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9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6" r:id="rId5"/>
    <p:sldMasterId id="2147483712" r:id="rId6"/>
    <p:sldMasterId id="2147483708" r:id="rId7"/>
    <p:sldMasterId id="2147483704" r:id="rId8"/>
    <p:sldMasterId id="2147483702" r:id="rId9"/>
    <p:sldMasterId id="2147483682" r:id="rId10"/>
    <p:sldMasterId id="2147483684" r:id="rId11"/>
    <p:sldMasterId id="2147483691" r:id="rId12"/>
    <p:sldMasterId id="2147483720" r:id="rId13"/>
    <p:sldMasterId id="2147483727" r:id="rId14"/>
  </p:sldMasterIdLst>
  <p:notesMasterIdLst>
    <p:notesMasterId r:id="rId30"/>
  </p:notesMasterIdLst>
  <p:handoutMasterIdLst>
    <p:handoutMasterId r:id="rId31"/>
  </p:handoutMasterIdLst>
  <p:sldIdLst>
    <p:sldId id="261" r:id="rId15"/>
    <p:sldId id="264" r:id="rId16"/>
    <p:sldId id="281" r:id="rId17"/>
    <p:sldId id="282" r:id="rId18"/>
    <p:sldId id="283" r:id="rId19"/>
    <p:sldId id="298" r:id="rId20"/>
    <p:sldId id="286" r:id="rId21"/>
    <p:sldId id="287" r:id="rId22"/>
    <p:sldId id="291" r:id="rId23"/>
    <p:sldId id="294" r:id="rId24"/>
    <p:sldId id="297" r:id="rId25"/>
    <p:sldId id="289" r:id="rId26"/>
    <p:sldId id="290" r:id="rId27"/>
    <p:sldId id="288" r:id="rId28"/>
    <p:sldId id="292" r:id="rId29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orient="horz" pos="1200" userDrawn="1">
          <p15:clr>
            <a:srgbClr val="A4A3A4"/>
          </p15:clr>
        </p15:guide>
        <p15:guide id="3" orient="horz" pos="3504" userDrawn="1">
          <p15:clr>
            <a:srgbClr val="A4A3A4"/>
          </p15:clr>
        </p15:guide>
        <p15:guide id="4" pos="576" userDrawn="1">
          <p15:clr>
            <a:srgbClr val="A4A3A4"/>
          </p15:clr>
        </p15:guide>
        <p15:guide id="5" pos="6656" userDrawn="1">
          <p15:clr>
            <a:srgbClr val="A4A3A4"/>
          </p15:clr>
        </p15:guide>
        <p15:guide id="6" pos="3712" userDrawn="1">
          <p15:clr>
            <a:srgbClr val="A4A3A4"/>
          </p15:clr>
        </p15:guide>
        <p15:guide id="7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0026"/>
    <a:srgbClr val="FF6500"/>
    <a:srgbClr val="C2002D"/>
    <a:srgbClr val="9D156A"/>
    <a:srgbClr val="AE3177"/>
    <a:srgbClr val="F5D300"/>
    <a:srgbClr val="B33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59041" autoAdjust="0"/>
  </p:normalViewPr>
  <p:slideViewPr>
    <p:cSldViewPr>
      <p:cViewPr varScale="1">
        <p:scale>
          <a:sx n="64" d="100"/>
          <a:sy n="64" d="100"/>
        </p:scale>
        <p:origin x="636" y="42"/>
      </p:cViewPr>
      <p:guideLst>
        <p:guide orient="horz" pos="119"/>
        <p:guide orient="horz" pos="1200"/>
        <p:guide orient="horz" pos="3504"/>
        <p:guide pos="576"/>
        <p:guide pos="6656"/>
        <p:guide pos="3712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5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B2EF-9683-4F2E-9903-2B226CACC8F3}" type="datetimeFigureOut">
              <a:rPr lang="sv-SE" smtClean="0"/>
              <a:t>2019-11-05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9A74-5120-4208-B608-4B0EA41A01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2986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E81B6C-57E3-A940-92C3-110294C5356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0944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2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sv-SE" dirty="0" smtClean="0">
                <a:ea typeface="ヒラギノ角ゴ Pro W3" charset="0"/>
              </a:rPr>
              <a:t>Nya krav från </a:t>
            </a:r>
            <a:r>
              <a:rPr lang="sv-SE" dirty="0" err="1" smtClean="0">
                <a:ea typeface="ヒラギノ角ゴ Pro W3" charset="0"/>
              </a:rPr>
              <a:t>eHälsomyndigheten</a:t>
            </a:r>
            <a:r>
              <a:rPr lang="sv-SE" dirty="0" smtClean="0">
                <a:ea typeface="ヒラギノ角ゴ Pro W3" charset="0"/>
              </a:rPr>
              <a:t> och Datainspektionen innebär att den befintliga ”PIN-koden” försvinner, förskrivaren måste använda SITHS-kort och autentiseringskod (legitimeringskod).</a:t>
            </a:r>
          </a:p>
          <a:p>
            <a:pPr eaLnBrk="1" hangingPunct="1"/>
            <a:r>
              <a:rPr lang="sv-SE" dirty="0" smtClean="0">
                <a:ea typeface="ヒラギノ角ゴ Pro W3" charset="0"/>
              </a:rPr>
              <a:t>Fungerar även med </a:t>
            </a:r>
            <a:r>
              <a:rPr lang="sv-SE" dirty="0" err="1" smtClean="0">
                <a:ea typeface="ヒラギノ角ゴ Pro W3" charset="0"/>
              </a:rPr>
              <a:t>reservkort</a:t>
            </a:r>
            <a:r>
              <a:rPr lang="sv-SE" dirty="0" smtClean="0">
                <a:ea typeface="ヒラギノ角ゴ Pro W3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Om inloggning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 i Melior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sker med användarnamn och lösenord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 kan a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nvändare med gruppförskrivarkod  råka skicka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eRecept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 på varandras inloggning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 då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Melior endast gör kontroll på förskrivarkoden. Det blir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 den inloggade användaren som står som ansvarig för receptet i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Melior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.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Användare A inloggad utan kort i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Melior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. Användare B (med samma gruppförskrivarkod) stoppar i kortet, anger sin kod och skickar.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Anv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 A står som ansvarig för receptet.</a:t>
            </a:r>
            <a:endParaRPr lang="sv-SE" baseline="0" dirty="0" smtClean="0">
              <a:solidFill>
                <a:srgbClr val="FF0000"/>
              </a:solidFill>
              <a:ea typeface="ヒラギノ角ゴ Pro W3" charset="0"/>
            </a:endParaRPr>
          </a:p>
          <a:p>
            <a:pPr eaLnBrk="1" hangingPunct="1"/>
            <a:endParaRPr lang="sv-SE" dirty="0" smtClean="0">
              <a:ea typeface="ヒラギノ角ゴ Pro W3" charset="0"/>
            </a:endParaRPr>
          </a:p>
          <a:p>
            <a:pPr eaLnBrk="1" hangingPunct="1"/>
            <a:endParaRPr lang="sv-SE" dirty="0" smtClean="0">
              <a:ea typeface="ヒラギノ角ゴ Pro W3" charset="0"/>
            </a:endParaRPr>
          </a:p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017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11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390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12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Om uppgifter i leveransinformation och/eller språk skiljer sig mellan recepten anges även detta i varningsmeddelandet.</a:t>
            </a:r>
          </a:p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504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13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  <a:cs typeface="ヒラギノ角ゴ Pro W3" charset="0"/>
              </a:rPr>
              <a:t>"Det finns recept med olika uppgifter i fälten ”Särskilda upplysningar” i receptsamlingen. Ange samma information för receptsamlingen eller skicka som separata recept" Knapp "Ok" </a:t>
            </a:r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30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14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Ovanstående är främst aktuellt när det gäller läkemedel vid förskrivning av exempelvis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extemporepreparat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 eller vid dialys, där många förpackningar måste skrivas ut samtidigt.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Om fler förpackningar än 200 anges visas ett felmeddelande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ヒラギノ角ゴ Pro W3" pitchFamily="1" charset="-128"/>
              <a:cs typeface="ヒラギノ角ゴ Pro W3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Antal möjliga expeditionstillfällen vid receptförskrivning ändras inte (12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st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).</a:t>
            </a:r>
          </a:p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38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15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41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3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sv-SE" dirty="0" smtClean="0">
                <a:ea typeface="ヒラギノ角ゴ Pro W3" charset="0"/>
              </a:rPr>
              <a:t>När SITHS-kortet inte är</a:t>
            </a:r>
            <a:r>
              <a:rPr lang="sv-SE" baseline="0" dirty="0" smtClean="0">
                <a:ea typeface="ヒラギノ角ゴ Pro W3" charset="0"/>
              </a:rPr>
              <a:t> i stoppat och trycker du på ”Till </a:t>
            </a:r>
            <a:r>
              <a:rPr lang="sv-SE" baseline="0" dirty="0" err="1" smtClean="0">
                <a:ea typeface="ヒラギノ角ゴ Pro W3" charset="0"/>
              </a:rPr>
              <a:t>eRecept</a:t>
            </a:r>
            <a:r>
              <a:rPr lang="sv-SE" baseline="0" dirty="0" smtClean="0">
                <a:ea typeface="ヒラギノ角ゴ Pro W3" charset="0"/>
              </a:rPr>
              <a:t>” – dialogruta. Kan uppstå en loop. Behöver antingen stänga </a:t>
            </a:r>
            <a:r>
              <a:rPr lang="sv-SE" baseline="0" dirty="0" err="1" smtClean="0">
                <a:ea typeface="ヒラギノ角ゴ Pro W3" charset="0"/>
              </a:rPr>
              <a:t>eRecept</a:t>
            </a:r>
            <a:r>
              <a:rPr lang="sv-SE" baseline="0" dirty="0" smtClean="0">
                <a:ea typeface="ヒラギノ角ゴ Pro W3" charset="0"/>
              </a:rPr>
              <a:t>-dialogen och trycka på ”Till </a:t>
            </a:r>
            <a:r>
              <a:rPr lang="sv-SE" baseline="0" dirty="0" err="1" smtClean="0">
                <a:ea typeface="ヒラギノ角ゴ Pro W3" charset="0"/>
              </a:rPr>
              <a:t>eRecept</a:t>
            </a:r>
            <a:r>
              <a:rPr lang="sv-SE" baseline="0" dirty="0" smtClean="0">
                <a:ea typeface="ヒラギノ角ゴ Pro W3" charset="0"/>
              </a:rPr>
              <a:t>” igen, eller logga ut och logga in i Melior.</a:t>
            </a:r>
            <a:endParaRPr lang="sv-SE" baseline="0" dirty="0" smtClean="0">
              <a:solidFill>
                <a:srgbClr val="FF0000"/>
              </a:solidFill>
              <a:ea typeface="ヒラギノ角ゴ Pro W3" charset="0"/>
            </a:endParaRPr>
          </a:p>
          <a:p>
            <a:pPr eaLnBrk="1" hangingPunct="1"/>
            <a:endParaRPr lang="sv-SE" baseline="0" dirty="0" smtClean="0">
              <a:solidFill>
                <a:srgbClr val="FF0000"/>
              </a:solidFill>
              <a:ea typeface="ヒラギノ角ゴ Pro W3" charset="0"/>
            </a:endParaRPr>
          </a:p>
          <a:p>
            <a:pPr eaLnBrk="1" hangingPunct="1"/>
            <a:endParaRPr lang="sv-SE" dirty="0">
              <a:solidFill>
                <a:srgbClr val="FF0000"/>
              </a:solidFill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2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4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algn="l"/>
            <a:r>
              <a:rPr lang="sv-SE" sz="1200" dirty="0" smtClean="0"/>
              <a:t>När e-recept ska skickas måste du välja Certifikat och Legitimera dig. </a:t>
            </a:r>
          </a:p>
          <a:p>
            <a:pPr algn="l"/>
            <a:r>
              <a:rPr lang="sv-SE" dirty="0" smtClean="0"/>
              <a:t>Det är koden för Legitimering/Autentisering/Identifiering som krävs, inte koden för Underskrift/Signering.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Om man väljer "Avbryt" i dessa dialoger så måste man starta om Melior</a:t>
            </a:r>
            <a:r>
              <a:rPr lang="sv-SE" sz="1200" baseline="0" dirty="0" smtClean="0"/>
              <a:t> </a:t>
            </a:r>
            <a:r>
              <a:rPr lang="sv-SE" sz="1200" dirty="0" smtClean="0"/>
              <a:t>från början.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smtClean="0"/>
              <a:t>Ovanstående dialoger/funktioner är Windows funktionalitet som Cerner inte kan påverka</a:t>
            </a:r>
            <a:r>
              <a:rPr lang="sv-SE" sz="1200" baseline="0" dirty="0" smtClean="0"/>
              <a:t> </a:t>
            </a:r>
            <a:r>
              <a:rPr lang="sv-SE" sz="1200" dirty="0" smtClean="0"/>
              <a:t>i </a:t>
            </a:r>
            <a:r>
              <a:rPr lang="sv-SE" sz="1200" dirty="0" err="1" smtClean="0"/>
              <a:t>eRecept</a:t>
            </a:r>
            <a:r>
              <a:rPr lang="sv-SE" sz="1200" dirty="0" smtClean="0"/>
              <a:t> eller Melior/Obstetrix.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200" dirty="0" smtClean="0"/>
          </a:p>
          <a:p>
            <a:pPr algn="l"/>
            <a:r>
              <a:rPr lang="sv-SE" sz="1200" dirty="0" smtClean="0"/>
              <a:t/>
            </a:r>
            <a:br>
              <a:rPr lang="sv-SE" sz="1200" dirty="0" smtClean="0"/>
            </a:br>
            <a:endParaRPr lang="sv-SE" sz="1200" dirty="0" smtClean="0"/>
          </a:p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9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5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När användare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avslutar en anställning på en enhet blir det extra viktigt att ta bort inaktuella medarbetaruppdrag, annars kommer de att ligga kvar i listan när användaren ska skicka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  <a:cs typeface="ヒラギノ角ゴ Pro W3" charset="0"/>
              </a:rPr>
              <a:t>eRecept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267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6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sv-SE" dirty="0" err="1" smtClean="0"/>
              <a:t>eRecept</a:t>
            </a:r>
            <a:r>
              <a:rPr lang="sv-SE" dirty="0" smtClean="0"/>
              <a:t> skapade innan uppgradering</a:t>
            </a:r>
            <a:r>
              <a:rPr lang="sv-SE" baseline="0" dirty="0" smtClean="0"/>
              <a:t> behåller de gamla ikonerna.</a:t>
            </a:r>
          </a:p>
          <a:p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Tool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tip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 text som visar förklaringstext till de olika symbolerna</a:t>
            </a: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Om receptet ej är accepterat, tag kontakt med Meliorsupporten, ex fel förskrivarkod, försöker skicka något man inte får</a:t>
            </a:r>
          </a:p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4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7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Om annan förskrivare skickar om</a:t>
            </a:r>
            <a:r>
              <a:rPr lang="sv-SE" baseline="0" dirty="0" smtClean="0"/>
              <a:t> receptet uppdateras detta i kolumnen ansvarig.</a:t>
            </a:r>
            <a:endParaRPr lang="sv-SE" dirty="0" smtClean="0"/>
          </a:p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19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8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  <a:cs typeface="ヒラギノ角ゴ Pro W3" charset="0"/>
              </a:rPr>
              <a:t>Obs! Gäller för den användare som är inloggad i Melior</a:t>
            </a:r>
          </a:p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54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9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598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17E35FD-4556-0940-A391-1C808F47AFFB}" type="slidenum">
              <a:rPr lang="sv-SE" sz="1200"/>
              <a:pPr/>
              <a:t>10</a:t>
            </a:fld>
            <a:endParaRPr lang="sv-SE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sv-SE" dirty="0"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0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628810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21973" y="2336062"/>
            <a:ext cx="10070571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sidfot 1"/>
          <p:cNvSpPr>
            <a:spLocks noGrp="1"/>
          </p:cNvSpPr>
          <p:nvPr>
            <p:ph type="ftr" sz="quarter" idx="3"/>
          </p:nvPr>
        </p:nvSpPr>
        <p:spPr>
          <a:xfrm>
            <a:off x="8064565" y="62322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sv-SE" sz="1400" b="1" dirty="0" smtClean="0"/>
              <a:t>Skånes</a:t>
            </a:r>
            <a:r>
              <a:rPr lang="sv-SE" dirty="0" smtClean="0"/>
              <a:t> </a:t>
            </a:r>
            <a:r>
              <a:rPr lang="sv-SE" sz="1400" b="1" dirty="0" smtClean="0"/>
              <a:t>universitetssjukhus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92394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3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058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05066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92707"/>
            <a:ext cx="73152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51584" y="457180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80077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75520" y="299695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215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1052741"/>
            <a:ext cx="109728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6"/>
            <a:ext cx="109728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782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31"/>
            <a:ext cx="10363200" cy="4345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2891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03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947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05066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92707"/>
            <a:ext cx="73152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51584" y="457180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2851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75520" y="299695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2860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628811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21973" y="2336062"/>
            <a:ext cx="10070571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42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1052741"/>
            <a:ext cx="109728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6"/>
            <a:ext cx="109728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33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31"/>
            <a:ext cx="10363200" cy="4345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5699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18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03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05066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92707"/>
            <a:ext cx="73152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51584" y="457180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4817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75520" y="299695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1859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1052741"/>
            <a:ext cx="109728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6"/>
            <a:ext cx="109728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486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31"/>
            <a:ext cx="10363200" cy="4345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58303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41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7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628811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21973" y="2336062"/>
            <a:ext cx="10070571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49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05066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92707"/>
            <a:ext cx="73152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51584" y="457180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93639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628811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21973" y="2336062"/>
            <a:ext cx="10070571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05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628811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21973" y="2336062"/>
            <a:ext cx="10070571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6362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628811"/>
            <a:ext cx="10363200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21973" y="2336062"/>
            <a:ext cx="10070571" cy="108822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3820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75520" y="299695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626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1052741"/>
            <a:ext cx="109728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6"/>
            <a:ext cx="109728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180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31"/>
            <a:ext cx="10363200" cy="4345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892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RegionSkåne_logo_RGB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upp 2"/>
          <p:cNvGrpSpPr/>
          <p:nvPr userDrawn="1"/>
        </p:nvGrpSpPr>
        <p:grpSpPr>
          <a:xfrm>
            <a:off x="-1176808" y="2852936"/>
            <a:ext cx="14349023" cy="3744512"/>
            <a:chOff x="-600744" y="3140872"/>
            <a:chExt cx="13245280" cy="3456480"/>
          </a:xfrm>
        </p:grpSpPr>
        <p:grpSp>
          <p:nvGrpSpPr>
            <p:cNvPr id="2" name="Grupp 1"/>
            <p:cNvGrpSpPr/>
            <p:nvPr userDrawn="1"/>
          </p:nvGrpSpPr>
          <p:grpSpPr>
            <a:xfrm>
              <a:off x="-600744" y="3140968"/>
              <a:ext cx="11651331" cy="3456384"/>
              <a:chOff x="-1103932" y="3140968"/>
              <a:chExt cx="11444100" cy="3456384"/>
            </a:xfrm>
          </p:grpSpPr>
          <p:sp>
            <p:nvSpPr>
              <p:cNvPr id="10" name="Sexhörning 9"/>
              <p:cNvSpPr>
                <a:spLocks/>
              </p:cNvSpPr>
              <p:nvPr userDrawn="1"/>
            </p:nvSpPr>
            <p:spPr bwMode="auto">
              <a:xfrm>
                <a:off x="2041200" y="4005064"/>
                <a:ext cx="2005200" cy="1728000"/>
              </a:xfrm>
              <a:prstGeom prst="hexagon">
                <a:avLst/>
              </a:prstGeom>
              <a:blipFill rotWithShape="1">
                <a:blip r:embed="rId4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2" name="Sexhörning 11"/>
              <p:cNvSpPr/>
              <p:nvPr userDrawn="1"/>
            </p:nvSpPr>
            <p:spPr bwMode="auto">
              <a:xfrm>
                <a:off x="467544" y="486916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3" name="Sexhörning 12"/>
              <p:cNvSpPr/>
              <p:nvPr userDrawn="1"/>
            </p:nvSpPr>
            <p:spPr bwMode="auto">
              <a:xfrm>
                <a:off x="3614214" y="486916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4" name="Sexhörning 13"/>
              <p:cNvSpPr/>
              <p:nvPr userDrawn="1"/>
            </p:nvSpPr>
            <p:spPr bwMode="auto">
              <a:xfrm>
                <a:off x="5188704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5" name="Sexhörning 14"/>
              <p:cNvSpPr/>
              <p:nvPr userDrawn="1"/>
            </p:nvSpPr>
            <p:spPr bwMode="auto">
              <a:xfrm>
                <a:off x="6757640" y="3140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7" name="Sexhörning 16"/>
              <p:cNvSpPr/>
              <p:nvPr userDrawn="1"/>
            </p:nvSpPr>
            <p:spPr bwMode="auto">
              <a:xfrm>
                <a:off x="8335466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8" name="Sexhörning 17"/>
              <p:cNvSpPr/>
              <p:nvPr userDrawn="1"/>
            </p:nvSpPr>
            <p:spPr bwMode="auto">
              <a:xfrm>
                <a:off x="-1103932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29" name="Sexhörning 28"/>
            <p:cNvSpPr/>
            <p:nvPr userDrawn="1"/>
          </p:nvSpPr>
          <p:spPr bwMode="auto">
            <a:xfrm>
              <a:off x="10603533" y="3140872"/>
              <a:ext cx="2041003" cy="1728192"/>
            </a:xfrm>
            <a:prstGeom prst="hexagon">
              <a:avLst/>
            </a:prstGeom>
            <a:solidFill>
              <a:schemeClr val="bg1"/>
            </a:solidFill>
            <a:ln w="15875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35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11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8" descr="RegionSkåne_logo_RGB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64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 userDrawn="1"/>
        </p:nvSpPr>
        <p:spPr bwMode="auto">
          <a:xfrm>
            <a:off x="2300289" y="3789038"/>
            <a:ext cx="2197698" cy="1872100"/>
          </a:xfrm>
          <a:prstGeom prst="hexagon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11" name="Picture 8" descr="RegionSkåne_logo_RGB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1" name="Grupp 20"/>
          <p:cNvGrpSpPr/>
          <p:nvPr userDrawn="1"/>
        </p:nvGrpSpPr>
        <p:grpSpPr>
          <a:xfrm>
            <a:off x="-1176808" y="2852936"/>
            <a:ext cx="14349023" cy="3744512"/>
            <a:chOff x="-600744" y="3140872"/>
            <a:chExt cx="13245280" cy="3456480"/>
          </a:xfrm>
        </p:grpSpPr>
        <p:grpSp>
          <p:nvGrpSpPr>
            <p:cNvPr id="22" name="Grupp 21"/>
            <p:cNvGrpSpPr/>
            <p:nvPr userDrawn="1"/>
          </p:nvGrpSpPr>
          <p:grpSpPr>
            <a:xfrm>
              <a:off x="-600744" y="3140968"/>
              <a:ext cx="11651331" cy="3456384"/>
              <a:chOff x="-1103932" y="3140968"/>
              <a:chExt cx="11444100" cy="3456384"/>
            </a:xfrm>
          </p:grpSpPr>
          <p:sp>
            <p:nvSpPr>
              <p:cNvPr id="25" name="Sexhörning 24"/>
              <p:cNvSpPr/>
              <p:nvPr userDrawn="1"/>
            </p:nvSpPr>
            <p:spPr bwMode="auto">
              <a:xfrm>
                <a:off x="467544" y="486916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6" name="Sexhörning 25"/>
              <p:cNvSpPr/>
              <p:nvPr userDrawn="1"/>
            </p:nvSpPr>
            <p:spPr bwMode="auto">
              <a:xfrm>
                <a:off x="3614214" y="486916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7" name="Sexhörning 26"/>
              <p:cNvSpPr/>
              <p:nvPr userDrawn="1"/>
            </p:nvSpPr>
            <p:spPr bwMode="auto">
              <a:xfrm>
                <a:off x="5188704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8" name="Sexhörning 27"/>
              <p:cNvSpPr/>
              <p:nvPr userDrawn="1"/>
            </p:nvSpPr>
            <p:spPr bwMode="auto">
              <a:xfrm>
                <a:off x="6757640" y="3140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" name="Sexhörning 28"/>
              <p:cNvSpPr/>
              <p:nvPr userDrawn="1"/>
            </p:nvSpPr>
            <p:spPr bwMode="auto">
              <a:xfrm>
                <a:off x="8335466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" name="Sexhörning 29"/>
              <p:cNvSpPr/>
              <p:nvPr userDrawn="1"/>
            </p:nvSpPr>
            <p:spPr bwMode="auto">
              <a:xfrm>
                <a:off x="-1103932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23" name="Sexhörning 22"/>
            <p:cNvSpPr/>
            <p:nvPr userDrawn="1"/>
          </p:nvSpPr>
          <p:spPr bwMode="auto">
            <a:xfrm>
              <a:off x="10603533" y="3140872"/>
              <a:ext cx="2041003" cy="1728192"/>
            </a:xfrm>
            <a:prstGeom prst="hexagon">
              <a:avLst/>
            </a:prstGeom>
            <a:solidFill>
              <a:schemeClr val="bg1"/>
            </a:solidFill>
            <a:ln w="15875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35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52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309496" y="3811417"/>
            <a:ext cx="2210400" cy="1872000"/>
          </a:xfrm>
          <a:prstGeom prst="hexagon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12" name="Picture 8" descr="RegionSkåne_logo_RGB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4" name="Grupp 13"/>
          <p:cNvGrpSpPr/>
          <p:nvPr userDrawn="1"/>
        </p:nvGrpSpPr>
        <p:grpSpPr>
          <a:xfrm>
            <a:off x="-1168078" y="2870940"/>
            <a:ext cx="14391589" cy="3744408"/>
            <a:chOff x="-640036" y="3140872"/>
            <a:chExt cx="13284572" cy="3456384"/>
          </a:xfrm>
        </p:grpSpPr>
        <p:grpSp>
          <p:nvGrpSpPr>
            <p:cNvPr id="15" name="Grupp 14"/>
            <p:cNvGrpSpPr/>
            <p:nvPr userDrawn="1"/>
          </p:nvGrpSpPr>
          <p:grpSpPr>
            <a:xfrm>
              <a:off x="-640036" y="3140872"/>
              <a:ext cx="11681211" cy="3456384"/>
              <a:chOff x="-1142525" y="3140872"/>
              <a:chExt cx="11473448" cy="3456384"/>
            </a:xfrm>
          </p:grpSpPr>
          <p:sp>
            <p:nvSpPr>
              <p:cNvPr id="18" name="Sexhörning 17"/>
              <p:cNvSpPr/>
              <p:nvPr userDrawn="1"/>
            </p:nvSpPr>
            <p:spPr bwMode="auto">
              <a:xfrm>
                <a:off x="435611" y="4869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19" name="Sexhörning 18"/>
              <p:cNvSpPr/>
              <p:nvPr userDrawn="1"/>
            </p:nvSpPr>
            <p:spPr bwMode="auto">
              <a:xfrm>
                <a:off x="3588282" y="4869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1" name="Sexhörning 20"/>
              <p:cNvSpPr/>
              <p:nvPr userDrawn="1"/>
            </p:nvSpPr>
            <p:spPr bwMode="auto">
              <a:xfrm>
                <a:off x="5166109" y="4004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8" name="Sexhörning 27"/>
              <p:cNvSpPr/>
              <p:nvPr userDrawn="1"/>
            </p:nvSpPr>
            <p:spPr bwMode="auto">
              <a:xfrm>
                <a:off x="6740953" y="3140872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" name="Sexhörning 28"/>
              <p:cNvSpPr/>
              <p:nvPr userDrawn="1"/>
            </p:nvSpPr>
            <p:spPr bwMode="auto">
              <a:xfrm>
                <a:off x="8326221" y="4004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" name="Sexhörning 29"/>
              <p:cNvSpPr/>
              <p:nvPr userDrawn="1"/>
            </p:nvSpPr>
            <p:spPr bwMode="auto">
              <a:xfrm>
                <a:off x="-1142525" y="4004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17" name="Sexhörning 16"/>
            <p:cNvSpPr/>
            <p:nvPr userDrawn="1"/>
          </p:nvSpPr>
          <p:spPr bwMode="auto">
            <a:xfrm>
              <a:off x="10603533" y="3140872"/>
              <a:ext cx="2041003" cy="1728192"/>
            </a:xfrm>
            <a:prstGeom prst="hexagon">
              <a:avLst/>
            </a:prstGeom>
            <a:solidFill>
              <a:schemeClr val="bg1"/>
            </a:solidFill>
            <a:ln w="15875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35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931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300289" y="3780727"/>
            <a:ext cx="2197698" cy="1872000"/>
          </a:xfrm>
          <a:prstGeom prst="hexagon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19" name="Picture 8" descr="RegionSkåne_logo_RGB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2" name="Grupp 21"/>
          <p:cNvGrpSpPr/>
          <p:nvPr userDrawn="1"/>
        </p:nvGrpSpPr>
        <p:grpSpPr>
          <a:xfrm>
            <a:off x="-1176808" y="2852936"/>
            <a:ext cx="14349023" cy="3744512"/>
            <a:chOff x="-600744" y="3140872"/>
            <a:chExt cx="13245280" cy="3456480"/>
          </a:xfrm>
        </p:grpSpPr>
        <p:grpSp>
          <p:nvGrpSpPr>
            <p:cNvPr id="23" name="Grupp 22"/>
            <p:cNvGrpSpPr/>
            <p:nvPr userDrawn="1"/>
          </p:nvGrpSpPr>
          <p:grpSpPr>
            <a:xfrm>
              <a:off x="-600744" y="3140968"/>
              <a:ext cx="11651331" cy="3456384"/>
              <a:chOff x="-1103932" y="3140968"/>
              <a:chExt cx="11444100" cy="3456384"/>
            </a:xfrm>
          </p:grpSpPr>
          <p:sp>
            <p:nvSpPr>
              <p:cNvPr id="25" name="Sexhörning 24"/>
              <p:cNvSpPr/>
              <p:nvPr userDrawn="1"/>
            </p:nvSpPr>
            <p:spPr bwMode="auto">
              <a:xfrm>
                <a:off x="467544" y="485225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6" name="Sexhörning 25"/>
              <p:cNvSpPr/>
              <p:nvPr userDrawn="1"/>
            </p:nvSpPr>
            <p:spPr bwMode="auto">
              <a:xfrm>
                <a:off x="3614214" y="486916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7" name="Sexhörning 26"/>
              <p:cNvSpPr/>
              <p:nvPr userDrawn="1"/>
            </p:nvSpPr>
            <p:spPr bwMode="auto">
              <a:xfrm>
                <a:off x="5188704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8" name="Sexhörning 27"/>
              <p:cNvSpPr/>
              <p:nvPr userDrawn="1"/>
            </p:nvSpPr>
            <p:spPr bwMode="auto">
              <a:xfrm>
                <a:off x="6757640" y="3140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" name="Sexhörning 28"/>
              <p:cNvSpPr/>
              <p:nvPr userDrawn="1"/>
            </p:nvSpPr>
            <p:spPr bwMode="auto">
              <a:xfrm>
                <a:off x="8335466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" name="Sexhörning 29"/>
              <p:cNvSpPr/>
              <p:nvPr userDrawn="1"/>
            </p:nvSpPr>
            <p:spPr bwMode="auto">
              <a:xfrm>
                <a:off x="-1103932" y="3988162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24" name="Sexhörning 23"/>
            <p:cNvSpPr/>
            <p:nvPr userDrawn="1"/>
          </p:nvSpPr>
          <p:spPr bwMode="auto">
            <a:xfrm>
              <a:off x="10603533" y="3140872"/>
              <a:ext cx="2041003" cy="1728192"/>
            </a:xfrm>
            <a:prstGeom prst="hexagon">
              <a:avLst/>
            </a:prstGeom>
            <a:solidFill>
              <a:schemeClr val="bg1"/>
            </a:solidFill>
            <a:ln w="15875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35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62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xhörning 9"/>
          <p:cNvSpPr>
            <a:spLocks/>
          </p:cNvSpPr>
          <p:nvPr/>
        </p:nvSpPr>
        <p:spPr bwMode="auto">
          <a:xfrm>
            <a:off x="2293609" y="3789038"/>
            <a:ext cx="2210400" cy="1872000"/>
          </a:xfrm>
          <a:prstGeom prst="hexagon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19" name="Picture 8" descr="RegionSkåne_logo_RGB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2" name="Grupp 21"/>
          <p:cNvGrpSpPr/>
          <p:nvPr userDrawn="1"/>
        </p:nvGrpSpPr>
        <p:grpSpPr>
          <a:xfrm>
            <a:off x="-1176808" y="2852936"/>
            <a:ext cx="14349023" cy="3744512"/>
            <a:chOff x="-600744" y="3140872"/>
            <a:chExt cx="13245280" cy="3456480"/>
          </a:xfrm>
        </p:grpSpPr>
        <p:grpSp>
          <p:nvGrpSpPr>
            <p:cNvPr id="23" name="Grupp 22"/>
            <p:cNvGrpSpPr/>
            <p:nvPr userDrawn="1"/>
          </p:nvGrpSpPr>
          <p:grpSpPr>
            <a:xfrm>
              <a:off x="-600744" y="3140968"/>
              <a:ext cx="11651331" cy="3456384"/>
              <a:chOff x="-1103932" y="3140968"/>
              <a:chExt cx="11444100" cy="3456384"/>
            </a:xfrm>
          </p:grpSpPr>
          <p:sp>
            <p:nvSpPr>
              <p:cNvPr id="25" name="Sexhörning 24"/>
              <p:cNvSpPr/>
              <p:nvPr userDrawn="1"/>
            </p:nvSpPr>
            <p:spPr bwMode="auto">
              <a:xfrm>
                <a:off x="464733" y="485225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6" name="Sexhörning 25"/>
              <p:cNvSpPr/>
              <p:nvPr userDrawn="1"/>
            </p:nvSpPr>
            <p:spPr bwMode="auto">
              <a:xfrm>
                <a:off x="3614214" y="486916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7" name="Sexhörning 26"/>
              <p:cNvSpPr/>
              <p:nvPr userDrawn="1"/>
            </p:nvSpPr>
            <p:spPr bwMode="auto">
              <a:xfrm>
                <a:off x="5188704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8" name="Sexhörning 27"/>
              <p:cNvSpPr/>
              <p:nvPr userDrawn="1"/>
            </p:nvSpPr>
            <p:spPr bwMode="auto">
              <a:xfrm>
                <a:off x="6757640" y="3140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29" name="Sexhörning 28"/>
              <p:cNvSpPr/>
              <p:nvPr userDrawn="1"/>
            </p:nvSpPr>
            <p:spPr bwMode="auto">
              <a:xfrm>
                <a:off x="8335466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0" name="Sexhörning 29"/>
              <p:cNvSpPr/>
              <p:nvPr userDrawn="1"/>
            </p:nvSpPr>
            <p:spPr bwMode="auto">
              <a:xfrm>
                <a:off x="-1103932" y="3988162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24" name="Sexhörning 23"/>
            <p:cNvSpPr/>
            <p:nvPr userDrawn="1"/>
          </p:nvSpPr>
          <p:spPr bwMode="auto">
            <a:xfrm>
              <a:off x="10603533" y="3140872"/>
              <a:ext cx="2041003" cy="1728192"/>
            </a:xfrm>
            <a:prstGeom prst="hexagon">
              <a:avLst/>
            </a:prstGeom>
            <a:solidFill>
              <a:schemeClr val="bg1"/>
            </a:solidFill>
            <a:ln w="15875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35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49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xhörning 28"/>
          <p:cNvSpPr>
            <a:spLocks/>
          </p:cNvSpPr>
          <p:nvPr userDrawn="1"/>
        </p:nvSpPr>
        <p:spPr bwMode="auto">
          <a:xfrm>
            <a:off x="2286801" y="3789346"/>
            <a:ext cx="2210400" cy="1872000"/>
          </a:xfrm>
          <a:prstGeom prst="hexagon">
            <a:avLst/>
          </a:prstGeom>
          <a:solidFill>
            <a:srgbClr val="FF6500"/>
          </a:solidFill>
          <a:ln w="15875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30" name="Picture 8" descr="RegionSkåne_logo_RGB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2" name="Grupp 31"/>
          <p:cNvGrpSpPr/>
          <p:nvPr userDrawn="1"/>
        </p:nvGrpSpPr>
        <p:grpSpPr>
          <a:xfrm>
            <a:off x="-1206722" y="2852936"/>
            <a:ext cx="14378937" cy="3744512"/>
            <a:chOff x="-628357" y="3140872"/>
            <a:chExt cx="13272893" cy="3456480"/>
          </a:xfrm>
        </p:grpSpPr>
        <p:grpSp>
          <p:nvGrpSpPr>
            <p:cNvPr id="33" name="Grupp 32"/>
            <p:cNvGrpSpPr/>
            <p:nvPr userDrawn="1"/>
          </p:nvGrpSpPr>
          <p:grpSpPr>
            <a:xfrm>
              <a:off x="-628357" y="3140968"/>
              <a:ext cx="11678944" cy="3456384"/>
              <a:chOff x="-1131054" y="3140968"/>
              <a:chExt cx="11471222" cy="3456384"/>
            </a:xfrm>
          </p:grpSpPr>
          <p:sp>
            <p:nvSpPr>
              <p:cNvPr id="35" name="Sexhörning 34"/>
              <p:cNvSpPr/>
              <p:nvPr userDrawn="1"/>
            </p:nvSpPr>
            <p:spPr bwMode="auto">
              <a:xfrm>
                <a:off x="446773" y="4865881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6" name="Sexhörning 35"/>
              <p:cNvSpPr/>
              <p:nvPr userDrawn="1"/>
            </p:nvSpPr>
            <p:spPr bwMode="auto">
              <a:xfrm>
                <a:off x="3614214" y="486916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7" name="Sexhörning 36"/>
              <p:cNvSpPr/>
              <p:nvPr userDrawn="1"/>
            </p:nvSpPr>
            <p:spPr bwMode="auto">
              <a:xfrm>
                <a:off x="5188704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8" name="Sexhörning 37"/>
              <p:cNvSpPr/>
              <p:nvPr userDrawn="1"/>
            </p:nvSpPr>
            <p:spPr bwMode="auto">
              <a:xfrm>
                <a:off x="6757640" y="3140968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39" name="Sexhörning 38"/>
              <p:cNvSpPr/>
              <p:nvPr userDrawn="1"/>
            </p:nvSpPr>
            <p:spPr bwMode="auto">
              <a:xfrm>
                <a:off x="8335466" y="4005064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  <p:sp>
            <p:nvSpPr>
              <p:cNvPr id="40" name="Sexhörning 39"/>
              <p:cNvSpPr/>
              <p:nvPr userDrawn="1"/>
            </p:nvSpPr>
            <p:spPr bwMode="auto">
              <a:xfrm>
                <a:off x="-1131054" y="4016210"/>
                <a:ext cx="2004702" cy="1728192"/>
              </a:xfrm>
              <a:prstGeom prst="hexagon">
                <a:avLst/>
              </a:prstGeom>
              <a:solidFill>
                <a:schemeClr val="bg1"/>
              </a:solidFill>
              <a:ln w="15875" cap="flat" cmpd="sng" algn="ctr">
                <a:solidFill>
                  <a:srgbClr val="FF65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354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ヒラギノ角ゴ Pro W3" pitchFamily="1" charset="-128"/>
                </a:endParaRPr>
              </a:p>
            </p:txBody>
          </p:sp>
        </p:grpSp>
        <p:sp>
          <p:nvSpPr>
            <p:cNvPr id="34" name="Sexhörning 33"/>
            <p:cNvSpPr/>
            <p:nvPr userDrawn="1"/>
          </p:nvSpPr>
          <p:spPr bwMode="auto">
            <a:xfrm>
              <a:off x="10603533" y="3140872"/>
              <a:ext cx="2041003" cy="1728192"/>
            </a:xfrm>
            <a:prstGeom prst="hexagon">
              <a:avLst/>
            </a:prstGeom>
            <a:solidFill>
              <a:schemeClr val="bg1"/>
            </a:solidFill>
            <a:ln w="15875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35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637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9" name="Grupp 18"/>
          <p:cNvGrpSpPr>
            <a:grpSpLocks noChangeAspect="1"/>
          </p:cNvGrpSpPr>
          <p:nvPr userDrawn="1"/>
        </p:nvGrpSpPr>
        <p:grpSpPr>
          <a:xfrm>
            <a:off x="-456728" y="4725144"/>
            <a:ext cx="4489242" cy="1867733"/>
            <a:chOff x="-508229" y="4941168"/>
            <a:chExt cx="4144376" cy="1724253"/>
          </a:xfrm>
        </p:grpSpPr>
        <p:sp>
          <p:nvSpPr>
            <p:cNvPr id="20" name="Sexhörning 19"/>
            <p:cNvSpPr/>
            <p:nvPr/>
          </p:nvSpPr>
          <p:spPr bwMode="auto">
            <a:xfrm>
              <a:off x="2633795" y="5370720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1" name="Sexhörning 20"/>
            <p:cNvSpPr/>
            <p:nvPr/>
          </p:nvSpPr>
          <p:spPr bwMode="auto">
            <a:xfrm>
              <a:off x="1851143" y="4941168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" name="Sexhörning 21"/>
            <p:cNvSpPr/>
            <p:nvPr/>
          </p:nvSpPr>
          <p:spPr bwMode="auto">
            <a:xfrm>
              <a:off x="1063247" y="5373216"/>
              <a:ext cx="1002352" cy="864096"/>
            </a:xfrm>
            <a:prstGeom prst="hexagon">
              <a:avLst/>
            </a:prstGeom>
            <a:solidFill>
              <a:srgbClr val="FF6500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3" name="Sexhörning 22"/>
            <p:cNvSpPr/>
            <p:nvPr/>
          </p:nvSpPr>
          <p:spPr bwMode="auto">
            <a:xfrm>
              <a:off x="274423" y="5801325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4" name="Sexhörning 23"/>
            <p:cNvSpPr/>
            <p:nvPr/>
          </p:nvSpPr>
          <p:spPr bwMode="auto">
            <a:xfrm>
              <a:off x="-508229" y="5370720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pic>
        <p:nvPicPr>
          <p:cNvPr id="25" name="Picture 8" descr="RegionSkåne_logo_RGB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57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8" descr="RegionSkåne_logo_RGB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upp 18"/>
          <p:cNvGrpSpPr>
            <a:grpSpLocks noChangeAspect="1"/>
          </p:cNvGrpSpPr>
          <p:nvPr userDrawn="1"/>
        </p:nvGrpSpPr>
        <p:grpSpPr>
          <a:xfrm>
            <a:off x="9912424" y="5193448"/>
            <a:ext cx="2780774" cy="1404000"/>
            <a:chOff x="7078725" y="4941168"/>
            <a:chExt cx="2567154" cy="1296144"/>
          </a:xfrm>
        </p:grpSpPr>
        <p:sp>
          <p:nvSpPr>
            <p:cNvPr id="20" name="Sexhörning 19"/>
            <p:cNvSpPr/>
            <p:nvPr/>
          </p:nvSpPr>
          <p:spPr bwMode="auto">
            <a:xfrm>
              <a:off x="8643527" y="5373216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1" name="Sexhörning 20"/>
            <p:cNvSpPr/>
            <p:nvPr/>
          </p:nvSpPr>
          <p:spPr bwMode="auto">
            <a:xfrm>
              <a:off x="7861126" y="4941168"/>
              <a:ext cx="1002352" cy="864096"/>
            </a:xfrm>
            <a:prstGeom prst="hexagon">
              <a:avLst/>
            </a:prstGeom>
            <a:solidFill>
              <a:srgbClr val="FF6500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" name="Sexhörning 21"/>
            <p:cNvSpPr/>
            <p:nvPr/>
          </p:nvSpPr>
          <p:spPr bwMode="auto">
            <a:xfrm>
              <a:off x="7078725" y="5373216"/>
              <a:ext cx="1002352" cy="864096"/>
            </a:xfrm>
            <a:prstGeom prst="hexagon">
              <a:avLst/>
            </a:prstGeom>
            <a:noFill/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163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sidfot 1"/>
          <p:cNvSpPr txBox="1">
            <a:spLocks/>
          </p:cNvSpPr>
          <p:nvPr userDrawn="1"/>
        </p:nvSpPr>
        <p:spPr>
          <a:xfrm>
            <a:off x="224037" y="188646"/>
            <a:ext cx="2870133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/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Skånes</a:t>
            </a:r>
            <a:r>
              <a:rPr lang="sv-SE" sz="1051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1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universitetssjukvård</a:t>
            </a:r>
            <a:endParaRPr lang="sv-SE" sz="1051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Picture 8" descr="RegionSkåne_logo_RGB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34" y="188640"/>
            <a:ext cx="628738" cy="58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 1"/>
          <p:cNvGrpSpPr/>
          <p:nvPr userDrawn="1"/>
        </p:nvGrpSpPr>
        <p:grpSpPr>
          <a:xfrm>
            <a:off x="9119697" y="4268470"/>
            <a:ext cx="4476965" cy="2328882"/>
            <a:chOff x="6227594" y="4509120"/>
            <a:chExt cx="4144715" cy="2156048"/>
          </a:xfrm>
        </p:grpSpPr>
        <p:sp>
          <p:nvSpPr>
            <p:cNvPr id="14" name="Sexhörning 13"/>
            <p:cNvSpPr/>
            <p:nvPr userDrawn="1"/>
          </p:nvSpPr>
          <p:spPr bwMode="auto">
            <a:xfrm>
              <a:off x="6227594" y="5371538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6" name="Sexhörning 15"/>
            <p:cNvSpPr/>
            <p:nvPr userDrawn="1"/>
          </p:nvSpPr>
          <p:spPr bwMode="auto">
            <a:xfrm>
              <a:off x="7013333" y="5801072"/>
              <a:ext cx="1002352" cy="864096"/>
            </a:xfrm>
            <a:prstGeom prst="hexagon">
              <a:avLst/>
            </a:prstGeom>
            <a:solidFill>
              <a:srgbClr val="FF6500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7" name="Sexhörning 16"/>
            <p:cNvSpPr/>
            <p:nvPr userDrawn="1"/>
          </p:nvSpPr>
          <p:spPr bwMode="auto">
            <a:xfrm>
              <a:off x="8584219" y="4936976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8" name="Sexhörning 17"/>
            <p:cNvSpPr/>
            <p:nvPr userDrawn="1"/>
          </p:nvSpPr>
          <p:spPr bwMode="auto">
            <a:xfrm>
              <a:off x="7799071" y="5369024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19" name="Sexhörning 18"/>
            <p:cNvSpPr/>
            <p:nvPr userDrawn="1"/>
          </p:nvSpPr>
          <p:spPr bwMode="auto">
            <a:xfrm>
              <a:off x="9369957" y="4509120"/>
              <a:ext cx="1002352" cy="864096"/>
            </a:xfrm>
            <a:prstGeom prst="hexagon">
              <a:avLst/>
            </a:prstGeom>
            <a:solidFill>
              <a:schemeClr val="bg1"/>
            </a:solidFill>
            <a:ln w="12700" cap="flat" cmpd="sng" algn="ctr">
              <a:solidFill>
                <a:srgbClr val="FF65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45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35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53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70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474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652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29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06" indent="-22858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914400" y="1772816"/>
            <a:ext cx="10363200" cy="1470025"/>
          </a:xfrm>
        </p:spPr>
        <p:txBody>
          <a:bodyPr/>
          <a:lstStyle/>
          <a:p>
            <a:r>
              <a:rPr lang="sv-SE" dirty="0" err="1" smtClean="0"/>
              <a:t>eRecept</a:t>
            </a:r>
            <a:r>
              <a:rPr lang="sv-SE" dirty="0" smtClean="0"/>
              <a:t> - Manual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Platshållare för innehåll 8"/>
          <p:cNvSpPr txBox="1">
            <a:spLocks/>
          </p:cNvSpPr>
          <p:nvPr/>
        </p:nvSpPr>
        <p:spPr>
          <a:xfrm>
            <a:off x="914400" y="2363823"/>
            <a:ext cx="10972800" cy="341724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 baseline="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457178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914354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371532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1828709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285886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062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24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418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sv-SE" sz="2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972800" cy="780685"/>
          </a:xfrm>
        </p:spPr>
        <p:txBody>
          <a:bodyPr/>
          <a:lstStyle/>
          <a:p>
            <a:r>
              <a:rPr lang="sv-SE" sz="3200" dirty="0"/>
              <a:t>M</a:t>
            </a:r>
            <a:r>
              <a:rPr lang="sv-SE" sz="3200" dirty="0" smtClean="0"/>
              <a:t>anual </a:t>
            </a:r>
            <a:r>
              <a:rPr lang="sv-SE" sz="3200" dirty="0"/>
              <a:t>till </a:t>
            </a:r>
            <a:r>
              <a:rPr lang="sv-SE" sz="3200" dirty="0" err="1"/>
              <a:t>eRecept</a:t>
            </a:r>
            <a:r>
              <a:rPr lang="sv-SE" sz="3200" dirty="0"/>
              <a:t> 1.7 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787829" y="1185350"/>
            <a:ext cx="10972800" cy="4907946"/>
          </a:xfrm>
        </p:spPr>
        <p:txBody>
          <a:bodyPr/>
          <a:lstStyle/>
          <a:p>
            <a:r>
              <a:rPr lang="sv-SE" sz="2000" dirty="0"/>
              <a:t>Vyn nedan kommer i första rutan efter man klickat på ”till </a:t>
            </a:r>
            <a:r>
              <a:rPr lang="sv-SE" sz="2000" dirty="0" err="1" smtClean="0"/>
              <a:t>eRecept</a:t>
            </a:r>
            <a:r>
              <a:rPr lang="sv-SE" sz="2000" dirty="0" smtClean="0"/>
              <a:t>”. Klicka </a:t>
            </a:r>
            <a:r>
              <a:rPr lang="sv-SE" sz="2000" dirty="0"/>
              <a:t>på </a:t>
            </a:r>
            <a:r>
              <a:rPr lang="sv-SE" sz="2000" dirty="0" smtClean="0"/>
              <a:t>frågetecknet så får man upp manualen.</a:t>
            </a:r>
          </a:p>
          <a:p>
            <a:pPr marL="0" indent="0">
              <a:buNone/>
            </a:pPr>
            <a:endParaRPr lang="sv-SE" sz="20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28" y="2276872"/>
            <a:ext cx="7600950" cy="227647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 bwMode="auto">
          <a:xfrm>
            <a:off x="4151784" y="2852936"/>
            <a:ext cx="504056" cy="360040"/>
          </a:xfrm>
          <a:prstGeom prst="rect">
            <a:avLst/>
          </a:prstGeom>
          <a:noFill/>
          <a:ln w="28575" cap="flat" cmpd="sng" algn="ctr">
            <a:solidFill>
              <a:srgbClr val="ED002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7"/>
          <p:cNvSpPr>
            <a:spLocks noGrp="1"/>
          </p:cNvSpPr>
          <p:nvPr>
            <p:ph type="title"/>
          </p:nvPr>
        </p:nvSpPr>
        <p:spPr>
          <a:xfrm>
            <a:off x="695400" y="404664"/>
            <a:ext cx="10972800" cy="780685"/>
          </a:xfrm>
        </p:spPr>
        <p:txBody>
          <a:bodyPr/>
          <a:lstStyle/>
          <a:p>
            <a:r>
              <a:rPr lang="sv-SE" sz="3200" dirty="0" err="1" smtClean="0"/>
              <a:t>eRecept</a:t>
            </a:r>
            <a:r>
              <a:rPr lang="sv-SE" sz="3200" dirty="0" smtClean="0"/>
              <a:t>, adressuppgifter</a:t>
            </a:r>
            <a:endParaRPr lang="sv-SE" sz="3200" dirty="0"/>
          </a:p>
        </p:txBody>
      </p:sp>
      <p:sp>
        <p:nvSpPr>
          <p:cNvPr id="4" name="Platshållare för innehåll 8"/>
          <p:cNvSpPr>
            <a:spLocks noGrp="1"/>
          </p:cNvSpPr>
          <p:nvPr>
            <p:ph idx="1"/>
          </p:nvPr>
        </p:nvSpPr>
        <p:spPr>
          <a:xfrm>
            <a:off x="260177" y="1166193"/>
            <a:ext cx="10972800" cy="5472608"/>
          </a:xfrm>
        </p:spPr>
        <p:txBody>
          <a:bodyPr/>
          <a:lstStyle/>
          <a:p>
            <a:r>
              <a:rPr lang="sv-SE" sz="2400" kern="1200" dirty="0" smtClean="0">
                <a:latin typeface="Arial" charset="0"/>
                <a:ea typeface="ヒラギノ角ゴ Pro W3" pitchFamily="1" charset="-128"/>
              </a:rPr>
              <a:t>Krävs korrekta uppgifter i adressfälten </a:t>
            </a:r>
            <a:r>
              <a:rPr lang="sv-SE" sz="2400" kern="1200" dirty="0">
                <a:latin typeface="Arial" charset="0"/>
                <a:ea typeface="ヒラギノ角ゴ Pro W3" pitchFamily="1" charset="-128"/>
              </a:rPr>
              <a:t>i </a:t>
            </a:r>
            <a:r>
              <a:rPr lang="sv-SE" sz="2400" kern="1200" dirty="0" err="1">
                <a:latin typeface="Arial" charset="0"/>
                <a:ea typeface="ヒラギノ角ゴ Pro W3" pitchFamily="1" charset="-128"/>
              </a:rPr>
              <a:t>patientadm</a:t>
            </a:r>
            <a:r>
              <a:rPr lang="sv-SE" sz="2400" kern="1200" dirty="0">
                <a:latin typeface="Arial" charset="0"/>
                <a:ea typeface="ヒラギノ角ゴ Pro W3" pitchFamily="1" charset="-128"/>
              </a:rPr>
              <a:t> </a:t>
            </a:r>
            <a:r>
              <a:rPr lang="sv-SE" sz="2400" kern="1200" dirty="0" smtClean="0">
                <a:latin typeface="Arial" charset="0"/>
                <a:ea typeface="ヒラギノ角ゴ Pro W3" pitchFamily="1" charset="-128"/>
              </a:rPr>
              <a:t>för att kunna skicka e-recept. Går att skicka helt utan adressuppgifter. </a:t>
            </a:r>
          </a:p>
          <a:p>
            <a:r>
              <a:rPr lang="sv-SE" sz="2400" kern="1200" dirty="0" smtClean="0">
                <a:latin typeface="Arial" charset="0"/>
                <a:ea typeface="ヒラギノ角ゴ Pro W3" pitchFamily="1" charset="-128"/>
              </a:rPr>
              <a:t>Nytt felmeddelande: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>
              <a:solidFill>
                <a:srgbClr val="FF0000"/>
              </a:solidFill>
            </a:endParaRPr>
          </a:p>
          <a:p>
            <a:endParaRPr lang="sv-SE" sz="2400" dirty="0" smtClean="0">
              <a:solidFill>
                <a:srgbClr val="FF0000"/>
              </a:solidFill>
            </a:endParaRPr>
          </a:p>
          <a:p>
            <a:endParaRPr lang="sv-SE" sz="2400" dirty="0">
              <a:solidFill>
                <a:srgbClr val="FF0000"/>
              </a:solidFill>
            </a:endParaRPr>
          </a:p>
          <a:p>
            <a:endParaRPr lang="sv-SE" sz="2400" dirty="0" smtClean="0">
              <a:solidFill>
                <a:srgbClr val="FF0000"/>
              </a:solidFill>
            </a:endParaRPr>
          </a:p>
          <a:p>
            <a:endParaRPr lang="sv-SE" sz="2400" dirty="0">
              <a:solidFill>
                <a:srgbClr val="FF0000"/>
              </a:solidFill>
            </a:endParaRPr>
          </a:p>
          <a:p>
            <a:endParaRPr lang="sv-SE" sz="2400" dirty="0" smtClean="0">
              <a:solidFill>
                <a:srgbClr val="FF0000"/>
              </a:solidFill>
            </a:endParaRPr>
          </a:p>
          <a:p>
            <a:endParaRPr lang="sv-SE" sz="2400" dirty="0" smtClean="0">
              <a:solidFill>
                <a:srgbClr val="FF0000"/>
              </a:solidFill>
            </a:endParaRPr>
          </a:p>
          <a:p>
            <a:endParaRPr lang="sv-SE" sz="2400" dirty="0" smtClean="0"/>
          </a:p>
        </p:txBody>
      </p:sp>
      <p:pic>
        <p:nvPicPr>
          <p:cNvPr id="6" name="Bildobjekt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2204864"/>
            <a:ext cx="5441950" cy="314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1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87829" y="342709"/>
            <a:ext cx="10972800" cy="854044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/>
              <a:t>, </a:t>
            </a:r>
            <a:r>
              <a:rPr lang="sv-SE" sz="3200" dirty="0" smtClean="0"/>
              <a:t>leverans-/språkinformation till Apotek</a:t>
            </a:r>
            <a:endParaRPr lang="sv-SE" sz="32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5047" y="1484784"/>
            <a:ext cx="10972800" cy="5222082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Om informationen skiljer sig i fälten </a:t>
            </a:r>
            <a:r>
              <a:rPr lang="sv-SE" sz="2400" i="1" dirty="0"/>
              <a:t>särskilda upplysningar</a:t>
            </a:r>
            <a:r>
              <a:rPr lang="sv-SE" sz="2400" dirty="0"/>
              <a:t>, </a:t>
            </a:r>
            <a:r>
              <a:rPr lang="sv-SE" sz="2400" i="1" dirty="0"/>
              <a:t>leveransinformation</a:t>
            </a:r>
            <a:r>
              <a:rPr lang="sv-SE" sz="2400" dirty="0"/>
              <a:t> eller </a:t>
            </a:r>
            <a:r>
              <a:rPr lang="sv-SE" sz="2400" i="1" dirty="0"/>
              <a:t>språk</a:t>
            </a:r>
            <a:r>
              <a:rPr lang="sv-SE" sz="2400" dirty="0"/>
              <a:t> mellan olika recept i en receptsamling (två eller fler recept) visas en varning för att uppmärksamma förskrivaren på detta.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1703428" y="2818434"/>
            <a:ext cx="8856984" cy="3528392"/>
            <a:chOff x="638088" y="2547823"/>
            <a:chExt cx="8086812" cy="3110027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67100" y="3766185"/>
              <a:ext cx="5257800" cy="1891665"/>
            </a:xfrm>
            <a:prstGeom prst="rect">
              <a:avLst/>
            </a:prstGeom>
          </p:spPr>
        </p:pic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8088" y="2547823"/>
              <a:ext cx="2966085" cy="16116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03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623392" y="275855"/>
            <a:ext cx="10972800" cy="780685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/>
              <a:t>, </a:t>
            </a:r>
            <a:r>
              <a:rPr lang="sv-SE" sz="3200" dirty="0" smtClean="0"/>
              <a:t>särskilda upplysningar till Apotek</a:t>
            </a:r>
            <a:endParaRPr lang="sv-SE" sz="32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01373"/>
            <a:ext cx="10972800" cy="4824532"/>
          </a:xfrm>
        </p:spPr>
        <p:txBody>
          <a:bodyPr/>
          <a:lstStyle/>
          <a:p>
            <a:r>
              <a:rPr lang="sv-SE" sz="2400" dirty="0"/>
              <a:t>Vid klick på skicka då två eller flera receptrader markerats och skickas som en receptsamling finns en check för Särskilda upplysningar så att de inte skiljer sig åt i de olika recepten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endParaRPr lang="sv-SE" sz="2400" dirty="0"/>
          </a:p>
        </p:txBody>
      </p:sp>
      <p:grpSp>
        <p:nvGrpSpPr>
          <p:cNvPr id="6" name="Grupp 5"/>
          <p:cNvGrpSpPr/>
          <p:nvPr/>
        </p:nvGrpSpPr>
        <p:grpSpPr>
          <a:xfrm>
            <a:off x="1199456" y="2713337"/>
            <a:ext cx="8856984" cy="3528392"/>
            <a:chOff x="638088" y="2547823"/>
            <a:chExt cx="8086812" cy="3110027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67100" y="3766185"/>
              <a:ext cx="5257800" cy="1891665"/>
            </a:xfrm>
            <a:prstGeom prst="rect">
              <a:avLst/>
            </a:prstGeom>
          </p:spPr>
        </p:pic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8088" y="2547823"/>
              <a:ext cx="2966085" cy="16116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86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972800" cy="780685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/>
              <a:t>, </a:t>
            </a:r>
            <a:r>
              <a:rPr lang="sv-SE" sz="3200" dirty="0" smtClean="0"/>
              <a:t>antal förpackningar</a:t>
            </a:r>
            <a:endParaRPr lang="sv-SE" sz="32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68246" y="1349870"/>
            <a:ext cx="10972800" cy="3417243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Det är möjligt att ange upp till 200 st förpackningar vid </a:t>
            </a:r>
            <a:r>
              <a:rPr lang="sv-SE" sz="2400" dirty="0" smtClean="0"/>
              <a:t>receptförskrivning</a:t>
            </a:r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504" y="2295076"/>
            <a:ext cx="563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695400" y="548680"/>
            <a:ext cx="10972800" cy="780685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 smtClean="0"/>
              <a:t>, Waran</a:t>
            </a:r>
            <a:endParaRPr lang="sv-SE" sz="32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272673" y="1329365"/>
            <a:ext cx="10972800" cy="5528635"/>
          </a:xfrm>
        </p:spPr>
        <p:txBody>
          <a:bodyPr/>
          <a:lstStyle/>
          <a:p>
            <a:r>
              <a:rPr lang="sv-SE" sz="2400" dirty="0" smtClean="0"/>
              <a:t>Vid ordination med = kommer </a:t>
            </a:r>
            <a:r>
              <a:rPr lang="sv-SE" sz="2400" dirty="0"/>
              <a:t>”Var god se särskild </a:t>
            </a:r>
            <a:r>
              <a:rPr lang="sv-SE" sz="2400" dirty="0" smtClean="0"/>
              <a:t>ordinationslista” istället </a:t>
            </a:r>
            <a:r>
              <a:rPr lang="sv-SE" sz="2400" dirty="0"/>
              <a:t>för </a:t>
            </a:r>
            <a:r>
              <a:rPr lang="sv-SE" sz="2400" dirty="0" smtClean="0"/>
              <a:t>doseringen: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  <a:p>
            <a:r>
              <a:rPr lang="sv-SE" sz="2400" dirty="0" smtClean="0"/>
              <a:t>Vid </a:t>
            </a:r>
            <a:r>
              <a:rPr lang="sv-SE" sz="2400" smtClean="0"/>
              <a:t>ändring av dosering </a:t>
            </a:r>
            <a:r>
              <a:rPr lang="sv-SE" sz="2400" dirty="0" smtClean="0"/>
              <a:t>till pm: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 smtClean="0"/>
          </a:p>
        </p:txBody>
      </p:sp>
      <p:grpSp>
        <p:nvGrpSpPr>
          <p:cNvPr id="9" name="Grupp 8"/>
          <p:cNvGrpSpPr/>
          <p:nvPr/>
        </p:nvGrpSpPr>
        <p:grpSpPr>
          <a:xfrm>
            <a:off x="434853" y="4717757"/>
            <a:ext cx="10225136" cy="1953150"/>
            <a:chOff x="263352" y="2051914"/>
            <a:chExt cx="10225136" cy="1953150"/>
          </a:xfrm>
        </p:grpSpPr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352" y="2110050"/>
              <a:ext cx="4609314" cy="1765706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72247" y="2051914"/>
              <a:ext cx="4316241" cy="1671659"/>
            </a:xfrm>
            <a:prstGeom prst="rect">
              <a:avLst/>
            </a:prstGeom>
          </p:spPr>
        </p:pic>
        <p:sp>
          <p:nvSpPr>
            <p:cNvPr id="7" name="Höger 6"/>
            <p:cNvSpPr/>
            <p:nvPr/>
          </p:nvSpPr>
          <p:spPr bwMode="auto">
            <a:xfrm>
              <a:off x="5087888" y="2708920"/>
              <a:ext cx="936104" cy="432048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8" name="Ellips 7"/>
            <p:cNvSpPr/>
            <p:nvPr/>
          </p:nvSpPr>
          <p:spPr bwMode="auto">
            <a:xfrm>
              <a:off x="263352" y="3356992"/>
              <a:ext cx="504056" cy="648072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731404" y="2246587"/>
            <a:ext cx="9759266" cy="1916527"/>
            <a:chOff x="272673" y="2222322"/>
            <a:chExt cx="9759266" cy="1916527"/>
          </a:xfrm>
        </p:grpSpPr>
        <p:pic>
          <p:nvPicPr>
            <p:cNvPr id="10" name="Bildobjekt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7316" y="2254066"/>
              <a:ext cx="3754468" cy="1868165"/>
            </a:xfrm>
            <a:prstGeom prst="rect">
              <a:avLst/>
            </a:prstGeom>
          </p:spPr>
        </p:pic>
        <p:sp>
          <p:nvSpPr>
            <p:cNvPr id="11" name="Höger 10"/>
            <p:cNvSpPr/>
            <p:nvPr/>
          </p:nvSpPr>
          <p:spPr bwMode="auto">
            <a:xfrm>
              <a:off x="4367808" y="2852936"/>
              <a:ext cx="720882" cy="3600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26639" y="2222322"/>
              <a:ext cx="4305300" cy="1828800"/>
            </a:xfrm>
            <a:prstGeom prst="rect">
              <a:avLst/>
            </a:prstGeom>
          </p:spPr>
        </p:pic>
        <p:sp>
          <p:nvSpPr>
            <p:cNvPr id="15" name="Ellips 14"/>
            <p:cNvSpPr/>
            <p:nvPr/>
          </p:nvSpPr>
          <p:spPr bwMode="auto">
            <a:xfrm>
              <a:off x="272673" y="3481843"/>
              <a:ext cx="566743" cy="657006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7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551384" y="548680"/>
            <a:ext cx="10972800" cy="780685"/>
          </a:xfrm>
        </p:spPr>
        <p:txBody>
          <a:bodyPr/>
          <a:lstStyle/>
          <a:p>
            <a:r>
              <a:rPr lang="sv-SE" sz="3200" dirty="0" err="1" smtClean="0"/>
              <a:t>eRecept</a:t>
            </a:r>
            <a:r>
              <a:rPr lang="sv-SE" sz="3200" dirty="0" smtClean="0"/>
              <a:t>, förutsättningar</a:t>
            </a:r>
            <a:endParaRPr lang="sv-SE" sz="3200" dirty="0"/>
          </a:p>
        </p:txBody>
      </p:sp>
      <p:sp>
        <p:nvSpPr>
          <p:cNvPr id="4" name="Platshållare för innehåll 8"/>
          <p:cNvSpPr>
            <a:spLocks noGrp="1"/>
          </p:cNvSpPr>
          <p:nvPr>
            <p:ph idx="1"/>
          </p:nvPr>
        </p:nvSpPr>
        <p:spPr>
          <a:xfrm>
            <a:off x="267377" y="1329365"/>
            <a:ext cx="10972800" cy="4979955"/>
          </a:xfrm>
        </p:spPr>
        <p:txBody>
          <a:bodyPr/>
          <a:lstStyle/>
          <a:p>
            <a:r>
              <a:rPr lang="sv-SE" sz="2400" dirty="0" smtClean="0"/>
              <a:t>Krävs </a:t>
            </a:r>
            <a:r>
              <a:rPr lang="sv-SE" sz="2400" dirty="0"/>
              <a:t>SITHS-kort och </a:t>
            </a:r>
            <a:r>
              <a:rPr lang="sv-SE" sz="2400" dirty="0" smtClean="0"/>
              <a:t>den sexsiffriga legitimeringskoden </a:t>
            </a:r>
            <a:r>
              <a:rPr lang="sv-SE" sz="2400" dirty="0"/>
              <a:t>(samma kod som vid inloggning i Pascal t.ex</a:t>
            </a:r>
            <a:r>
              <a:rPr lang="sv-SE" sz="2400" dirty="0" smtClean="0"/>
              <a:t>.)</a:t>
            </a:r>
          </a:p>
          <a:p>
            <a:endParaRPr lang="sv-SE" sz="2400" dirty="0" smtClean="0"/>
          </a:p>
          <a:p>
            <a:r>
              <a:rPr lang="sv-SE" sz="2400" dirty="0" smtClean="0"/>
              <a:t>För användare med gruppförskrivarkod för AT-läkare och läkare utan svensk legitimation behöver attributet Utökad yrkeskod läggas till i Skånekatalogen</a:t>
            </a:r>
          </a:p>
          <a:p>
            <a:endParaRPr lang="sv-SE" sz="2400" dirty="0" smtClean="0"/>
          </a:p>
          <a:p>
            <a:r>
              <a:rPr lang="sv-SE" sz="2400" dirty="0" smtClean="0"/>
              <a:t>Arbetsplatskoden hämtas som alltid från den avdelning där användaren är inloggad.</a:t>
            </a:r>
          </a:p>
          <a:p>
            <a:pPr marL="0" indent="0">
              <a:buNone/>
            </a:pPr>
            <a:endParaRPr lang="sv-SE" sz="2400" dirty="0" smtClean="0"/>
          </a:p>
        </p:txBody>
      </p:sp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91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551384" y="258183"/>
            <a:ext cx="10972800" cy="780685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 smtClean="0"/>
              <a:t>, </a:t>
            </a:r>
            <a:r>
              <a:rPr lang="sv-SE" sz="3200" dirty="0"/>
              <a:t>nytt utseende</a:t>
            </a:r>
          </a:p>
        </p:txBody>
      </p:sp>
      <p:sp>
        <p:nvSpPr>
          <p:cNvPr id="4" name="Platshållare för innehåll 8"/>
          <p:cNvSpPr>
            <a:spLocks noGrp="1"/>
          </p:cNvSpPr>
          <p:nvPr>
            <p:ph idx="1"/>
          </p:nvPr>
        </p:nvSpPr>
        <p:spPr>
          <a:xfrm>
            <a:off x="263352" y="1026825"/>
            <a:ext cx="10972800" cy="5642535"/>
          </a:xfrm>
        </p:spPr>
        <p:txBody>
          <a:bodyPr/>
          <a:lstStyle/>
          <a:p>
            <a:r>
              <a:rPr lang="sv-SE" sz="2400" dirty="0"/>
              <a:t>Dialogruta då SITHS-kortet inte är i:</a:t>
            </a:r>
          </a:p>
          <a:p>
            <a:r>
              <a:rPr lang="sv-SE" sz="2400" dirty="0"/>
              <a:t>E-recept-dialogen:</a:t>
            </a:r>
          </a:p>
          <a:p>
            <a:pPr marL="0" indent="0">
              <a:buNone/>
            </a:pPr>
            <a:endParaRPr lang="sv-SE" sz="2400" dirty="0" smtClean="0"/>
          </a:p>
        </p:txBody>
      </p:sp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628947" y="836712"/>
            <a:ext cx="10241610" cy="5634491"/>
            <a:chOff x="822241" y="980728"/>
            <a:chExt cx="10241610" cy="5634491"/>
          </a:xfrm>
        </p:grpSpPr>
        <p:pic>
          <p:nvPicPr>
            <p:cNvPr id="9" name="Bildobjekt 5" descr="image001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9230" y="980728"/>
              <a:ext cx="5124621" cy="1816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Bildobjekt 1" descr="image00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241" y="2219628"/>
              <a:ext cx="4471220" cy="4395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68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80210" y="146831"/>
            <a:ext cx="8305800" cy="582613"/>
          </a:xfrm>
        </p:spPr>
        <p:txBody>
          <a:bodyPr/>
          <a:lstStyle/>
          <a:p>
            <a:r>
              <a:rPr lang="sv-SE" sz="3200" dirty="0" err="1" smtClean="0"/>
              <a:t>eRecept</a:t>
            </a:r>
            <a:r>
              <a:rPr lang="sv-SE" sz="3200" dirty="0" smtClean="0"/>
              <a:t>, certifikat </a:t>
            </a:r>
            <a:r>
              <a:rPr lang="sv-SE" sz="3200" dirty="0"/>
              <a:t>och l</a:t>
            </a:r>
            <a:r>
              <a:rPr lang="sv-SE" sz="3200" dirty="0" smtClean="0"/>
              <a:t>egitimering </a:t>
            </a:r>
            <a:endParaRPr lang="sv-SE" sz="3200" dirty="0"/>
          </a:p>
        </p:txBody>
      </p:sp>
      <p:sp>
        <p:nvSpPr>
          <p:cNvPr id="11" name="Höger 10"/>
          <p:cNvSpPr/>
          <p:nvPr/>
        </p:nvSpPr>
        <p:spPr bwMode="auto">
          <a:xfrm>
            <a:off x="4939622" y="3308162"/>
            <a:ext cx="622935" cy="299869"/>
          </a:xfrm>
          <a:prstGeom prst="rightArrow">
            <a:avLst/>
          </a:prstGeom>
          <a:ln>
            <a:solidFill>
              <a:schemeClr val="accent1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sv-SE" sz="2000" dirty="0" err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755" y="2156285"/>
            <a:ext cx="3145110" cy="2560442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481" y="2177876"/>
            <a:ext cx="3848517" cy="2538851"/>
          </a:xfrm>
          <a:prstGeom prst="rect">
            <a:avLst/>
          </a:prstGeom>
        </p:spPr>
      </p:pic>
      <p:grpSp>
        <p:nvGrpSpPr>
          <p:cNvPr id="15" name="Grupp 14"/>
          <p:cNvGrpSpPr/>
          <p:nvPr/>
        </p:nvGrpSpPr>
        <p:grpSpPr>
          <a:xfrm>
            <a:off x="2163066" y="1419422"/>
            <a:ext cx="7059027" cy="461899"/>
            <a:chOff x="2163066" y="1419422"/>
            <a:chExt cx="7059027" cy="461899"/>
          </a:xfrm>
        </p:grpSpPr>
        <p:sp>
          <p:nvSpPr>
            <p:cNvPr id="7" name="Platshållare för text 2"/>
            <p:cNvSpPr txBox="1">
              <a:spLocks/>
            </p:cNvSpPr>
            <p:nvPr/>
          </p:nvSpPr>
          <p:spPr bwMode="auto">
            <a:xfrm>
              <a:off x="2163066" y="1437312"/>
              <a:ext cx="2808970" cy="444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ctr" anchorCtr="1" compatLnSpc="1">
              <a:prstTxWarp prst="textNoShape">
                <a:avLst/>
              </a:prstTxWarp>
            </a:bodyPr>
            <a:lstStyle>
              <a:lvl1pPr marL="320040" indent="-320040" algn="l" rtl="0" eaLnBrk="1" fontAlgn="base" hangingPunct="1">
                <a:lnSpc>
                  <a:spcPct val="104000"/>
                </a:lnSpc>
                <a:spcBef>
                  <a:spcPct val="4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7063" indent="-177800" algn="l" rtl="0" eaLnBrk="1" fontAlgn="base" hangingPunct="1">
                <a:lnSpc>
                  <a:spcPct val="111000"/>
                </a:lnSpc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-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3505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3038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51025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sv-SE" dirty="0" smtClean="0">
                  <a:cs typeface="Times New Roman" panose="02020603050405020304" pitchFamily="18" charset="0"/>
                </a:rPr>
                <a:t>Bekräfta certifikat</a:t>
              </a:r>
              <a:endParaRPr lang="sv-SE" dirty="0">
                <a:cs typeface="Times New Roman" panose="02020603050405020304" pitchFamily="18" charset="0"/>
              </a:endParaRPr>
            </a:p>
          </p:txBody>
        </p:sp>
        <p:sp>
          <p:nvSpPr>
            <p:cNvPr id="14" name="Platshållare för text 2"/>
            <p:cNvSpPr txBox="1">
              <a:spLocks/>
            </p:cNvSpPr>
            <p:nvPr/>
          </p:nvSpPr>
          <p:spPr>
            <a:xfrm>
              <a:off x="5833110" y="1419422"/>
              <a:ext cx="3388983" cy="461899"/>
            </a:xfrm>
            <a:prstGeom prst="rect">
              <a:avLst/>
            </a:prstGeom>
          </p:spPr>
          <p:txBody>
            <a:bodyPr/>
            <a:lstStyle>
              <a:lvl1pPr marL="342882" indent="-342882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ヒラギノ角ゴ Pro W3" charset="0"/>
                </a:defRPr>
              </a:lvl1pPr>
              <a:lvl2pPr marL="742913" indent="-285737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cs typeface="ヒラギノ角ゴ Pro W3" charset="0"/>
                </a:defRPr>
              </a:lvl2pPr>
              <a:lvl3pPr marL="1142942" indent="-228589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+mn-lt"/>
                  <a:ea typeface="+mn-ea"/>
                  <a:cs typeface="ヒラギノ角ゴ Pro W3" charset="0"/>
                </a:defRPr>
              </a:lvl3pPr>
              <a:lvl4pPr marL="1600120" indent="-228589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+mn-lt"/>
                  <a:ea typeface="+mn-ea"/>
                  <a:cs typeface="ヒラギノ角ゴ Pro W3" charset="0"/>
                </a:defRPr>
              </a:lvl4pPr>
              <a:lvl5pPr marL="2057298" indent="-228589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cs typeface="ヒラギノ角ゴ Pro W3" charset="0"/>
                </a:defRPr>
              </a:lvl5pPr>
              <a:lvl6pPr marL="2514474" indent="-228589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652" indent="-228589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8829" indent="-228589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006" indent="-228589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sv-SE" sz="2400" kern="0" smtClean="0">
                  <a:cs typeface="Times New Roman" panose="02020603050405020304" pitchFamily="18" charset="0"/>
                </a:rPr>
                <a:t>Ange Legitimeringskod</a:t>
              </a:r>
              <a:endParaRPr lang="sv-SE" sz="2400" kern="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9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558800" y="406401"/>
            <a:ext cx="11074400" cy="582613"/>
          </a:xfrm>
        </p:spPr>
        <p:txBody>
          <a:bodyPr/>
          <a:lstStyle/>
          <a:p>
            <a:r>
              <a:rPr lang="sv-SE" sz="3200" dirty="0" err="1" smtClean="0"/>
              <a:t>eRecept</a:t>
            </a:r>
            <a:r>
              <a:rPr lang="sv-SE" sz="3200" dirty="0" smtClean="0"/>
              <a:t>, medarbetaruppdrag</a:t>
            </a:r>
            <a:endParaRPr lang="sv-SE" sz="3200" dirty="0">
              <a:solidFill>
                <a:srgbClr val="FF0000"/>
              </a:solidFill>
            </a:endParaRPr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1399005" y="1134767"/>
            <a:ext cx="4696995" cy="3424530"/>
          </a:xfrm>
          <a:prstGeom prst="rect">
            <a:avLst/>
          </a:prstGeom>
        </p:spPr>
        <p:txBody>
          <a:bodyPr/>
          <a:lstStyle>
            <a:lvl1pPr marL="342882" indent="-342882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1pPr>
            <a:lvl2pPr marL="742913" indent="-285737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2pPr>
            <a:lvl3pPr marL="1142942" indent="-228589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3pPr>
            <a:lvl4pPr marL="1600120" indent="-228589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4pPr>
            <a:lvl5pPr marL="2057298" indent="-228589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ヒラギノ角ゴ Pro W3" charset="0"/>
              </a:defRPr>
            </a:lvl5pPr>
            <a:lvl6pPr marL="2514474" indent="-22858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6" indent="-228589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sv-SE" sz="2400" kern="0" dirty="0" smtClean="0"/>
              <a:t>Användare som har flera medarbetaruppdrag i Skånekatalogen kommer att få välja vilket som är aktuellt</a:t>
            </a:r>
          </a:p>
          <a:p>
            <a:r>
              <a:rPr lang="sv-SE" sz="2400" kern="0" dirty="0" smtClean="0"/>
              <a:t>Rätt medarbetaruppdrag är Vård och behandling SJF 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6" y="1134767"/>
            <a:ext cx="3620355" cy="500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67408" y="476672"/>
            <a:ext cx="10972800" cy="780685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/>
              <a:t>, </a:t>
            </a:r>
            <a:r>
              <a:rPr lang="sv-SE" sz="3200" dirty="0" smtClean="0"/>
              <a:t>nya symboler</a:t>
            </a:r>
            <a:endParaRPr lang="sv-SE" sz="3200" dirty="0"/>
          </a:p>
        </p:txBody>
      </p:sp>
      <p:pic>
        <p:nvPicPr>
          <p:cNvPr id="4" name="Bildobjekt 1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1340768"/>
            <a:ext cx="9294149" cy="476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0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67408" y="358785"/>
            <a:ext cx="10972800" cy="693951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/>
              <a:t>, </a:t>
            </a:r>
            <a:r>
              <a:rPr lang="sv-SE" sz="3200" dirty="0" smtClean="0"/>
              <a:t>tekniskt fel</a:t>
            </a:r>
            <a:endParaRPr lang="sv-SE" sz="32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529425" y="1052736"/>
            <a:ext cx="10823159" cy="5742592"/>
          </a:xfrm>
        </p:spPr>
        <p:txBody>
          <a:bodyPr/>
          <a:lstStyle/>
          <a:p>
            <a:r>
              <a:rPr lang="sv-SE" sz="2000" dirty="0"/>
              <a:t>Blixtsymbolen innebär att ett tekniskt fel uppstod i samband med att </a:t>
            </a:r>
            <a:r>
              <a:rPr lang="sv-SE" sz="2000" dirty="0" smtClean="0"/>
              <a:t>receptsamlingen </a:t>
            </a:r>
            <a:r>
              <a:rPr lang="sv-SE" sz="2000" dirty="0"/>
              <a:t>skickades.</a:t>
            </a:r>
          </a:p>
          <a:p>
            <a:r>
              <a:rPr lang="sv-SE" sz="2000" dirty="0"/>
              <a:t>Symbolen har en </a:t>
            </a:r>
            <a:r>
              <a:rPr lang="sv-SE" sz="2000" dirty="0" err="1"/>
              <a:t>tooltip</a:t>
            </a:r>
            <a:r>
              <a:rPr lang="sv-SE" sz="2000" dirty="0"/>
              <a:t> med informationen ”Tekniskt fel. Skicka om receptet.”.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Markera en eller flera receptrader </a:t>
            </a:r>
          </a:p>
          <a:p>
            <a:pPr marL="0" indent="0">
              <a:buNone/>
            </a:pPr>
            <a:r>
              <a:rPr lang="sv-SE" sz="2000" dirty="0" smtClean="0"/>
              <a:t>    för </a:t>
            </a:r>
            <a:r>
              <a:rPr lang="sv-SE" sz="2000" dirty="0"/>
              <a:t>att få fram knappen ”Skicka om</a:t>
            </a:r>
            <a:r>
              <a:rPr lang="sv-SE" sz="2000" dirty="0" smtClean="0"/>
              <a:t>”.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 smtClean="0"/>
              <a:t>Hela receptsamlingen skickas alltid om </a:t>
            </a:r>
          </a:p>
          <a:p>
            <a:pPr marL="0" indent="0">
              <a:buNone/>
            </a:pPr>
            <a:r>
              <a:rPr lang="sv-SE" sz="2000" dirty="0" smtClean="0"/>
              <a:t>     oavsett om den innehåller ett eller flera recept, 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om flera receptet ingår i receptsamlingen visas 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meddelande </a:t>
            </a:r>
            <a:r>
              <a:rPr lang="sv-SE" sz="2000" dirty="0"/>
              <a:t>om </a:t>
            </a:r>
            <a:r>
              <a:rPr lang="sv-SE" sz="2000" dirty="0" smtClean="0"/>
              <a:t>vilka recept som skickas om.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 smtClean="0"/>
              <a:t>Recept med symbolen för </a:t>
            </a:r>
            <a:r>
              <a:rPr lang="sv-SE" sz="2000" dirty="0" smtClean="0"/>
              <a:t>”tekniskt </a:t>
            </a:r>
            <a:r>
              <a:rPr lang="sv-SE" sz="2000" dirty="0" smtClean="0"/>
              <a:t>fel” ska alltid 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skickas om, nytt recept ska inte skapas</a:t>
            </a:r>
            <a:r>
              <a:rPr lang="sv-SE" sz="2000" dirty="0" smtClean="0"/>
              <a:t>. Om nytt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identiskt ändå har skickats, ska receptet med</a:t>
            </a:r>
          </a:p>
          <a:p>
            <a:pPr marL="0" indent="0">
              <a:buNone/>
            </a:pPr>
            <a:r>
              <a:rPr lang="sv-SE" sz="2000" dirty="0"/>
              <a:t> </a:t>
            </a:r>
            <a:r>
              <a:rPr lang="sv-SE" sz="2000" dirty="0" smtClean="0"/>
              <a:t>    ”tekniskt fel” </a:t>
            </a:r>
            <a:r>
              <a:rPr lang="sv-SE" sz="2000" b="1" i="1" dirty="0" smtClean="0"/>
              <a:t>skickas om och därefter </a:t>
            </a:r>
          </a:p>
          <a:p>
            <a:pPr marL="0" indent="0">
              <a:buNone/>
            </a:pPr>
            <a:r>
              <a:rPr lang="sv-SE" sz="2000" b="1" i="1" dirty="0"/>
              <a:t> </a:t>
            </a:r>
            <a:r>
              <a:rPr lang="sv-SE" sz="2000" b="1" i="1" dirty="0" smtClean="0"/>
              <a:t>     </a:t>
            </a:r>
            <a:r>
              <a:rPr lang="sv-SE" sz="2000" b="1" i="1" dirty="0" smtClean="0"/>
              <a:t>makuleras direkt.</a:t>
            </a:r>
          </a:p>
          <a:p>
            <a:pPr marL="0" indent="0">
              <a:buNone/>
            </a:pPr>
            <a:r>
              <a:rPr lang="sv-SE" sz="2000" b="1" i="1" smtClean="0"/>
              <a:t>     </a:t>
            </a:r>
            <a:endParaRPr lang="sv-SE" sz="2000" b="1" i="1" dirty="0" smtClean="0"/>
          </a:p>
        </p:txBody>
      </p:sp>
      <p:pic>
        <p:nvPicPr>
          <p:cNvPr id="6" name="Bildobjekt 1" descr="image0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57" y="3726151"/>
            <a:ext cx="4053120" cy="260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1904" y="2204864"/>
            <a:ext cx="5350396" cy="105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983432" y="239435"/>
            <a:ext cx="10972800" cy="780685"/>
          </a:xfrm>
        </p:spPr>
        <p:txBody>
          <a:bodyPr/>
          <a:lstStyle/>
          <a:p>
            <a:r>
              <a:rPr lang="sv-SE" sz="3200" dirty="0" err="1"/>
              <a:t>eRecept</a:t>
            </a:r>
            <a:r>
              <a:rPr lang="sv-SE" sz="3200" dirty="0"/>
              <a:t>, </a:t>
            </a:r>
            <a:r>
              <a:rPr lang="sv-SE" sz="3200" dirty="0" smtClean="0"/>
              <a:t>skickade e-receptsamlingar</a:t>
            </a:r>
            <a:endParaRPr lang="sv-SE" sz="32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695400" y="904088"/>
            <a:ext cx="10972800" cy="5045192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Användares samtliga </a:t>
            </a:r>
            <a:r>
              <a:rPr lang="sv-SE" sz="2000" dirty="0"/>
              <a:t>skickade e-recept finns nu under menyvalet </a:t>
            </a:r>
            <a:r>
              <a:rPr lang="sv-SE" sz="2000" dirty="0" smtClean="0"/>
              <a:t>Läkemedel (utan aktiv patientjournal), </a:t>
            </a:r>
            <a:r>
              <a:rPr lang="sv-SE" sz="2000" dirty="0"/>
              <a:t>”Skickade e-receptsamlingar</a:t>
            </a:r>
            <a:r>
              <a:rPr lang="sv-SE" sz="2000" dirty="0" smtClean="0"/>
              <a:t>”. Ingen patientjournal öppen.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Menyvalet E-recept under Externa program tas bort</a:t>
            </a:r>
            <a:endParaRPr lang="sv-SE" sz="2000" dirty="0"/>
          </a:p>
        </p:txBody>
      </p:sp>
      <p:grpSp>
        <p:nvGrpSpPr>
          <p:cNvPr id="6" name="Grupp 5"/>
          <p:cNvGrpSpPr/>
          <p:nvPr/>
        </p:nvGrpSpPr>
        <p:grpSpPr>
          <a:xfrm>
            <a:off x="1487488" y="1787400"/>
            <a:ext cx="3919370" cy="3829962"/>
            <a:chOff x="1487488" y="1787400"/>
            <a:chExt cx="3919370" cy="3829962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87488" y="1787400"/>
              <a:ext cx="3919370" cy="2026448"/>
            </a:xfrm>
            <a:prstGeom prst="rect">
              <a:avLst/>
            </a:prstGeom>
          </p:spPr>
        </p:pic>
        <p:pic>
          <p:nvPicPr>
            <p:cNvPr id="8" name="Bildobjekt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7568" y="4581128"/>
              <a:ext cx="1574279" cy="1036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56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63352" y="116632"/>
            <a:ext cx="18722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453020" y="364361"/>
            <a:ext cx="10972800" cy="544360"/>
          </a:xfrm>
        </p:spPr>
        <p:txBody>
          <a:bodyPr/>
          <a:lstStyle/>
          <a:p>
            <a:r>
              <a:rPr lang="sv-SE" sz="2800" dirty="0" err="1"/>
              <a:t>eRecept</a:t>
            </a:r>
            <a:r>
              <a:rPr lang="sv-SE" sz="3000" dirty="0" smtClean="0"/>
              <a:t>, </a:t>
            </a:r>
            <a:r>
              <a:rPr lang="sv-SE" sz="3000" dirty="0"/>
              <a:t>Min </a:t>
            </a:r>
            <a:r>
              <a:rPr lang="sv-SE" sz="3200" dirty="0" smtClean="0"/>
              <a:t>profil</a:t>
            </a:r>
            <a:r>
              <a:rPr lang="sv-SE" sz="3000" dirty="0" smtClean="0"/>
              <a:t>              Inställningar </a:t>
            </a:r>
            <a:r>
              <a:rPr lang="sv-SE" sz="3000" dirty="0" err="1" smtClean="0"/>
              <a:t>eRecept</a:t>
            </a:r>
            <a:endParaRPr lang="sv-SE" sz="30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453020" y="908720"/>
            <a:ext cx="10972800" cy="5760640"/>
          </a:xfrm>
        </p:spPr>
        <p:txBody>
          <a:bodyPr/>
          <a:lstStyle/>
          <a:p>
            <a:r>
              <a:rPr lang="sv-SE" sz="2500" dirty="0" smtClean="0"/>
              <a:t>Öppnas via menyvalet </a:t>
            </a:r>
            <a:r>
              <a:rPr lang="sv-SE" sz="2500" dirty="0"/>
              <a:t>"Inställningar </a:t>
            </a:r>
            <a:r>
              <a:rPr lang="sv-SE" sz="2500" dirty="0" err="1" smtClean="0"/>
              <a:t>eRecept</a:t>
            </a:r>
            <a:r>
              <a:rPr lang="sv-SE" sz="2500" dirty="0" smtClean="0"/>
              <a:t>” under menyn Läkemedel:</a:t>
            </a: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2500" dirty="0"/>
          </a:p>
        </p:txBody>
      </p:sp>
      <p:grpSp>
        <p:nvGrpSpPr>
          <p:cNvPr id="6" name="Grupp 5"/>
          <p:cNvGrpSpPr/>
          <p:nvPr/>
        </p:nvGrpSpPr>
        <p:grpSpPr>
          <a:xfrm>
            <a:off x="1343472" y="1714910"/>
            <a:ext cx="8023756" cy="5098466"/>
            <a:chOff x="2702781" y="1484784"/>
            <a:chExt cx="8023756" cy="5098466"/>
          </a:xfrm>
        </p:grpSpPr>
        <p:pic>
          <p:nvPicPr>
            <p:cNvPr id="7" name="Bildobjekt 3" descr="image00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781" y="1484784"/>
              <a:ext cx="331470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Bildobjekt 5" descr="image00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439" y="1484784"/>
              <a:ext cx="4107098" cy="5098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" name="Rak pil 9"/>
          <p:cNvCxnSpPr/>
          <p:nvPr/>
        </p:nvCxnSpPr>
        <p:spPr bwMode="auto">
          <a:xfrm>
            <a:off x="4079776" y="692696"/>
            <a:ext cx="10801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969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S-mall-mikroskop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DF49EE01-194D-4ABC-A6A2-430532E6BEBA}"/>
    </a:ext>
  </a:extLst>
</a:theme>
</file>

<file path=ppt/theme/theme10.xml><?xml version="1.0" encoding="utf-8"?>
<a:theme xmlns:a="http://schemas.openxmlformats.org/drawingml/2006/main" name="13_utanhexagon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AC8028C9-7E5C-4472-982D-25F61414E282}"/>
    </a:ext>
  </a:extLst>
</a:theme>
</file>

<file path=ppt/theme/theme1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S-mall-sköterska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4EB6D460-AC66-4D13-903B-12D3FAEDA2A3}"/>
    </a:ext>
  </a:extLst>
</a:theme>
</file>

<file path=ppt/theme/theme3.xml><?xml version="1.0" encoding="utf-8"?>
<a:theme xmlns:a="http://schemas.openxmlformats.org/drawingml/2006/main" name="1_RS-mall-kurat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E8AE285C-4BBB-4B7D-A33B-D589240E137F}"/>
    </a:ext>
  </a:extLst>
</a:theme>
</file>

<file path=ppt/theme/theme4.xml><?xml version="1.0" encoding="utf-8"?>
<a:theme xmlns:a="http://schemas.openxmlformats.org/drawingml/2006/main" name="1_RS-mall-kirurgi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E9E9CFEB-0EA5-4F80-BE9F-BD670F287109}"/>
    </a:ext>
  </a:extLst>
</a:theme>
</file>

<file path=ppt/theme/theme5.xml><?xml version="1.0" encoding="utf-8"?>
<a:theme xmlns:a="http://schemas.openxmlformats.org/drawingml/2006/main" name="1_RS-mall-hudklinik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8905AB39-8CF2-4D53-9F7C-36E12E34B880}"/>
    </a:ext>
  </a:extLst>
</a:theme>
</file>

<file path=ppt/theme/theme6.xml><?xml version="1.0" encoding="utf-8"?>
<a:theme xmlns:a="http://schemas.openxmlformats.org/drawingml/2006/main" name="1_Framsida-gul-bild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6A748677-A2C3-497B-B4D3-C1A681D9A2C7}"/>
    </a:ext>
  </a:extLst>
</a:theme>
</file>

<file path=ppt/theme/theme7.xml><?xml version="1.0" encoding="utf-8"?>
<a:theme xmlns:a="http://schemas.openxmlformats.org/drawingml/2006/main" name="1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9ACA4407-8D18-4760-9E79-5C54C06A45C9}"/>
    </a:ext>
  </a:extLst>
</a:theme>
</file>

<file path=ppt/theme/theme8.xml><?xml version="1.0" encoding="utf-8"?>
<a:theme xmlns:a="http://schemas.openxmlformats.org/drawingml/2006/main" name="2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DFB3BA1C-40F9-4157-99AD-1F03060D09BA}"/>
    </a:ext>
  </a:extLst>
</a:theme>
</file>

<file path=ppt/theme/theme9.xml><?xml version="1.0" encoding="utf-8"?>
<a:theme xmlns:a="http://schemas.openxmlformats.org/drawingml/2006/main" name="3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kånes universitetssjukvård_mall_16_9" id="{D81343C4-3D6C-4B32-A68F-EFB25011B2B0}" vid="{0AA5E68C-AEFA-42C6-B7FD-99DAE6480C9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17d7aa-f3ef-42f5-ad30-c0e753397e89">
      <Value>13</Value>
      <Value>198</Value>
      <Value>135</Value>
      <Value>16</Value>
      <Value>546</Value>
    </TaxCatchAll>
    <kf7cc9e9aeb24ffdaa99caa6984b53e2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Användardokumentation</TermName>
          <TermId xmlns="http://schemas.microsoft.com/office/infopath/2007/PartnerControls">12d5863e-3b61-415e-9032-01a583d14ed6</TermId>
        </TermInfo>
      </Terms>
    </kf7cc9e9aeb24ffdaa99caa6984b53e2>
    <jc3ad85c43304a6e81b3b342f0b4d107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 Melior</TermName>
          <TermId xmlns="http://schemas.microsoft.com/office/infopath/2007/PartnerControls">f5ef9ff2-045f-4cec-a233-5017c74a17b0</TermId>
        </TermInfo>
      </Terms>
    </jc3ad85c43304a6e81b3b342f0b4d107>
    <Faktaägare xmlns="1f17d7aa-f3ef-42f5-ad30-c0e753397e89">
      <UserInfo>
        <DisplayName/>
        <AccountId xsi:nil="true"/>
        <AccountType/>
      </UserInfo>
    </Faktaägare>
    <la7ac103770742c08244f9021e465830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Aktiv</TermName>
          <TermId xmlns="http://schemas.microsoft.com/office/infopath/2007/PartnerControls">dea2769d-f569-421f-9e44-0bf200b4d677</TermId>
        </TermInfo>
      </Terms>
    </la7ac103770742c08244f9021e465830>
    <hae0b4c1787947939b36fd2ce863e457 xmlns="1f17d7aa-f3ef-42f5-ad30-c0e753397e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Läkemedelssystem</TermName>
          <TermId xmlns="http://schemas.microsoft.com/office/infopath/2007/PartnerControls">24db28d5-dbfc-4aeb-a6e6-9a31ca31f878</TermId>
        </TermInfo>
      </Terms>
    </hae0b4c1787947939b36fd2ce863e457>
    <Information xmlns="1f17d7aa-f3ef-42f5-ad30-c0e753397e89" xsi:nil="true"/>
    <_dlc_DocId xmlns="1f17d7aa-f3ef-42f5-ad30-c0e753397e89">RSS0004-1861631980-5513</_dlc_DocId>
    <_dlc_DocIdUrl xmlns="1f17d7aa-f3ef-42f5-ad30-c0e753397e89">
      <Url>http://systemforvaltning.i.skane.se/_layouts/15/DocIdRedir.aspx?ID=RSS0004-1861631980-5513</Url>
      <Description>RSS0004-1861631980-5513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ystemdokument" ma:contentTypeID="0x010100EF721D2DA0DD944093C3906FAE3BAC6B0200CE1418ED78C0EC43B727FACF8E15A2F5" ma:contentTypeVersion="10" ma:contentTypeDescription="" ma:contentTypeScope="" ma:versionID="21a0968e0f1cdb9a0cfe07e990ab70ac">
  <xsd:schema xmlns:xsd="http://www.w3.org/2001/XMLSchema" xmlns:xs="http://www.w3.org/2001/XMLSchema" xmlns:p="http://schemas.microsoft.com/office/2006/metadata/properties" xmlns:ns2="1f17d7aa-f3ef-42f5-ad30-c0e753397e89" targetNamespace="http://schemas.microsoft.com/office/2006/metadata/properties" ma:root="true" ma:fieldsID="b23e3332d9f31feb9bf31dc27c361419" ns2:_="">
    <xsd:import namespace="1f17d7aa-f3ef-42f5-ad30-c0e753397e89"/>
    <xsd:element name="properties">
      <xsd:complexType>
        <xsd:sequence>
          <xsd:element name="documentManagement">
            <xsd:complexType>
              <xsd:all>
                <xsd:element ref="ns2:Faktaägare" minOccurs="0"/>
                <xsd:element ref="ns2:Information" minOccurs="0"/>
                <xsd:element ref="ns2:_dlc_DocId" minOccurs="0"/>
                <xsd:element ref="ns2:_dlc_DocIdUrl" minOccurs="0"/>
                <xsd:element ref="ns2:_dlc_DocIdPersistId" minOccurs="0"/>
                <xsd:element ref="ns2:jc3ad85c43304a6e81b3b342f0b4d107" minOccurs="0"/>
                <xsd:element ref="ns2:TaxCatchAll" minOccurs="0"/>
                <xsd:element ref="ns2:TaxCatchAllLabel" minOccurs="0"/>
                <xsd:element ref="ns2:kf7cc9e9aeb24ffdaa99caa6984b53e2" minOccurs="0"/>
                <xsd:element ref="ns2:la7ac103770742c08244f9021e465830" minOccurs="0"/>
                <xsd:element ref="ns2:hae0b4c1787947939b36fd2ce863e45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17d7aa-f3ef-42f5-ad30-c0e753397e89" elementFormDefault="qualified">
    <xsd:import namespace="http://schemas.microsoft.com/office/2006/documentManagement/types"/>
    <xsd:import namespace="http://schemas.microsoft.com/office/infopath/2007/PartnerControls"/>
    <xsd:element name="Faktaägare" ma:index="2" nillable="true" ma:displayName="Faktaägare" ma:list="UserInfo" ma:SharePointGroup="0" ma:internalName="Fakta_x00e4_gar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formation" ma:index="5" nillable="true" ma:displayName="Information" ma:internalName="Information">
      <xsd:simpleType>
        <xsd:restriction base="dms:Note">
          <xsd:maxLength value="255"/>
        </xsd:restriction>
      </xsd:simpleType>
    </xsd:element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jc3ad85c43304a6e81b3b342f0b4d107" ma:index="12" nillable="true" ma:taxonomy="true" ma:internalName="jc3ad85c43304a6e81b3b342f0b4d107" ma:taxonomyFieldName="System" ma:displayName="System" ma:default="200;#Ospecifierat|d997c12f-31ec-44c7-8155-5a5173b4d391" ma:fieldId="{3c3ad85c-4330-4a6e-81b3-b342f0b4d107}" ma:sspId="b75ce403-00ad-463c-b17e-2be0d914b816" ma:termSetId="4f469ab0-977d-4276-88b0-08f40ebc6160" ma:anchorId="75e4a6a1-acbd-4b73-b56c-2d4b85c7ddf7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a7d90826-1904-421f-bdd8-5dc4f3939cad}" ma:internalName="TaxCatchAll" ma:showField="CatchAllData" ma:web="1f17d7aa-f3ef-42f5-ad30-c0e753397e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a7d90826-1904-421f-bdd8-5dc4f3939cad}" ma:internalName="TaxCatchAllLabel" ma:readOnly="true" ma:showField="CatchAllDataLabel" ma:web="1f17d7aa-f3ef-42f5-ad30-c0e753397e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f7cc9e9aeb24ffdaa99caa6984b53e2" ma:index="16" nillable="true" ma:taxonomy="true" ma:internalName="kf7cc9e9aeb24ffdaa99caa6984b53e2" ma:taxonomyFieldName="Systemkategori" ma:displayName="Kategori" ma:default="199;#Ej kategoriserat|385bc939-d0f2-4d25-a5a4-f9f908d0860e" ma:fieldId="{4f7cc9e9-aeb2-4ffd-aa99-caa6984b53e2}" ma:sspId="b75ce403-00ad-463c-b17e-2be0d914b816" ma:termSetId="11e4d096-2c38-4948-b4fc-5e38c706112e" ma:anchorId="bc61367e-2b3b-4934-a3c4-9b304121651d" ma:open="false" ma:isKeyword="false">
      <xsd:complexType>
        <xsd:sequence>
          <xsd:element ref="pc:Terms" minOccurs="0" maxOccurs="1"/>
        </xsd:sequence>
      </xsd:complexType>
    </xsd:element>
    <xsd:element name="la7ac103770742c08244f9021e465830" ma:index="18" nillable="true" ma:taxonomy="true" ma:internalName="la7ac103770742c08244f9021e465830" ma:taxonomyFieldName="Dokumentstatus" ma:displayName="Status" ma:indexed="true" ma:default="16;#Aktiv|dea2769d-f569-421f-9e44-0bf200b4d677" ma:fieldId="{5a7ac103-7707-42c0-8244-f9021e465830}" ma:sspId="b75ce403-00ad-463c-b17e-2be0d914b816" ma:termSetId="11e4d096-2c38-4948-b4fc-5e38c706112e" ma:anchorId="f0dd617a-ecd3-4e06-b507-19a2c66e54b0" ma:open="false" ma:isKeyword="false">
      <xsd:complexType>
        <xsd:sequence>
          <xsd:element ref="pc:Terms" minOccurs="0" maxOccurs="1"/>
        </xsd:sequence>
      </xsd:complexType>
    </xsd:element>
    <xsd:element name="hae0b4c1787947939b36fd2ce863e457" ma:index="21" nillable="true" ma:taxonomy="true" ma:internalName="hae0b4c1787947939b36fd2ce863e457" ma:taxonomyFieldName="F_x00f6_rvaltningsgrupp" ma:displayName="Förvaltningsgrupp" ma:indexed="true" ma:default="198;#Ej placerat|1827457d-62bb-4b53-98cc-089464be0fef" ma:fieldId="{1ae0b4c1-7879-4793-9b36-fd2ce863e457}" ma:sspId="b75ce403-00ad-463c-b17e-2be0d914b816" ma:termSetId="055ee931-3c71-4a01-81be-dd4102dd175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300FA3-07A6-493A-B2B0-8FAB9B82D149}"/>
</file>

<file path=customXml/itemProps2.xml><?xml version="1.0" encoding="utf-8"?>
<ds:datastoreItem xmlns:ds="http://schemas.openxmlformats.org/officeDocument/2006/customXml" ds:itemID="{16617C42-A495-4180-9DC1-1CAE63FA34B2}"/>
</file>

<file path=customXml/itemProps3.xml><?xml version="1.0" encoding="utf-8"?>
<ds:datastoreItem xmlns:ds="http://schemas.openxmlformats.org/officeDocument/2006/customXml" ds:itemID="{C4DF0ED6-AD1D-43DE-B7F2-C1A3F23DD3C7}"/>
</file>

<file path=customXml/itemProps4.xml><?xml version="1.0" encoding="utf-8"?>
<ds:datastoreItem xmlns:ds="http://schemas.openxmlformats.org/officeDocument/2006/customXml" ds:itemID="{5290FAF6-79A1-4DF4-899D-333ACAA8E68A}"/>
</file>

<file path=docProps/app.xml><?xml version="1.0" encoding="utf-8"?>
<Properties xmlns="http://schemas.openxmlformats.org/officeDocument/2006/extended-properties" xmlns:vt="http://schemas.openxmlformats.org/officeDocument/2006/docPropsVTypes">
  <Template>Skånes universitetssjukvård_mall_16_9</Template>
  <TotalTime>1676</TotalTime>
  <Words>859</Words>
  <Application>Microsoft Office PowerPoint</Application>
  <PresentationFormat>Bredbild</PresentationFormat>
  <Paragraphs>121</Paragraphs>
  <Slides>15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10</vt:i4>
      </vt:variant>
      <vt:variant>
        <vt:lpstr>Bildrubriker</vt:lpstr>
      </vt:variant>
      <vt:variant>
        <vt:i4>15</vt:i4>
      </vt:variant>
    </vt:vector>
  </HeadingPairs>
  <TitlesOfParts>
    <vt:vector size="28" baseType="lpstr">
      <vt:lpstr>Arial</vt:lpstr>
      <vt:lpstr>Times New Roman</vt:lpstr>
      <vt:lpstr>ヒラギノ角ゴ Pro W3</vt:lpstr>
      <vt:lpstr>1_RS-mall-mikroskop</vt:lpstr>
      <vt:lpstr>1_RS-mall-sköterska</vt:lpstr>
      <vt:lpstr>1_RS-mall-kurator</vt:lpstr>
      <vt:lpstr>1_RS-mall-kirurgi</vt:lpstr>
      <vt:lpstr>1_RS-mall-hudklinik</vt:lpstr>
      <vt:lpstr>1_Framsida-gul-bild</vt:lpstr>
      <vt:lpstr>1_Presentationssidor</vt:lpstr>
      <vt:lpstr>2_Presentationssidor</vt:lpstr>
      <vt:lpstr>3_Presentationssidor</vt:lpstr>
      <vt:lpstr>13_utanhexagon</vt:lpstr>
      <vt:lpstr>eRecept - Manual</vt:lpstr>
      <vt:lpstr>eRecept, förutsättningar</vt:lpstr>
      <vt:lpstr>eRecept, nytt utseende</vt:lpstr>
      <vt:lpstr>eRecept, certifikat och legitimering </vt:lpstr>
      <vt:lpstr>eRecept, medarbetaruppdrag</vt:lpstr>
      <vt:lpstr>eRecept, nya symboler</vt:lpstr>
      <vt:lpstr>eRecept, tekniskt fel</vt:lpstr>
      <vt:lpstr>eRecept, skickade e-receptsamlingar</vt:lpstr>
      <vt:lpstr>eRecept, Min profil              Inställningar eRecept</vt:lpstr>
      <vt:lpstr>Manual till eRecept 1.7 </vt:lpstr>
      <vt:lpstr>eRecept, adressuppgifter</vt:lpstr>
      <vt:lpstr>eRecept, leverans-/språkinformation till Apotek</vt:lpstr>
      <vt:lpstr>eRecept, särskilda upplysningar till Apotek</vt:lpstr>
      <vt:lpstr>eRecept, antal förpackningar</vt:lpstr>
      <vt:lpstr>eRecept, Waran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eRecept - Manual</dc:title>
  <dc:creator>Berg Christer</dc:creator>
  <cp:lastModifiedBy>Tennlo Jennie</cp:lastModifiedBy>
  <cp:revision>178</cp:revision>
  <dcterms:created xsi:type="dcterms:W3CDTF">2017-02-15T11:21:01Z</dcterms:created>
  <dcterms:modified xsi:type="dcterms:W3CDTF">2019-11-05T09:51:07Z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0x010100EF721D2DA0DD944093C3906FAE3BAC6B0200CE1418ED78C0EC43B727FACF8E15A2F5</vt:lpwstr>
  </property>
  <property fmtid="{D5CDD505-2E9C-101B-9397-08002B2CF9AE}" pid="3" name="Styrning_x0020_ansvarsomr_x00e5_de">
    <vt:lpwstr/>
  </property>
  <property fmtid="{D5CDD505-2E9C-101B-9397-08002B2CF9AE}" pid="4" name="System">
    <vt:lpwstr>546;#Läkemedel Melior|f5ef9ff2-045f-4cec-a233-5017c74a17b0</vt:lpwstr>
  </property>
  <property fmtid="{D5CDD505-2E9C-101B-9397-08002B2CF9AE}" pid="5" name="Styrning ansvarsområde">
    <vt:lpwstr/>
  </property>
  <property fmtid="{D5CDD505-2E9C-101B-9397-08002B2CF9AE}" pid="6" name="Förvaltningsgrupp">
    <vt:lpwstr>135;#Läkemedelssystem|24db28d5-dbfc-4aeb-a6e6-9a31ca31f878</vt:lpwstr>
  </property>
  <property fmtid="{D5CDD505-2E9C-101B-9397-08002B2CF9AE}" pid="7" name="g21c1133b04948ae913709f0c131f570">
    <vt:lpwstr>Ej placerat|1827457d-62bb-4b53-98cc-089464be0fef</vt:lpwstr>
  </property>
  <property fmtid="{D5CDD505-2E9C-101B-9397-08002B2CF9AE}" pid="8" name="_dlc_DocIdItemGuid">
    <vt:lpwstr>813b4bc7-deda-4fb0-84e0-aaae9a5745fb</vt:lpwstr>
  </property>
  <property fmtid="{D5CDD505-2E9C-101B-9397-08002B2CF9AE}" pid="9" name="Systemkategori">
    <vt:lpwstr>13;#Användardokumentation|12d5863e-3b61-415e-9032-01a583d14ed6</vt:lpwstr>
  </property>
  <property fmtid="{D5CDD505-2E9C-101B-9397-08002B2CF9AE}" pid="10" name="SAO">
    <vt:lpwstr>198;#Ej placerat|1827457d-62bb-4b53-98cc-089464be0fef</vt:lpwstr>
  </property>
  <property fmtid="{D5CDD505-2E9C-101B-9397-08002B2CF9AE}" pid="11" name="Dokumentstatus">
    <vt:lpwstr>16;#Aktiv|dea2769d-f569-421f-9e44-0bf200b4d677</vt:lpwstr>
  </property>
  <property fmtid="{D5CDD505-2E9C-101B-9397-08002B2CF9AE}" pid="12" name="_docset_NoMedatataSyncRequired">
    <vt:lpwstr>False</vt:lpwstr>
  </property>
</Properties>
</file>