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6.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7.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8.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9.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0.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1.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2.xml" ContentType="application/vnd.openxmlformats-officedocument.drawingml.chartshapes+xml"/>
  <Override PartName="/ppt/notesSlides/notesSlide1.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3.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4.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15.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6.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7.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8.xml" ContentType="application/vnd.openxmlformats-officedocument.drawingml.chartshapes+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drawings/drawing19.xml" ContentType="application/vnd.openxmlformats-officedocument.drawingml.chartshapes+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20.xml" ContentType="application/vnd.openxmlformats-officedocument.drawingml.chartshapes+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21.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22.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drawings/drawing23.xml" ContentType="application/vnd.openxmlformats-officedocument.drawingml.chartshapes+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24.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drawings/drawing2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77" r:id="rId2"/>
    <p:sldId id="289" r:id="rId3"/>
    <p:sldId id="258" r:id="rId4"/>
    <p:sldId id="569" r:id="rId5"/>
    <p:sldId id="571" r:id="rId6"/>
    <p:sldId id="291" r:id="rId7"/>
    <p:sldId id="260" r:id="rId8"/>
    <p:sldId id="261" r:id="rId9"/>
    <p:sldId id="262" r:id="rId10"/>
    <p:sldId id="263" r:id="rId11"/>
    <p:sldId id="264" r:id="rId12"/>
    <p:sldId id="265" r:id="rId13"/>
    <p:sldId id="266" r:id="rId14"/>
    <p:sldId id="570" r:id="rId15"/>
    <p:sldId id="267" r:id="rId16"/>
    <p:sldId id="268" r:id="rId17"/>
    <p:sldId id="282" r:id="rId18"/>
    <p:sldId id="283" r:id="rId19"/>
    <p:sldId id="269" r:id="rId20"/>
    <p:sldId id="270" r:id="rId21"/>
    <p:sldId id="271" r:id="rId22"/>
    <p:sldId id="272" r:id="rId23"/>
    <p:sldId id="273" r:id="rId24"/>
    <p:sldId id="274" r:id="rId25"/>
    <p:sldId id="293" r:id="rId26"/>
    <p:sldId id="296" r:id="rId27"/>
    <p:sldId id="275" r:id="rId28"/>
    <p:sldId id="276" r:id="rId29"/>
    <p:sldId id="278" r:id="rId30"/>
    <p:sldId id="279" r:id="rId31"/>
    <p:sldId id="280" r:id="rId32"/>
    <p:sldId id="281" r:id="rId3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8677" autoAdjust="0"/>
  </p:normalViewPr>
  <p:slideViewPr>
    <p:cSldViewPr snapToGrid="0">
      <p:cViewPr varScale="1">
        <p:scale>
          <a:sx n="114" d="100"/>
          <a:sy n="114" d="100"/>
        </p:scale>
        <p:origin x="4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9.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2.bin"/></Relationships>
</file>

<file path=ppt/charts/_rels/chart12.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0.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1.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2.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3.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4.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15.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6.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7.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20.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8.xml"/></Relationships>
</file>

<file path=ppt/charts/_rels/chart25.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chartUserShapes" Target="../drawings/drawing19.xml"/></Relationships>
</file>

<file path=ppt/charts/_rels/chart26.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20.xml"/></Relationships>
</file>

<file path=ppt/charts/_rels/chart27.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21.xml"/></Relationships>
</file>

<file path=ppt/charts/_rels/chart28.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22.xml"/></Relationships>
</file>

<file path=ppt/charts/_rels/chart29.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chartUserShapes" Target="../drawings/drawing23.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30.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24.xml"/></Relationships>
</file>

<file path=ppt/charts/_rels/chart31.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chartUserShapes" Target="../drawings/drawing25.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20489578091479"/>
          <c:y val="5.6839338909257561E-2"/>
          <c:w val="0.81081024710649685"/>
          <c:h val="0.85944571350824928"/>
        </c:manualLayout>
      </c:layout>
      <c:barChart>
        <c:barDir val="bar"/>
        <c:grouping val="clustered"/>
        <c:varyColors val="0"/>
        <c:ser>
          <c:idx val="0"/>
          <c:order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5FE6-4FF7-8EC6-2B85072681ED}"/>
              </c:ext>
            </c:extLst>
          </c:dPt>
          <c:dPt>
            <c:idx val="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3-5FE6-4FF7-8EC6-2B85072681ED}"/>
              </c:ext>
            </c:extLst>
          </c:dPt>
          <c:dPt>
            <c:idx val="2"/>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5FE6-4FF7-8EC6-2B85072681ED}"/>
              </c:ext>
            </c:extLst>
          </c:dPt>
          <c:dPt>
            <c:idx val="3"/>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7-5FE6-4FF7-8EC6-2B85072681ED}"/>
              </c:ext>
            </c:extLst>
          </c:dPt>
          <c:dPt>
            <c:idx val="4"/>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9-5FE6-4FF7-8EC6-2B85072681ED}"/>
              </c:ext>
            </c:extLst>
          </c:dPt>
          <c:dPt>
            <c:idx val="5"/>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B-5FE6-4FF7-8EC6-2B85072681ED}"/>
              </c:ext>
            </c:extLst>
          </c:dPt>
          <c:dPt>
            <c:idx val="6"/>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D-5FE6-4FF7-8EC6-2B85072681ED}"/>
              </c:ext>
            </c:extLst>
          </c:dPt>
          <c:dPt>
            <c:idx val="7"/>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F-5FE6-4FF7-8EC6-2B85072681ED}"/>
              </c:ext>
            </c:extLst>
          </c:dPt>
          <c:dPt>
            <c:idx val="8"/>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1-5FE6-4FF7-8EC6-2B85072681ED}"/>
              </c:ext>
            </c:extLst>
          </c:dPt>
          <c:dPt>
            <c:idx val="9"/>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3-5FE6-4FF7-8EC6-2B85072681ED}"/>
              </c:ext>
            </c:extLst>
          </c:dPt>
          <c:dPt>
            <c:idx val="1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5-5FE6-4FF7-8EC6-2B85072681ED}"/>
              </c:ext>
            </c:extLst>
          </c:dPt>
          <c:dPt>
            <c:idx val="1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7-5FE6-4FF7-8EC6-2B85072681ED}"/>
              </c:ext>
            </c:extLst>
          </c:dPt>
          <c:dPt>
            <c:idx val="13"/>
            <c:invertIfNegative val="0"/>
            <c:bubble3D val="0"/>
            <c:spPr>
              <a:solidFill>
                <a:schemeClr val="bg2"/>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9-5FE6-4FF7-8EC6-2B85072681ED}"/>
              </c:ext>
            </c:extLst>
          </c:dPt>
          <c:dPt>
            <c:idx val="14"/>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B-5FE6-4FF7-8EC6-2B85072681ED}"/>
              </c:ext>
            </c:extLst>
          </c:dPt>
          <c:cat>
            <c:strRef>
              <c:f>'IVA regioner'!$H$8:$H$29</c:f>
              <c:strCache>
                <c:ptCount val="22"/>
                <c:pt idx="0">
                  <c:v>Västmanland</c:v>
                </c:pt>
                <c:pt idx="1">
                  <c:v>Skåne</c:v>
                </c:pt>
                <c:pt idx="2">
                  <c:v>Blekinge</c:v>
                </c:pt>
                <c:pt idx="3">
                  <c:v>Kalmar</c:v>
                </c:pt>
                <c:pt idx="4">
                  <c:v>Gotland</c:v>
                </c:pt>
                <c:pt idx="5">
                  <c:v>Värmland</c:v>
                </c:pt>
                <c:pt idx="6">
                  <c:v>Västernorrland</c:v>
                </c:pt>
                <c:pt idx="7">
                  <c:v>Stockholm</c:v>
                </c:pt>
                <c:pt idx="8">
                  <c:v>Halland</c:v>
                </c:pt>
                <c:pt idx="9">
                  <c:v>Jönköping</c:v>
                </c:pt>
                <c:pt idx="10">
                  <c:v>Gävleborg</c:v>
                </c:pt>
                <c:pt idx="11">
                  <c:v>Kronoberg</c:v>
                </c:pt>
                <c:pt idx="12">
                  <c:v>Östergötland</c:v>
                </c:pt>
                <c:pt idx="13">
                  <c:v>Riket</c:v>
                </c:pt>
                <c:pt idx="14">
                  <c:v>Dalarna</c:v>
                </c:pt>
                <c:pt idx="15">
                  <c:v>Västra Götaland</c:v>
                </c:pt>
                <c:pt idx="16">
                  <c:v>Jämtland</c:v>
                </c:pt>
                <c:pt idx="17">
                  <c:v>Örebro</c:v>
                </c:pt>
                <c:pt idx="18">
                  <c:v>Norrbotten</c:v>
                </c:pt>
                <c:pt idx="19">
                  <c:v>Södermanland</c:v>
                </c:pt>
                <c:pt idx="20">
                  <c:v>Uppsala</c:v>
                </c:pt>
                <c:pt idx="21">
                  <c:v>Västerbotten</c:v>
                </c:pt>
              </c:strCache>
            </c:strRef>
          </c:cat>
          <c:val>
            <c:numRef>
              <c:f>'IVA regioner'!$I$8:$I$29</c:f>
              <c:numCache>
                <c:formatCode>0.0</c:formatCode>
                <c:ptCount val="22"/>
                <c:pt idx="0">
                  <c:v>7.296733842946491</c:v>
                </c:pt>
                <c:pt idx="1">
                  <c:v>8.1610102604577737</c:v>
                </c:pt>
                <c:pt idx="2">
                  <c:v>9.0744101633393832</c:v>
                </c:pt>
                <c:pt idx="3">
                  <c:v>9.5490716180371358</c:v>
                </c:pt>
                <c:pt idx="4">
                  <c:v>9.67741935483871</c:v>
                </c:pt>
                <c:pt idx="5">
                  <c:v>9.806034482758621</c:v>
                </c:pt>
                <c:pt idx="6">
                  <c:v>9.8207326578332026</c:v>
                </c:pt>
                <c:pt idx="7">
                  <c:v>9.9342585829072316</c:v>
                </c:pt>
                <c:pt idx="8">
                  <c:v>10.204081632653061</c:v>
                </c:pt>
                <c:pt idx="9">
                  <c:v>10.30968247745982</c:v>
                </c:pt>
                <c:pt idx="10">
                  <c:v>10.341207349081365</c:v>
                </c:pt>
                <c:pt idx="11">
                  <c:v>10.476190476190476</c:v>
                </c:pt>
                <c:pt idx="12">
                  <c:v>10.707737440410707</c:v>
                </c:pt>
                <c:pt idx="13">
                  <c:v>10.899462004034969</c:v>
                </c:pt>
                <c:pt idx="14">
                  <c:v>11.532125205930807</c:v>
                </c:pt>
                <c:pt idx="15">
                  <c:v>12.600648332113353</c:v>
                </c:pt>
                <c:pt idx="16">
                  <c:v>12.641083521444695</c:v>
                </c:pt>
                <c:pt idx="17">
                  <c:v>13.320586360739325</c:v>
                </c:pt>
                <c:pt idx="18">
                  <c:v>15.088105726872246</c:v>
                </c:pt>
                <c:pt idx="19">
                  <c:v>15.811965811965813</c:v>
                </c:pt>
                <c:pt idx="20">
                  <c:v>15.971606033717835</c:v>
                </c:pt>
                <c:pt idx="21">
                  <c:v>16.491228070175438</c:v>
                </c:pt>
              </c:numCache>
            </c:numRef>
          </c:val>
          <c:extLst>
            <c:ext xmlns:c16="http://schemas.microsoft.com/office/drawing/2014/chart" uri="{C3380CC4-5D6E-409C-BE32-E72D297353CC}">
              <c16:uniqueId val="{0000001C-5FE6-4FF7-8EC6-2B85072681ED}"/>
            </c:ext>
          </c:extLst>
        </c:ser>
        <c:dLbls>
          <c:showLegendKey val="0"/>
          <c:showVal val="0"/>
          <c:showCatName val="0"/>
          <c:showSerName val="0"/>
          <c:showPercent val="0"/>
          <c:showBubbleSize val="0"/>
        </c:dLbls>
        <c:gapWidth val="25"/>
        <c:axId val="923790816"/>
        <c:axId val="923799672"/>
      </c:barChart>
      <c:catAx>
        <c:axId val="923790816"/>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23799672"/>
        <c:crosses val="autoZero"/>
        <c:auto val="1"/>
        <c:lblAlgn val="ctr"/>
        <c:lblOffset val="100"/>
        <c:noMultiLvlLbl val="0"/>
      </c:catAx>
      <c:valAx>
        <c:axId val="923799672"/>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Andel %</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23790816"/>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4606481481482"/>
          <c:y val="9.9156111111111112E-2"/>
          <c:w val="0.70138101851851842"/>
          <c:h val="0.79408750000000017"/>
        </c:manualLayout>
      </c:layout>
      <c:barChart>
        <c:barDir val="bar"/>
        <c:grouping val="clustered"/>
        <c:varyColors val="0"/>
        <c:ser>
          <c:idx val="2"/>
          <c:order val="2"/>
          <c:tx>
            <c:strRef>
              <c:f>'Slutenvård äldre'!$K$7</c:f>
              <c:strCache>
                <c:ptCount val="1"/>
                <c:pt idx="0">
                  <c:v>Skillnad</c:v>
                </c:pt>
              </c:strCache>
            </c:strRef>
          </c:tx>
          <c:spPr>
            <a:solidFill>
              <a:srgbClr val="F38B4A">
                <a:alpha val="50196"/>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'Slutenvård äldre'!$H$8:$H$29</c:f>
              <c:strCache>
                <c:ptCount val="22"/>
                <c:pt idx="0">
                  <c:v>Skåne </c:v>
                </c:pt>
                <c:pt idx="1">
                  <c:v>Stockholm</c:v>
                </c:pt>
                <c:pt idx="2">
                  <c:v>Kronoberg</c:v>
                </c:pt>
                <c:pt idx="3">
                  <c:v>Sörmland</c:v>
                </c:pt>
                <c:pt idx="4">
                  <c:v>Uppsala</c:v>
                </c:pt>
                <c:pt idx="5">
                  <c:v>Gävleborg</c:v>
                </c:pt>
                <c:pt idx="6">
                  <c:v>Norrbotten</c:v>
                </c:pt>
                <c:pt idx="7">
                  <c:v>Västra Götaland</c:v>
                </c:pt>
                <c:pt idx="8">
                  <c:v>Riket</c:v>
                </c:pt>
                <c:pt idx="9">
                  <c:v>Halland</c:v>
                </c:pt>
                <c:pt idx="10">
                  <c:v>Östergötland</c:v>
                </c:pt>
                <c:pt idx="11">
                  <c:v>Jönköping</c:v>
                </c:pt>
                <c:pt idx="12">
                  <c:v>Örebro</c:v>
                </c:pt>
                <c:pt idx="13">
                  <c:v>Värmland</c:v>
                </c:pt>
                <c:pt idx="14">
                  <c:v>Jämtland</c:v>
                </c:pt>
                <c:pt idx="15">
                  <c:v>Dalarna</c:v>
                </c:pt>
                <c:pt idx="16">
                  <c:v>Västmanland</c:v>
                </c:pt>
                <c:pt idx="17">
                  <c:v>Blekinge</c:v>
                </c:pt>
                <c:pt idx="18">
                  <c:v>Västernorrland</c:v>
                </c:pt>
                <c:pt idx="19">
                  <c:v>Västerbotten</c:v>
                </c:pt>
                <c:pt idx="20">
                  <c:v>Kalmar</c:v>
                </c:pt>
                <c:pt idx="21">
                  <c:v>Gotland</c:v>
                </c:pt>
              </c:strCache>
            </c:strRef>
          </c:cat>
          <c:val>
            <c:numRef>
              <c:f>'Slutenvård äldre'!$K$8:$K$29</c:f>
              <c:numCache>
                <c:formatCode>0%</c:formatCode>
                <c:ptCount val="22"/>
                <c:pt idx="0">
                  <c:v>-8.269315756306439E-2</c:v>
                </c:pt>
                <c:pt idx="1">
                  <c:v>-8.4780727640709541E-2</c:v>
                </c:pt>
                <c:pt idx="2">
                  <c:v>-9.2834514894701625E-2</c:v>
                </c:pt>
                <c:pt idx="3">
                  <c:v>-9.2885475548804664E-2</c:v>
                </c:pt>
                <c:pt idx="4">
                  <c:v>-7.7596500203265917E-2</c:v>
                </c:pt>
                <c:pt idx="5">
                  <c:v>-0.11997887867706469</c:v>
                </c:pt>
                <c:pt idx="6">
                  <c:v>-0.11113898300327874</c:v>
                </c:pt>
                <c:pt idx="7">
                  <c:v>-7.7962819381513837E-2</c:v>
                </c:pt>
                <c:pt idx="8">
                  <c:v>-8.4606984896757775E-2</c:v>
                </c:pt>
                <c:pt idx="9">
                  <c:v>-5.4963991299327497E-2</c:v>
                </c:pt>
                <c:pt idx="10">
                  <c:v>-5.7041880040513027E-2</c:v>
                </c:pt>
                <c:pt idx="11">
                  <c:v>-9.1032266290418717E-2</c:v>
                </c:pt>
                <c:pt idx="12">
                  <c:v>-9.6378754324101257E-2</c:v>
                </c:pt>
                <c:pt idx="13">
                  <c:v>-0.10073618056720002</c:v>
                </c:pt>
                <c:pt idx="14">
                  <c:v>-0.12526813337365961</c:v>
                </c:pt>
                <c:pt idx="15">
                  <c:v>-8.9300810458000535E-2</c:v>
                </c:pt>
                <c:pt idx="16">
                  <c:v>-5.969950586245365E-2</c:v>
                </c:pt>
                <c:pt idx="17">
                  <c:v>-0.11046859573699652</c:v>
                </c:pt>
                <c:pt idx="18">
                  <c:v>-9.3080225907384628E-2</c:v>
                </c:pt>
                <c:pt idx="19">
                  <c:v>-6.9957083333801795E-2</c:v>
                </c:pt>
                <c:pt idx="20">
                  <c:v>-9.2682981140737031E-2</c:v>
                </c:pt>
                <c:pt idx="21">
                  <c:v>-7.9173040597369959E-2</c:v>
                </c:pt>
              </c:numCache>
            </c:numRef>
          </c:val>
          <c:extLst>
            <c:ext xmlns:c16="http://schemas.microsoft.com/office/drawing/2014/chart" uri="{C3380CC4-5D6E-409C-BE32-E72D297353CC}">
              <c16:uniqueId val="{00000000-C26C-4C14-AF37-C280FA6B1700}"/>
            </c:ext>
          </c:extLst>
        </c:ser>
        <c:dLbls>
          <c:showLegendKey val="0"/>
          <c:showVal val="0"/>
          <c:showCatName val="0"/>
          <c:showSerName val="0"/>
          <c:showPercent val="0"/>
          <c:showBubbleSize val="0"/>
        </c:dLbls>
        <c:gapWidth val="25"/>
        <c:axId val="2096052424"/>
        <c:axId val="2096054720"/>
      </c:barChart>
      <c:barChart>
        <c:barDir val="bar"/>
        <c:grouping val="clustered"/>
        <c:varyColors val="0"/>
        <c:ser>
          <c:idx val="0"/>
          <c:order val="0"/>
          <c:tx>
            <c:strRef>
              <c:f>'Slutenvård äldre'!$I$7</c:f>
              <c:strCache>
                <c:ptCount val="1"/>
                <c:pt idx="0">
                  <c:v>2017-2019</c:v>
                </c:pt>
              </c:strCache>
            </c:strRef>
          </c:tx>
          <c:spPr>
            <a:solidFill>
              <a:schemeClr val="accent4"/>
            </a:solidFill>
            <a:ln w="9525" cap="flat" cmpd="sng" algn="ctr">
              <a:noFill/>
              <a:prstDash val="solid"/>
              <a:round/>
              <a:headEnd type="none" w="med" len="med"/>
              <a:tailEnd type="none" w="med" len="med"/>
            </a:ln>
            <a:effectLst/>
          </c:spPr>
          <c:invertIfNegative val="0"/>
          <c:dPt>
            <c:idx val="8"/>
            <c:invertIfNegative val="0"/>
            <c:bubble3D val="0"/>
            <c:spPr>
              <a:solidFill>
                <a:schemeClr val="accent4">
                  <a:lumMod val="75000"/>
                </a:schemeClr>
              </a:solidFill>
              <a:ln w="9525" cap="flat" cmpd="sng" algn="ctr">
                <a:noFill/>
                <a:prstDash val="solid"/>
                <a:round/>
                <a:headEnd type="none" w="med" len="med"/>
                <a:tailEnd type="none" w="med" len="med"/>
              </a:ln>
              <a:effectLst/>
            </c:spPr>
            <c:extLst>
              <c:ext xmlns:c16="http://schemas.microsoft.com/office/drawing/2014/chart" uri="{C3380CC4-5D6E-409C-BE32-E72D297353CC}">
                <c16:uniqueId val="{00000002-C26C-4C14-AF37-C280FA6B1700}"/>
              </c:ext>
            </c:extLst>
          </c:dPt>
          <c:cat>
            <c:strRef>
              <c:f>'Slutenvård äldre'!$H$8:$H$29</c:f>
              <c:strCache>
                <c:ptCount val="22"/>
                <c:pt idx="0">
                  <c:v>Skåne </c:v>
                </c:pt>
                <c:pt idx="1">
                  <c:v>Stockholm</c:v>
                </c:pt>
                <c:pt idx="2">
                  <c:v>Kronoberg</c:v>
                </c:pt>
                <c:pt idx="3">
                  <c:v>Sörmland</c:v>
                </c:pt>
                <c:pt idx="4">
                  <c:v>Uppsala</c:v>
                </c:pt>
                <c:pt idx="5">
                  <c:v>Gävleborg</c:v>
                </c:pt>
                <c:pt idx="6">
                  <c:v>Norrbotten</c:v>
                </c:pt>
                <c:pt idx="7">
                  <c:v>Västra Götaland</c:v>
                </c:pt>
                <c:pt idx="8">
                  <c:v>Riket</c:v>
                </c:pt>
                <c:pt idx="9">
                  <c:v>Halland</c:v>
                </c:pt>
                <c:pt idx="10">
                  <c:v>Östergötland</c:v>
                </c:pt>
                <c:pt idx="11">
                  <c:v>Jönköping</c:v>
                </c:pt>
                <c:pt idx="12">
                  <c:v>Örebro</c:v>
                </c:pt>
                <c:pt idx="13">
                  <c:v>Värmland</c:v>
                </c:pt>
                <c:pt idx="14">
                  <c:v>Jämtland</c:v>
                </c:pt>
                <c:pt idx="15">
                  <c:v>Dalarna</c:v>
                </c:pt>
                <c:pt idx="16">
                  <c:v>Västmanland</c:v>
                </c:pt>
                <c:pt idx="17">
                  <c:v>Blekinge</c:v>
                </c:pt>
                <c:pt idx="18">
                  <c:v>Västernorrland</c:v>
                </c:pt>
                <c:pt idx="19">
                  <c:v>Västerbotten</c:v>
                </c:pt>
                <c:pt idx="20">
                  <c:v>Kalmar</c:v>
                </c:pt>
                <c:pt idx="21">
                  <c:v>Gotland</c:v>
                </c:pt>
              </c:strCache>
            </c:strRef>
          </c:cat>
          <c:val>
            <c:numRef>
              <c:f>'Slutenvård äldre'!$I$8:$I$29</c:f>
              <c:numCache>
                <c:formatCode>0.0</c:formatCode>
                <c:ptCount val="22"/>
                <c:pt idx="0">
                  <c:v>105.15616256612769</c:v>
                </c:pt>
                <c:pt idx="1">
                  <c:v>105.80371472406704</c:v>
                </c:pt>
                <c:pt idx="2">
                  <c:v>107.49048240672262</c:v>
                </c:pt>
                <c:pt idx="3">
                  <c:v>108.75176446864288</c:v>
                </c:pt>
                <c:pt idx="4">
                  <c:v>108.73230774042057</c:v>
                </c:pt>
                <c:pt idx="5">
                  <c:v>114.62095747124037</c:v>
                </c:pt>
                <c:pt idx="6">
                  <c:v>115.80092205699479</c:v>
                </c:pt>
                <c:pt idx="7">
                  <c:v>111.74003306137561</c:v>
                </c:pt>
                <c:pt idx="8">
                  <c:v>113.34678403642901</c:v>
                </c:pt>
                <c:pt idx="9">
                  <c:v>111.4099829862692</c:v>
                </c:pt>
                <c:pt idx="10">
                  <c:v>112.78961105919505</c:v>
                </c:pt>
                <c:pt idx="11">
                  <c:v>119.71705092698275</c:v>
                </c:pt>
                <c:pt idx="12">
                  <c:v>121.38580403864765</c:v>
                </c:pt>
                <c:pt idx="13">
                  <c:v>122.42310933593943</c:v>
                </c:pt>
                <c:pt idx="14">
                  <c:v>127.94893356777004</c:v>
                </c:pt>
                <c:pt idx="15">
                  <c:v>123.32705944451776</c:v>
                </c:pt>
                <c:pt idx="16">
                  <c:v>119.87529228371005</c:v>
                </c:pt>
                <c:pt idx="17">
                  <c:v>127.86486723556759</c:v>
                </c:pt>
                <c:pt idx="18">
                  <c:v>127.22796692032101</c:v>
                </c:pt>
                <c:pt idx="19">
                  <c:v>138.25551270350633</c:v>
                </c:pt>
                <c:pt idx="20">
                  <c:v>142.91534594167351</c:v>
                </c:pt>
                <c:pt idx="21">
                  <c:v>156.40183627651373</c:v>
                </c:pt>
              </c:numCache>
            </c:numRef>
          </c:val>
          <c:extLst>
            <c:ext xmlns:c16="http://schemas.microsoft.com/office/drawing/2014/chart" uri="{C3380CC4-5D6E-409C-BE32-E72D297353CC}">
              <c16:uniqueId val="{00000003-C26C-4C14-AF37-C280FA6B1700}"/>
            </c:ext>
          </c:extLst>
        </c:ser>
        <c:ser>
          <c:idx val="1"/>
          <c:order val="1"/>
          <c:tx>
            <c:strRef>
              <c:f>'Slutenvård äldre'!$J$7</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8"/>
            <c:invertIfNegative val="0"/>
            <c:bubble3D val="0"/>
            <c:spPr>
              <a:solidFill>
                <a:schemeClr val="tx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C26C-4C14-AF37-C280FA6B1700}"/>
              </c:ext>
            </c:extLst>
          </c:dPt>
          <c:cat>
            <c:strRef>
              <c:f>'Slutenvård äldre'!$H$8:$H$29</c:f>
              <c:strCache>
                <c:ptCount val="22"/>
                <c:pt idx="0">
                  <c:v>Skåne </c:v>
                </c:pt>
                <c:pt idx="1">
                  <c:v>Stockholm</c:v>
                </c:pt>
                <c:pt idx="2">
                  <c:v>Kronoberg</c:v>
                </c:pt>
                <c:pt idx="3">
                  <c:v>Sörmland</c:v>
                </c:pt>
                <c:pt idx="4">
                  <c:v>Uppsala</c:v>
                </c:pt>
                <c:pt idx="5">
                  <c:v>Gävleborg</c:v>
                </c:pt>
                <c:pt idx="6">
                  <c:v>Norrbotten</c:v>
                </c:pt>
                <c:pt idx="7">
                  <c:v>Västra Götaland</c:v>
                </c:pt>
                <c:pt idx="8">
                  <c:v>Riket</c:v>
                </c:pt>
                <c:pt idx="9">
                  <c:v>Halland</c:v>
                </c:pt>
                <c:pt idx="10">
                  <c:v>Östergötland</c:v>
                </c:pt>
                <c:pt idx="11">
                  <c:v>Jönköping</c:v>
                </c:pt>
                <c:pt idx="12">
                  <c:v>Örebro</c:v>
                </c:pt>
                <c:pt idx="13">
                  <c:v>Värmland</c:v>
                </c:pt>
                <c:pt idx="14">
                  <c:v>Jämtland</c:v>
                </c:pt>
                <c:pt idx="15">
                  <c:v>Dalarna</c:v>
                </c:pt>
                <c:pt idx="16">
                  <c:v>Västmanland</c:v>
                </c:pt>
                <c:pt idx="17">
                  <c:v>Blekinge</c:v>
                </c:pt>
                <c:pt idx="18">
                  <c:v>Västernorrland</c:v>
                </c:pt>
                <c:pt idx="19">
                  <c:v>Västerbotten</c:v>
                </c:pt>
                <c:pt idx="20">
                  <c:v>Kalmar</c:v>
                </c:pt>
                <c:pt idx="21">
                  <c:v>Gotland</c:v>
                </c:pt>
              </c:strCache>
            </c:strRef>
          </c:cat>
          <c:val>
            <c:numRef>
              <c:f>'Slutenvård äldre'!$J$8:$J$29</c:f>
              <c:numCache>
                <c:formatCode>0.0</c:formatCode>
                <c:ptCount val="22"/>
                <c:pt idx="0">
                  <c:v>96.460467446319683</c:v>
                </c:pt>
                <c:pt idx="1">
                  <c:v>96.833598802670579</c:v>
                </c:pt>
                <c:pt idx="2">
                  <c:v>97.51165561669707</c:v>
                </c:pt>
                <c:pt idx="3">
                  <c:v>98.650305109201383</c:v>
                </c:pt>
                <c:pt idx="4">
                  <c:v>100.29506120073945</c:v>
                </c:pt>
                <c:pt idx="5">
                  <c:v>100.86886352094943</c:v>
                </c:pt>
                <c:pt idx="6">
                  <c:v>102.93092534873844</c:v>
                </c:pt>
                <c:pt idx="7">
                  <c:v>103.0284650461272</c:v>
                </c:pt>
                <c:pt idx="8">
                  <c:v>103.75685439136279</c:v>
                </c:pt>
                <c:pt idx="9">
                  <c:v>105.28644565075368</c:v>
                </c:pt>
                <c:pt idx="10">
                  <c:v>106.35587959534033</c:v>
                </c:pt>
                <c:pt idx="11">
                  <c:v>108.81893646749404</c:v>
                </c:pt>
                <c:pt idx="12">
                  <c:v>109.68679145277333</c:v>
                </c:pt>
                <c:pt idx="13">
                  <c:v>110.09067288827616</c:v>
                </c:pt>
                <c:pt idx="14">
                  <c:v>111.92100949258511</c:v>
                </c:pt>
                <c:pt idx="15">
                  <c:v>112.31385308472031</c:v>
                </c:pt>
                <c:pt idx="16">
                  <c:v>112.71879656925536</c:v>
                </c:pt>
                <c:pt idx="17">
                  <c:v>113.73981490795694</c:v>
                </c:pt>
                <c:pt idx="18">
                  <c:v>115.38555901764028</c:v>
                </c:pt>
                <c:pt idx="19">
                  <c:v>128.58356027994964</c:v>
                </c:pt>
                <c:pt idx="20">
                  <c:v>129.66952562903947</c:v>
                </c:pt>
                <c:pt idx="21">
                  <c:v>144.01902734349011</c:v>
                </c:pt>
              </c:numCache>
            </c:numRef>
          </c:val>
          <c:extLst>
            <c:ext xmlns:c16="http://schemas.microsoft.com/office/drawing/2014/chart" uri="{C3380CC4-5D6E-409C-BE32-E72D297353CC}">
              <c16:uniqueId val="{00000006-C26C-4C14-AF37-C280FA6B1700}"/>
            </c:ext>
          </c:extLst>
        </c:ser>
        <c:dLbls>
          <c:showLegendKey val="0"/>
          <c:showVal val="0"/>
          <c:showCatName val="0"/>
          <c:showSerName val="0"/>
          <c:showPercent val="0"/>
          <c:showBubbleSize val="0"/>
        </c:dLbls>
        <c:gapWidth val="25"/>
        <c:overlap val="30"/>
        <c:axId val="1301269264"/>
        <c:axId val="1301266640"/>
      </c:barChart>
      <c:valAx>
        <c:axId val="2096054720"/>
        <c:scaling>
          <c:orientation val="minMax"/>
          <c:max val="0"/>
          <c:min val="-1"/>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2096052424"/>
        <c:crosses val="max"/>
        <c:crossBetween val="between"/>
      </c:valAx>
      <c:catAx>
        <c:axId val="2096052424"/>
        <c:scaling>
          <c:orientation val="minMax"/>
        </c:scaling>
        <c:delete val="0"/>
        <c:axPos val="l"/>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2096054720"/>
        <c:crosses val="autoZero"/>
        <c:auto val="1"/>
        <c:lblAlgn val="ctr"/>
        <c:lblOffset val="100"/>
        <c:noMultiLvlLbl val="0"/>
      </c:catAx>
      <c:valAx>
        <c:axId val="1301266640"/>
        <c:scaling>
          <c:orientation val="minMax"/>
        </c:scaling>
        <c:delete val="0"/>
        <c:axPos val="b"/>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slutenvårdsperioder per 1 000 invånare.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301269264"/>
        <c:crosses val="autoZero"/>
        <c:crossBetween val="between"/>
      </c:valAx>
      <c:catAx>
        <c:axId val="1301269264"/>
        <c:scaling>
          <c:orientation val="minMax"/>
        </c:scaling>
        <c:delete val="1"/>
        <c:axPos val="l"/>
        <c:numFmt formatCode="General" sourceLinked="1"/>
        <c:majorTickMark val="out"/>
        <c:minorTickMark val="none"/>
        <c:tickLblPos val="nextTo"/>
        <c:crossAx val="1301266640"/>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sv-SE"/>
              <a:t>Antal inlagda/ 100,000 invånare</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sv-SE"/>
        </a:p>
      </c:txPr>
    </c:title>
    <c:autoTitleDeleted val="0"/>
    <c:plotArea>
      <c:layout/>
      <c:lineChart>
        <c:grouping val="standard"/>
        <c:varyColors val="0"/>
        <c:ser>
          <c:idx val="0"/>
          <c:order val="0"/>
          <c:tx>
            <c:v>Skåne (1,4 milj)</c:v>
          </c:tx>
          <c:spPr>
            <a:ln w="31750" cap="rnd">
              <a:solidFill>
                <a:schemeClr val="accent2"/>
              </a:solidFill>
              <a:round/>
            </a:ln>
            <a:effectLst/>
          </c:spPr>
          <c:marker>
            <c:symbol val="none"/>
          </c:marker>
          <c:cat>
            <c:numRef>
              <c:f>'Slutenvård Total'!$A$2:$A$600</c:f>
              <c:numCache>
                <c:formatCode>m/d/yyyy</c:formatCode>
                <c:ptCount val="5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numCache>
            </c:numRef>
          </c:cat>
          <c:val>
            <c:numRef>
              <c:f>'Slutenvård Total'!$I$2:$I$600</c:f>
              <c:numCache>
                <c:formatCode>0</c:formatCode>
                <c:ptCount val="5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0.78571428571428581</c:v>
                </c:pt>
                <c:pt idx="21">
                  <c:v>0.7142857142857143</c:v>
                </c:pt>
                <c:pt idx="22">
                  <c:v>0.7142857142857143</c:v>
                </c:pt>
                <c:pt idx="23">
                  <c:v>0.8571428571428571</c:v>
                </c:pt>
                <c:pt idx="24">
                  <c:v>0.78571428571428581</c:v>
                </c:pt>
                <c:pt idx="25">
                  <c:v>1.1428571428571428</c:v>
                </c:pt>
                <c:pt idx="26">
                  <c:v>1.6428571428571428</c:v>
                </c:pt>
                <c:pt idx="27">
                  <c:v>1.5</c:v>
                </c:pt>
                <c:pt idx="28">
                  <c:v>1.8571428571428572</c:v>
                </c:pt>
                <c:pt idx="29">
                  <c:v>2.214285714285714</c:v>
                </c:pt>
                <c:pt idx="30">
                  <c:v>2.2857142857142856</c:v>
                </c:pt>
                <c:pt idx="31">
                  <c:v>2.4285714285714284</c:v>
                </c:pt>
                <c:pt idx="32">
                  <c:v>1.9285714285714286</c:v>
                </c:pt>
                <c:pt idx="33">
                  <c:v>2.214285714285714</c:v>
                </c:pt>
                <c:pt idx="34">
                  <c:v>2.1428571428571428</c:v>
                </c:pt>
                <c:pt idx="35">
                  <c:v>2.2857142857142856</c:v>
                </c:pt>
                <c:pt idx="36">
                  <c:v>2.7142857142857144</c:v>
                </c:pt>
                <c:pt idx="37">
                  <c:v>3.4285714285714284</c:v>
                </c:pt>
                <c:pt idx="38">
                  <c:v>4.0714285714285721</c:v>
                </c:pt>
                <c:pt idx="39">
                  <c:v>3.6428571428571432</c:v>
                </c:pt>
                <c:pt idx="40">
                  <c:v>3.6428571428571432</c:v>
                </c:pt>
                <c:pt idx="41">
                  <c:v>4.5714285714285712</c:v>
                </c:pt>
                <c:pt idx="42">
                  <c:v>4.5714285714285712</c:v>
                </c:pt>
                <c:pt idx="43">
                  <c:v>4.5</c:v>
                </c:pt>
                <c:pt idx="44">
                  <c:v>4.6428571428571432</c:v>
                </c:pt>
                <c:pt idx="45">
                  <c:v>4.6428571428571432</c:v>
                </c:pt>
                <c:pt idx="46">
                  <c:v>5.2857142857142856</c:v>
                </c:pt>
                <c:pt idx="47">
                  <c:v>5.1428571428571432</c:v>
                </c:pt>
                <c:pt idx="48">
                  <c:v>5.3571428571428568</c:v>
                </c:pt>
                <c:pt idx="49">
                  <c:v>5.5714285714285712</c:v>
                </c:pt>
                <c:pt idx="50">
                  <c:v>5.2857142857142856</c:v>
                </c:pt>
                <c:pt idx="51">
                  <c:v>5.5</c:v>
                </c:pt>
                <c:pt idx="52">
                  <c:v>5.5714285714285712</c:v>
                </c:pt>
                <c:pt idx="53">
                  <c:v>5.2857142857142856</c:v>
                </c:pt>
                <c:pt idx="54">
                  <c:v>5</c:v>
                </c:pt>
                <c:pt idx="55">
                  <c:v>5.1428571428571432</c:v>
                </c:pt>
                <c:pt idx="56">
                  <c:v>5.2857142857142856</c:v>
                </c:pt>
                <c:pt idx="57">
                  <c:v>5.1428571428571432</c:v>
                </c:pt>
                <c:pt idx="58">
                  <c:v>4.9285714285714279</c:v>
                </c:pt>
                <c:pt idx="59">
                  <c:v>5.0714285714285712</c:v>
                </c:pt>
                <c:pt idx="60">
                  <c:v>5.8571428571428568</c:v>
                </c:pt>
                <c:pt idx="61">
                  <c:v>6.2142857142857144</c:v>
                </c:pt>
                <c:pt idx="62">
                  <c:v>6.2142857142857144</c:v>
                </c:pt>
                <c:pt idx="63">
                  <c:v>5.7857142857142856</c:v>
                </c:pt>
                <c:pt idx="64">
                  <c:v>5.6428571428571432</c:v>
                </c:pt>
                <c:pt idx="65">
                  <c:v>5.4285714285714288</c:v>
                </c:pt>
                <c:pt idx="66">
                  <c:v>5.8571428571428568</c:v>
                </c:pt>
                <c:pt idx="67">
                  <c:v>5.9285714285714288</c:v>
                </c:pt>
                <c:pt idx="68">
                  <c:v>6.4285714285714288</c:v>
                </c:pt>
                <c:pt idx="69">
                  <c:v>6.2142857142857144</c:v>
                </c:pt>
                <c:pt idx="70">
                  <c:v>6.3571428571428568</c:v>
                </c:pt>
                <c:pt idx="71">
                  <c:v>6.0714285714285712</c:v>
                </c:pt>
                <c:pt idx="72">
                  <c:v>5.4285714285714288</c:v>
                </c:pt>
                <c:pt idx="73">
                  <c:v>5</c:v>
                </c:pt>
                <c:pt idx="74">
                  <c:v>5.5</c:v>
                </c:pt>
                <c:pt idx="75">
                  <c:v>5.3571428571428568</c:v>
                </c:pt>
                <c:pt idx="76">
                  <c:v>5.1428571428571432</c:v>
                </c:pt>
                <c:pt idx="77">
                  <c:v>5.3571428571428568</c:v>
                </c:pt>
                <c:pt idx="78">
                  <c:v>5.3571428571428568</c:v>
                </c:pt>
                <c:pt idx="79">
                  <c:v>5.1428571428571432</c:v>
                </c:pt>
                <c:pt idx="80">
                  <c:v>5.5714285714285712</c:v>
                </c:pt>
                <c:pt idx="81">
                  <c:v>6.4285714285714288</c:v>
                </c:pt>
                <c:pt idx="82">
                  <c:v>5.8571428571428568</c:v>
                </c:pt>
                <c:pt idx="83">
                  <c:v>5.9285714285714288</c:v>
                </c:pt>
                <c:pt idx="84">
                  <c:v>6</c:v>
                </c:pt>
                <c:pt idx="85">
                  <c:v>6.4999999999999991</c:v>
                </c:pt>
                <c:pt idx="86">
                  <c:v>6.1428571428571432</c:v>
                </c:pt>
                <c:pt idx="87">
                  <c:v>5.8571428571428568</c:v>
                </c:pt>
                <c:pt idx="88">
                  <c:v>6.4999999999999991</c:v>
                </c:pt>
                <c:pt idx="89">
                  <c:v>6.4285714285714288</c:v>
                </c:pt>
                <c:pt idx="90">
                  <c:v>6.3571428571428568</c:v>
                </c:pt>
                <c:pt idx="91">
                  <c:v>5.7142857142857144</c:v>
                </c:pt>
                <c:pt idx="92">
                  <c:v>6</c:v>
                </c:pt>
                <c:pt idx="93">
                  <c:v>5.7857142857142856</c:v>
                </c:pt>
                <c:pt idx="94">
                  <c:v>5.6428571428571432</c:v>
                </c:pt>
                <c:pt idx="95">
                  <c:v>5.4285714285714288</c:v>
                </c:pt>
                <c:pt idx="96">
                  <c:v>5.5714285714285712</c:v>
                </c:pt>
                <c:pt idx="97">
                  <c:v>5.9285714285714288</c:v>
                </c:pt>
                <c:pt idx="98">
                  <c:v>6.2142857142857144</c:v>
                </c:pt>
                <c:pt idx="99">
                  <c:v>5.6428571428571432</c:v>
                </c:pt>
                <c:pt idx="100">
                  <c:v>5.0714285714285712</c:v>
                </c:pt>
                <c:pt idx="101">
                  <c:v>5</c:v>
                </c:pt>
                <c:pt idx="102">
                  <c:v>5.5</c:v>
                </c:pt>
                <c:pt idx="103">
                  <c:v>5.1428571428571432</c:v>
                </c:pt>
                <c:pt idx="104">
                  <c:v>5.1428571428571432</c:v>
                </c:pt>
                <c:pt idx="105">
                  <c:v>4.5</c:v>
                </c:pt>
                <c:pt idx="106">
                  <c:v>4.5</c:v>
                </c:pt>
                <c:pt idx="107">
                  <c:v>4.2857142857142856</c:v>
                </c:pt>
                <c:pt idx="108">
                  <c:v>4.6428571428571432</c:v>
                </c:pt>
                <c:pt idx="109">
                  <c:v>4.5714285714285712</c:v>
                </c:pt>
                <c:pt idx="110">
                  <c:v>3.8571428571428572</c:v>
                </c:pt>
                <c:pt idx="111">
                  <c:v>3.9285714285714284</c:v>
                </c:pt>
                <c:pt idx="112">
                  <c:v>4.0714285714285721</c:v>
                </c:pt>
                <c:pt idx="113">
                  <c:v>3.7142857142857144</c:v>
                </c:pt>
                <c:pt idx="114">
                  <c:v>3.4999999999999996</c:v>
                </c:pt>
                <c:pt idx="115">
                  <c:v>3.6428571428571432</c:v>
                </c:pt>
                <c:pt idx="116">
                  <c:v>3.7142857142857144</c:v>
                </c:pt>
                <c:pt idx="117">
                  <c:v>3.8571428571428572</c:v>
                </c:pt>
                <c:pt idx="118">
                  <c:v>3.1428571428571432</c:v>
                </c:pt>
                <c:pt idx="119">
                  <c:v>3.3571428571428572</c:v>
                </c:pt>
                <c:pt idx="120">
                  <c:v>3.1428571428571432</c:v>
                </c:pt>
                <c:pt idx="121">
                  <c:v>2.8571428571428572</c:v>
                </c:pt>
                <c:pt idx="122">
                  <c:v>3.0714285714285716</c:v>
                </c:pt>
                <c:pt idx="123">
                  <c:v>3</c:v>
                </c:pt>
                <c:pt idx="124">
                  <c:v>2.3571428571428572</c:v>
                </c:pt>
                <c:pt idx="125">
                  <c:v>2.4285714285714284</c:v>
                </c:pt>
                <c:pt idx="126">
                  <c:v>2.4285714285714284</c:v>
                </c:pt>
                <c:pt idx="127">
                  <c:v>2.0714285714285716</c:v>
                </c:pt>
                <c:pt idx="128">
                  <c:v>1.7857142857142858</c:v>
                </c:pt>
                <c:pt idx="129">
                  <c:v>1.7857142857142858</c:v>
                </c:pt>
                <c:pt idx="130">
                  <c:v>1.4285714285714286</c:v>
                </c:pt>
                <c:pt idx="131">
                  <c:v>1.1428571428571428</c:v>
                </c:pt>
                <c:pt idx="132">
                  <c:v>0.9285714285714286</c:v>
                </c:pt>
                <c:pt idx="133">
                  <c:v>0.78571428571428581</c:v>
                </c:pt>
                <c:pt idx="134">
                  <c:v>1</c:v>
                </c:pt>
                <c:pt idx="135">
                  <c:v>0.7142857142857143</c:v>
                </c:pt>
                <c:pt idx="136">
                  <c:v>0.7142857142857143</c:v>
                </c:pt>
                <c:pt idx="137">
                  <c:v>0.8571428571428571</c:v>
                </c:pt>
                <c:pt idx="138">
                  <c:v>1.1428571428571428</c:v>
                </c:pt>
                <c:pt idx="139">
                  <c:v>0.8571428571428571</c:v>
                </c:pt>
                <c:pt idx="140">
                  <c:v>0.7142857142857143</c:v>
                </c:pt>
                <c:pt idx="141">
                  <c:v>0.5714285714285714</c:v>
                </c:pt>
                <c:pt idx="142">
                  <c:v>0.6428571428571429</c:v>
                </c:pt>
                <c:pt idx="143">
                  <c:v>0.6428571428571429</c:v>
                </c:pt>
                <c:pt idx="144">
                  <c:v>0.7142857142857143</c:v>
                </c:pt>
                <c:pt idx="145">
                  <c:v>0.78571428571428581</c:v>
                </c:pt>
                <c:pt idx="146">
                  <c:v>0.7142857142857143</c:v>
                </c:pt>
                <c:pt idx="147">
                  <c:v>0.78571428571428581</c:v>
                </c:pt>
                <c:pt idx="148">
                  <c:v>0.78571428571428581</c:v>
                </c:pt>
                <c:pt idx="149">
                  <c:v>0.78571428571428581</c:v>
                </c:pt>
                <c:pt idx="150">
                  <c:v>0.5714285714285714</c:v>
                </c:pt>
                <c:pt idx="151">
                  <c:v>0.8571428571428571</c:v>
                </c:pt>
                <c:pt idx="152">
                  <c:v>0.7142857142857143</c:v>
                </c:pt>
                <c:pt idx="153">
                  <c:v>0.42857142857142855</c:v>
                </c:pt>
                <c:pt idx="154">
                  <c:v>0.5</c:v>
                </c:pt>
                <c:pt idx="155">
                  <c:v>0.42857142857142855</c:v>
                </c:pt>
                <c:pt idx="156">
                  <c:v>0.6428571428571429</c:v>
                </c:pt>
                <c:pt idx="157">
                  <c:v>0.42857142857142855</c:v>
                </c:pt>
                <c:pt idx="158">
                  <c:v>0.78571428571428581</c:v>
                </c:pt>
                <c:pt idx="159">
                  <c:v>0.7142857142857143</c:v>
                </c:pt>
                <c:pt idx="160">
                  <c:v>0.7142857142857143</c:v>
                </c:pt>
                <c:pt idx="161">
                  <c:v>0.5714285714285714</c:v>
                </c:pt>
                <c:pt idx="162">
                  <c:v>0.5714285714285714</c:v>
                </c:pt>
                <c:pt idx="163">
                  <c:v>0.6428571428571429</c:v>
                </c:pt>
                <c:pt idx="164">
                  <c:v>0.5714285714285714</c:v>
                </c:pt>
                <c:pt idx="165">
                  <c:v>0.8571428571428571</c:v>
                </c:pt>
                <c:pt idx="166">
                  <c:v>0.9285714285714286</c:v>
                </c:pt>
                <c:pt idx="167">
                  <c:v>1.0714285714285714</c:v>
                </c:pt>
                <c:pt idx="168">
                  <c:v>1</c:v>
                </c:pt>
                <c:pt idx="169">
                  <c:v>1</c:v>
                </c:pt>
                <c:pt idx="170">
                  <c:v>1.2857142857142858</c:v>
                </c:pt>
                <c:pt idx="171">
                  <c:v>1.5</c:v>
                </c:pt>
                <c:pt idx="172">
                  <c:v>1.4285714285714286</c:v>
                </c:pt>
                <c:pt idx="173">
                  <c:v>1.3571428571428572</c:v>
                </c:pt>
                <c:pt idx="174">
                  <c:v>1.7857142857142858</c:v>
                </c:pt>
                <c:pt idx="175">
                  <c:v>1.7857142857142858</c:v>
                </c:pt>
                <c:pt idx="176">
                  <c:v>1.7857142857142858</c:v>
                </c:pt>
                <c:pt idx="177">
                  <c:v>1.7857142857142858</c:v>
                </c:pt>
                <c:pt idx="178">
                  <c:v>1.7142857142857142</c:v>
                </c:pt>
                <c:pt idx="179">
                  <c:v>1.7857142857142858</c:v>
                </c:pt>
                <c:pt idx="180">
                  <c:v>1.1428571428571428</c:v>
                </c:pt>
                <c:pt idx="181">
                  <c:v>0.9285714285714286</c:v>
                </c:pt>
                <c:pt idx="182">
                  <c:v>1.1428571428571428</c:v>
                </c:pt>
                <c:pt idx="183">
                  <c:v>1.2142857142857142</c:v>
                </c:pt>
                <c:pt idx="184">
                  <c:v>0.8571428571428571</c:v>
                </c:pt>
                <c:pt idx="185">
                  <c:v>0.8571428571428571</c:v>
                </c:pt>
                <c:pt idx="186">
                  <c:v>0.9285714285714286</c:v>
                </c:pt>
                <c:pt idx="187">
                  <c:v>1.0714285714285714</c:v>
                </c:pt>
                <c:pt idx="188">
                  <c:v>0.8571428571428571</c:v>
                </c:pt>
                <c:pt idx="189">
                  <c:v>1</c:v>
                </c:pt>
                <c:pt idx="190">
                  <c:v>0.7142857142857143</c:v>
                </c:pt>
                <c:pt idx="191">
                  <c:v>0.6428571428571429</c:v>
                </c:pt>
                <c:pt idx="192">
                  <c:v>0.78571428571428581</c:v>
                </c:pt>
                <c:pt idx="193">
                  <c:v>0.78571428571428581</c:v>
                </c:pt>
                <c:pt idx="194">
                  <c:v>1.1428571428571428</c:v>
                </c:pt>
                <c:pt idx="195">
                  <c:v>1.1428571428571428</c:v>
                </c:pt>
                <c:pt idx="196">
                  <c:v>1</c:v>
                </c:pt>
                <c:pt idx="197">
                  <c:v>0.8571428571428571</c:v>
                </c:pt>
                <c:pt idx="198">
                  <c:v>0.6428571428571429</c:v>
                </c:pt>
                <c:pt idx="199">
                  <c:v>0.78571428571428581</c:v>
                </c:pt>
                <c:pt idx="200">
                  <c:v>1</c:v>
                </c:pt>
                <c:pt idx="201">
                  <c:v>1.0714285714285714</c:v>
                </c:pt>
                <c:pt idx="202">
                  <c:v>1.2142857142857142</c:v>
                </c:pt>
                <c:pt idx="203">
                  <c:v>1.4285714285714286</c:v>
                </c:pt>
                <c:pt idx="204">
                  <c:v>1.2857142857142858</c:v>
                </c:pt>
                <c:pt idx="205">
                  <c:v>1.1428571428571428</c:v>
                </c:pt>
                <c:pt idx="206">
                  <c:v>1</c:v>
                </c:pt>
                <c:pt idx="207">
                  <c:v>0.9285714285714286</c:v>
                </c:pt>
                <c:pt idx="208">
                  <c:v>0.9285714285714286</c:v>
                </c:pt>
                <c:pt idx="209">
                  <c:v>0.78571428571428581</c:v>
                </c:pt>
                <c:pt idx="210">
                  <c:v>1.1428571428571428</c:v>
                </c:pt>
                <c:pt idx="211">
                  <c:v>1</c:v>
                </c:pt>
                <c:pt idx="212">
                  <c:v>1.0714285714285714</c:v>
                </c:pt>
                <c:pt idx="213">
                  <c:v>1.1428571428571428</c:v>
                </c:pt>
                <c:pt idx="214">
                  <c:v>0.78571428571428581</c:v>
                </c:pt>
                <c:pt idx="215">
                  <c:v>1.0714285714285714</c:v>
                </c:pt>
                <c:pt idx="216">
                  <c:v>0.7142857142857143</c:v>
                </c:pt>
                <c:pt idx="217">
                  <c:v>0.5714285714285714</c:v>
                </c:pt>
                <c:pt idx="218">
                  <c:v>0.7142857142857143</c:v>
                </c:pt>
                <c:pt idx="219">
                  <c:v>0.78571428571428581</c:v>
                </c:pt>
                <c:pt idx="220">
                  <c:v>0.9285714285714286</c:v>
                </c:pt>
                <c:pt idx="221">
                  <c:v>0.9285714285714286</c:v>
                </c:pt>
                <c:pt idx="222">
                  <c:v>1.0714285714285714</c:v>
                </c:pt>
                <c:pt idx="223">
                  <c:v>1.2857142857142858</c:v>
                </c:pt>
                <c:pt idx="224">
                  <c:v>1.2857142857142858</c:v>
                </c:pt>
                <c:pt idx="225">
                  <c:v>1</c:v>
                </c:pt>
                <c:pt idx="226">
                  <c:v>0.78571428571428581</c:v>
                </c:pt>
                <c:pt idx="227">
                  <c:v>1.4285714285714286</c:v>
                </c:pt>
                <c:pt idx="228">
                  <c:v>1.3571428571428572</c:v>
                </c:pt>
                <c:pt idx="229">
                  <c:v>1.1428571428571428</c:v>
                </c:pt>
                <c:pt idx="230">
                  <c:v>1.0714285714285714</c:v>
                </c:pt>
                <c:pt idx="231">
                  <c:v>0.78571428571428581</c:v>
                </c:pt>
                <c:pt idx="232">
                  <c:v>1.0714285714285714</c:v>
                </c:pt>
                <c:pt idx="233">
                  <c:v>1.0714285714285714</c:v>
                </c:pt>
                <c:pt idx="234">
                  <c:v>1.5</c:v>
                </c:pt>
                <c:pt idx="235">
                  <c:v>1.5714285714285716</c:v>
                </c:pt>
                <c:pt idx="236">
                  <c:v>1.7142857142857142</c:v>
                </c:pt>
                <c:pt idx="237">
                  <c:v>1.6428571428571428</c:v>
                </c:pt>
                <c:pt idx="238">
                  <c:v>2.4285714285714284</c:v>
                </c:pt>
                <c:pt idx="239">
                  <c:v>2.1428571428571428</c:v>
                </c:pt>
                <c:pt idx="240">
                  <c:v>2.6428571428571428</c:v>
                </c:pt>
                <c:pt idx="241">
                  <c:v>2.8571428571428572</c:v>
                </c:pt>
                <c:pt idx="242">
                  <c:v>3.0714285714285716</c:v>
                </c:pt>
                <c:pt idx="243">
                  <c:v>3.8571428571428572</c:v>
                </c:pt>
                <c:pt idx="244">
                  <c:v>4</c:v>
                </c:pt>
                <c:pt idx="245">
                  <c:v>4.6428571428571432</c:v>
                </c:pt>
                <c:pt idx="246">
                  <c:v>4.7142857142857144</c:v>
                </c:pt>
                <c:pt idx="247">
                  <c:v>5.0714285714285712</c:v>
                </c:pt>
                <c:pt idx="248">
                  <c:v>4.8571428571428568</c:v>
                </c:pt>
                <c:pt idx="249">
                  <c:v>5.2857142857142856</c:v>
                </c:pt>
                <c:pt idx="250">
                  <c:v>5.2142857142857144</c:v>
                </c:pt>
                <c:pt idx="251">
                  <c:v>6.5714285714285712</c:v>
                </c:pt>
                <c:pt idx="252">
                  <c:v>6.2142857142857144</c:v>
                </c:pt>
                <c:pt idx="253">
                  <c:v>5.5</c:v>
                </c:pt>
                <c:pt idx="254">
                  <c:v>5.8571428571428568</c:v>
                </c:pt>
                <c:pt idx="255">
                  <c:v>6.9285714285714288</c:v>
                </c:pt>
                <c:pt idx="256">
                  <c:v>7.9285714285714288</c:v>
                </c:pt>
                <c:pt idx="257">
                  <c:v>7.5714285714285712</c:v>
                </c:pt>
                <c:pt idx="258">
                  <c:v>8.7142857142857135</c:v>
                </c:pt>
                <c:pt idx="259">
                  <c:v>9.5714285714285712</c:v>
                </c:pt>
                <c:pt idx="260">
                  <c:v>10.5</c:v>
                </c:pt>
                <c:pt idx="261">
                  <c:v>10.5</c:v>
                </c:pt>
                <c:pt idx="262">
                  <c:v>10.5</c:v>
                </c:pt>
                <c:pt idx="263">
                  <c:v>11.642857142857142</c:v>
                </c:pt>
                <c:pt idx="264">
                  <c:v>11.714285714285714</c:v>
                </c:pt>
                <c:pt idx="265">
                  <c:v>11.642857142857142</c:v>
                </c:pt>
                <c:pt idx="266">
                  <c:v>12</c:v>
                </c:pt>
                <c:pt idx="267">
                  <c:v>11.928571428571429</c:v>
                </c:pt>
                <c:pt idx="268">
                  <c:v>11.928571428571429</c:v>
                </c:pt>
                <c:pt idx="269">
                  <c:v>11.928571428571429</c:v>
                </c:pt>
                <c:pt idx="270">
                  <c:v>13.357142857142856</c:v>
                </c:pt>
                <c:pt idx="271">
                  <c:v>13.714285714285714</c:v>
                </c:pt>
                <c:pt idx="272">
                  <c:v>13.999999999999998</c:v>
                </c:pt>
                <c:pt idx="273">
                  <c:v>15.214285714285715</c:v>
                </c:pt>
                <c:pt idx="274">
                  <c:v>15.142857142857142</c:v>
                </c:pt>
                <c:pt idx="275">
                  <c:v>15.142857142857142</c:v>
                </c:pt>
                <c:pt idx="276">
                  <c:v>15.142857142857142</c:v>
                </c:pt>
                <c:pt idx="277">
                  <c:v>16.928571428571431</c:v>
                </c:pt>
                <c:pt idx="278">
                  <c:v>17.357142857142854</c:v>
                </c:pt>
                <c:pt idx="279">
                  <c:v>16.857142857142858</c:v>
                </c:pt>
                <c:pt idx="280">
                  <c:v>16.142857142857142</c:v>
                </c:pt>
                <c:pt idx="281">
                  <c:v>15.785714285714285</c:v>
                </c:pt>
                <c:pt idx="282">
                  <c:v>15.785714285714285</c:v>
                </c:pt>
                <c:pt idx="283">
                  <c:v>15.785714285714285</c:v>
                </c:pt>
                <c:pt idx="284">
                  <c:v>19.714285714285712</c:v>
                </c:pt>
                <c:pt idx="285">
                  <c:v>20.785714285714285</c:v>
                </c:pt>
                <c:pt idx="286">
                  <c:v>22.142857142857142</c:v>
                </c:pt>
                <c:pt idx="287">
                  <c:v>22.071428571428569</c:v>
                </c:pt>
                <c:pt idx="288">
                  <c:v>22</c:v>
                </c:pt>
                <c:pt idx="289">
                  <c:v>22</c:v>
                </c:pt>
                <c:pt idx="290">
                  <c:v>22</c:v>
                </c:pt>
                <c:pt idx="291">
                  <c:v>25.642857142857139</c:v>
                </c:pt>
                <c:pt idx="292">
                  <c:v>26.785714285714288</c:v>
                </c:pt>
                <c:pt idx="293">
                  <c:v>28.785714285714288</c:v>
                </c:pt>
                <c:pt idx="294">
                  <c:v>30.142857142857142</c:v>
                </c:pt>
                <c:pt idx="295">
                  <c:v>30.071428571428573</c:v>
                </c:pt>
                <c:pt idx="296">
                  <c:v>30.071428571428573</c:v>
                </c:pt>
                <c:pt idx="297">
                  <c:v>30.071428571428573</c:v>
                </c:pt>
                <c:pt idx="298">
                  <c:v>32.285714285714285</c:v>
                </c:pt>
                <c:pt idx="299">
                  <c:v>32.357142857142854</c:v>
                </c:pt>
                <c:pt idx="300">
                  <c:v>32.571428571428577</c:v>
                </c:pt>
                <c:pt idx="301">
                  <c:v>32.571428571428577</c:v>
                </c:pt>
                <c:pt idx="302">
                  <c:v>32.571428571428577</c:v>
                </c:pt>
                <c:pt idx="303">
                  <c:v>32.571428571428577</c:v>
                </c:pt>
                <c:pt idx="304">
                  <c:v>32.571428571428577</c:v>
                </c:pt>
                <c:pt idx="305">
                  <c:v>38.071428571428569</c:v>
                </c:pt>
                <c:pt idx="306">
                  <c:v>40.428571428571431</c:v>
                </c:pt>
                <c:pt idx="307">
                  <c:v>41.285714285714285</c:v>
                </c:pt>
                <c:pt idx="308">
                  <c:v>41.285714285714285</c:v>
                </c:pt>
                <c:pt idx="309">
                  <c:v>41.285714285714285</c:v>
                </c:pt>
                <c:pt idx="310">
                  <c:v>41.285714285714285</c:v>
                </c:pt>
                <c:pt idx="311">
                  <c:v>41.285714285714285</c:v>
                </c:pt>
                <c:pt idx="312">
                  <c:v>42.857142857142854</c:v>
                </c:pt>
                <c:pt idx="313">
                  <c:v>44.071428571428569</c:v>
                </c:pt>
                <c:pt idx="314">
                  <c:v>44.071428571428569</c:v>
                </c:pt>
                <c:pt idx="315">
                  <c:v>45</c:v>
                </c:pt>
                <c:pt idx="316">
                  <c:v>42.642857142857139</c:v>
                </c:pt>
                <c:pt idx="317">
                  <c:v>42.642857142857139</c:v>
                </c:pt>
                <c:pt idx="318">
                  <c:v>42.642857142857139</c:v>
                </c:pt>
                <c:pt idx="319">
                  <c:v>40.785714285714285</c:v>
                </c:pt>
                <c:pt idx="320">
                  <c:v>40.428571428571431</c:v>
                </c:pt>
                <c:pt idx="321">
                  <c:v>41</c:v>
                </c:pt>
                <c:pt idx="322">
                  <c:v>37.571428571428569</c:v>
                </c:pt>
                <c:pt idx="323">
                  <c:v>37.571428571428569</c:v>
                </c:pt>
                <c:pt idx="324">
                  <c:v>37.571428571428569</c:v>
                </c:pt>
                <c:pt idx="325">
                  <c:v>37.571428571428569</c:v>
                </c:pt>
                <c:pt idx="326">
                  <c:v>37.571428571428569</c:v>
                </c:pt>
                <c:pt idx="327">
                  <c:v>33.714285714285715</c:v>
                </c:pt>
                <c:pt idx="328">
                  <c:v>31.357142857142858</c:v>
                </c:pt>
                <c:pt idx="329">
                  <c:v>30.928571428571431</c:v>
                </c:pt>
                <c:pt idx="330">
                  <c:v>29.071428571428569</c:v>
                </c:pt>
                <c:pt idx="331">
                  <c:v>29.071428571428569</c:v>
                </c:pt>
                <c:pt idx="332">
                  <c:v>29.071428571428569</c:v>
                </c:pt>
                <c:pt idx="333">
                  <c:v>29.357142857142858</c:v>
                </c:pt>
                <c:pt idx="334">
                  <c:v>28.428571428571431</c:v>
                </c:pt>
                <c:pt idx="335">
                  <c:v>26.428571428571431</c:v>
                </c:pt>
                <c:pt idx="336">
                  <c:v>25.214285714285715</c:v>
                </c:pt>
                <c:pt idx="337">
                  <c:v>24.714285714285712</c:v>
                </c:pt>
                <c:pt idx="338">
                  <c:v>24.714285714285712</c:v>
                </c:pt>
                <c:pt idx="339">
                  <c:v>24.714285714285712</c:v>
                </c:pt>
                <c:pt idx="340">
                  <c:v>22.642857142857142</c:v>
                </c:pt>
                <c:pt idx="341">
                  <c:v>22.642857142857142</c:v>
                </c:pt>
                <c:pt idx="342">
                  <c:v>18.857142857142858</c:v>
                </c:pt>
                <c:pt idx="343">
                  <c:v>18.857142857142858</c:v>
                </c:pt>
                <c:pt idx="344">
                  <c:v>17.214285714285715</c:v>
                </c:pt>
                <c:pt idx="345">
                  <c:v>17.214285714285715</c:v>
                </c:pt>
                <c:pt idx="346">
                  <c:v>17.214285714285715</c:v>
                </c:pt>
                <c:pt idx="347">
                  <c:v>16.285714285714288</c:v>
                </c:pt>
                <c:pt idx="348">
                  <c:v>16.285714285714288</c:v>
                </c:pt>
                <c:pt idx="349">
                  <c:v>14.714285714285714</c:v>
                </c:pt>
                <c:pt idx="350">
                  <c:v>14.642857142857144</c:v>
                </c:pt>
                <c:pt idx="351">
                  <c:v>13.857142857142858</c:v>
                </c:pt>
                <c:pt idx="352">
                  <c:v>13.857142857142858</c:v>
                </c:pt>
                <c:pt idx="353">
                  <c:v>13.857142857142858</c:v>
                </c:pt>
                <c:pt idx="354">
                  <c:v>14.142857142857142</c:v>
                </c:pt>
                <c:pt idx="355">
                  <c:v>13.142857142857142</c:v>
                </c:pt>
                <c:pt idx="356">
                  <c:v>12.571428571428573</c:v>
                </c:pt>
                <c:pt idx="357">
                  <c:v>11.5</c:v>
                </c:pt>
                <c:pt idx="358">
                  <c:v>12.285714285714286</c:v>
                </c:pt>
                <c:pt idx="359">
                  <c:v>12.285714285714286</c:v>
                </c:pt>
                <c:pt idx="360">
                  <c:v>12.285714285714286</c:v>
                </c:pt>
                <c:pt idx="361">
                  <c:v>13.5</c:v>
                </c:pt>
                <c:pt idx="362">
                  <c:v>12.928571428571429</c:v>
                </c:pt>
                <c:pt idx="363">
                  <c:v>12.357142857142856</c:v>
                </c:pt>
                <c:pt idx="364">
                  <c:v>12.214285714285715</c:v>
                </c:pt>
                <c:pt idx="365">
                  <c:v>12.5</c:v>
                </c:pt>
                <c:pt idx="366">
                  <c:v>12.5</c:v>
                </c:pt>
                <c:pt idx="367">
                  <c:v>12.5</c:v>
                </c:pt>
                <c:pt idx="368">
                  <c:v>13.642857142857144</c:v>
                </c:pt>
                <c:pt idx="369">
                  <c:v>12.571428571428573</c:v>
                </c:pt>
                <c:pt idx="370">
                  <c:v>12.071428571428571</c:v>
                </c:pt>
                <c:pt idx="371">
                  <c:v>11.857142857142858</c:v>
                </c:pt>
                <c:pt idx="372">
                  <c:v>11.071428571428571</c:v>
                </c:pt>
                <c:pt idx="373">
                  <c:v>11.071428571428571</c:v>
                </c:pt>
                <c:pt idx="374">
                  <c:v>11.071428571428571</c:v>
                </c:pt>
                <c:pt idx="375">
                  <c:v>11.5</c:v>
                </c:pt>
                <c:pt idx="376">
                  <c:v>11</c:v>
                </c:pt>
                <c:pt idx="377">
                  <c:v>11.428571428571429</c:v>
                </c:pt>
                <c:pt idx="378">
                  <c:v>11.428571428571429</c:v>
                </c:pt>
                <c:pt idx="379">
                  <c:v>11.357142857142858</c:v>
                </c:pt>
                <c:pt idx="380">
                  <c:v>11.357142857142858</c:v>
                </c:pt>
                <c:pt idx="381">
                  <c:v>11.357142857142858</c:v>
                </c:pt>
                <c:pt idx="382">
                  <c:v>11.928571428571429</c:v>
                </c:pt>
                <c:pt idx="383">
                  <c:v>11.142857142857142</c:v>
                </c:pt>
                <c:pt idx="384">
                  <c:v>10.428571428571429</c:v>
                </c:pt>
                <c:pt idx="385">
                  <c:v>10.285714285714286</c:v>
                </c:pt>
                <c:pt idx="386">
                  <c:v>10.285714285714286</c:v>
                </c:pt>
                <c:pt idx="387">
                  <c:v>10.285714285714286</c:v>
                </c:pt>
                <c:pt idx="388">
                  <c:v>10.285714285714286</c:v>
                </c:pt>
                <c:pt idx="389">
                  <c:v>10.428571428571429</c:v>
                </c:pt>
                <c:pt idx="390">
                  <c:v>10.785714285714286</c:v>
                </c:pt>
                <c:pt idx="391">
                  <c:v>10.571428571428571</c:v>
                </c:pt>
                <c:pt idx="392">
                  <c:v>10.142857142857142</c:v>
                </c:pt>
                <c:pt idx="393">
                  <c:v>9.6428571428571423</c:v>
                </c:pt>
                <c:pt idx="394">
                  <c:v>9.6428571428571423</c:v>
                </c:pt>
                <c:pt idx="395">
                  <c:v>9.6428571428571423</c:v>
                </c:pt>
                <c:pt idx="396">
                  <c:v>9.6428571428571423</c:v>
                </c:pt>
                <c:pt idx="397">
                  <c:v>9.7857142857142865</c:v>
                </c:pt>
                <c:pt idx="398">
                  <c:v>10</c:v>
                </c:pt>
                <c:pt idx="399">
                  <c:v>8.7857142857142865</c:v>
                </c:pt>
                <c:pt idx="400">
                  <c:v>8.7857142857142865</c:v>
                </c:pt>
                <c:pt idx="401">
                  <c:v>8.7857142857142865</c:v>
                </c:pt>
                <c:pt idx="402">
                  <c:v>8.7857142857142865</c:v>
                </c:pt>
                <c:pt idx="403">
                  <c:v>8.7857142857142865</c:v>
                </c:pt>
                <c:pt idx="404">
                  <c:v>11.5</c:v>
                </c:pt>
                <c:pt idx="405">
                  <c:v>10.928571428571429</c:v>
                </c:pt>
                <c:pt idx="406">
                  <c:v>10.571428571428571</c:v>
                </c:pt>
                <c:pt idx="407">
                  <c:v>11.285714285714286</c:v>
                </c:pt>
                <c:pt idx="408">
                  <c:v>11.285714285714286</c:v>
                </c:pt>
                <c:pt idx="409">
                  <c:v>11.285714285714286</c:v>
                </c:pt>
                <c:pt idx="410">
                  <c:v>11.357142857142858</c:v>
                </c:pt>
                <c:pt idx="411">
                  <c:v>11.142857142857142</c:v>
                </c:pt>
                <c:pt idx="412">
                  <c:v>10.285714285714286</c:v>
                </c:pt>
                <c:pt idx="413">
                  <c:v>10.285714285714286</c:v>
                </c:pt>
                <c:pt idx="414">
                  <c:v>11.285714285714286</c:v>
                </c:pt>
                <c:pt idx="415">
                  <c:v>11.285714285714286</c:v>
                </c:pt>
                <c:pt idx="416">
                  <c:v>11.285714285714286</c:v>
                </c:pt>
                <c:pt idx="417">
                  <c:v>11.857142857142858</c:v>
                </c:pt>
                <c:pt idx="418">
                  <c:v>12.071428571428571</c:v>
                </c:pt>
                <c:pt idx="419">
                  <c:v>12.142857142857142</c:v>
                </c:pt>
                <c:pt idx="420">
                  <c:v>11.928571428571429</c:v>
                </c:pt>
                <c:pt idx="421">
                  <c:v>11.428571428571429</c:v>
                </c:pt>
                <c:pt idx="422">
                  <c:v>11.428571428571429</c:v>
                </c:pt>
                <c:pt idx="423">
                  <c:v>11.428571428571429</c:v>
                </c:pt>
                <c:pt idx="424">
                  <c:v>11.785714285714286</c:v>
                </c:pt>
                <c:pt idx="425">
                  <c:v>11.5</c:v>
                </c:pt>
                <c:pt idx="426">
                  <c:v>11.142857142857142</c:v>
                </c:pt>
                <c:pt idx="427">
                  <c:v>11.214285714285714</c:v>
                </c:pt>
                <c:pt idx="428">
                  <c:v>11.214285714285714</c:v>
                </c:pt>
                <c:pt idx="429">
                  <c:v>11.214285714285714</c:v>
                </c:pt>
                <c:pt idx="430">
                  <c:v>11.214285714285714</c:v>
                </c:pt>
                <c:pt idx="431">
                  <c:v>11.714285714285714</c:v>
                </c:pt>
                <c:pt idx="432">
                  <c:v>11.857142857142858</c:v>
                </c:pt>
                <c:pt idx="433">
                  <c:v>12</c:v>
                </c:pt>
                <c:pt idx="434">
                  <c:v>12</c:v>
                </c:pt>
                <c:pt idx="435">
                  <c:v>12</c:v>
                </c:pt>
                <c:pt idx="436">
                  <c:v>12</c:v>
                </c:pt>
                <c:pt idx="437">
                  <c:v>12</c:v>
                </c:pt>
                <c:pt idx="438">
                  <c:v>12.071428571428571</c:v>
                </c:pt>
                <c:pt idx="439">
                  <c:v>12.5</c:v>
                </c:pt>
                <c:pt idx="440">
                  <c:v>11.142857142857142</c:v>
                </c:pt>
                <c:pt idx="441">
                  <c:v>11.142857142857142</c:v>
                </c:pt>
                <c:pt idx="442">
                  <c:v>11.357142857142858</c:v>
                </c:pt>
                <c:pt idx="443">
                  <c:v>11.357142857142858</c:v>
                </c:pt>
                <c:pt idx="444">
                  <c:v>10.214285714285714</c:v>
                </c:pt>
                <c:pt idx="445">
                  <c:v>9.7857142857142865</c:v>
                </c:pt>
                <c:pt idx="446">
                  <c:v>9.7857142857142865</c:v>
                </c:pt>
                <c:pt idx="447">
                  <c:v>9.3571428571428559</c:v>
                </c:pt>
                <c:pt idx="448">
                  <c:v>8.8571428571428559</c:v>
                </c:pt>
                <c:pt idx="449">
                  <c:v>8.5714285714285712</c:v>
                </c:pt>
                <c:pt idx="450">
                  <c:v>8.5714285714285712</c:v>
                </c:pt>
                <c:pt idx="451">
                  <c:v>8</c:v>
                </c:pt>
                <c:pt idx="452">
                  <c:v>8.7857142857142865</c:v>
                </c:pt>
                <c:pt idx="453">
                  <c:v>8.2142857142857135</c:v>
                </c:pt>
                <c:pt idx="454">
                  <c:v>7.5714285714285712</c:v>
                </c:pt>
                <c:pt idx="455">
                  <c:v>7.3571428571428568</c:v>
                </c:pt>
                <c:pt idx="456">
                  <c:v>7.3571428571428568</c:v>
                </c:pt>
                <c:pt idx="457">
                  <c:v>5.8571428571428568</c:v>
                </c:pt>
                <c:pt idx="458">
                  <c:v>5.8571428571428568</c:v>
                </c:pt>
                <c:pt idx="459">
                  <c:v>4.9285714285714279</c:v>
                </c:pt>
                <c:pt idx="460">
                  <c:v>3.6428571428571432</c:v>
                </c:pt>
                <c:pt idx="461">
                  <c:v>3.7857142857142856</c:v>
                </c:pt>
                <c:pt idx="462">
                  <c:v>3.4999999999999996</c:v>
                </c:pt>
                <c:pt idx="463">
                  <c:v>3.1428571428571432</c:v>
                </c:pt>
                <c:pt idx="464">
                  <c:v>3.1428571428571432</c:v>
                </c:pt>
                <c:pt idx="465">
                  <c:v>3.1428571428571432</c:v>
                </c:pt>
                <c:pt idx="466">
                  <c:v>2.7857142857142856</c:v>
                </c:pt>
                <c:pt idx="467">
                  <c:v>2.6428571428571428</c:v>
                </c:pt>
                <c:pt idx="468">
                  <c:v>2.7142857142857144</c:v>
                </c:pt>
                <c:pt idx="469">
                  <c:v>2.4285714285714284</c:v>
                </c:pt>
                <c:pt idx="470">
                  <c:v>2.3571428571428572</c:v>
                </c:pt>
                <c:pt idx="471">
                  <c:v>2.3571428571428572</c:v>
                </c:pt>
                <c:pt idx="472">
                  <c:v>2.3571428571428572</c:v>
                </c:pt>
                <c:pt idx="473">
                  <c:v>2.3571428571428572</c:v>
                </c:pt>
              </c:numCache>
            </c:numRef>
          </c:val>
          <c:smooth val="0"/>
          <c:extLst>
            <c:ext xmlns:c16="http://schemas.microsoft.com/office/drawing/2014/chart" uri="{C3380CC4-5D6E-409C-BE32-E72D297353CC}">
              <c16:uniqueId val="{00000000-2C8C-4649-BD22-7ACCDAB32FB2}"/>
            </c:ext>
          </c:extLst>
        </c:ser>
        <c:ser>
          <c:idx val="2"/>
          <c:order val="1"/>
          <c:tx>
            <c:v>Stockholm (2,4 milj)</c:v>
          </c:tx>
          <c:spPr>
            <a:ln w="31750" cap="rnd">
              <a:solidFill>
                <a:srgbClr val="FFC000"/>
              </a:solidFill>
              <a:round/>
            </a:ln>
            <a:effectLst/>
          </c:spPr>
          <c:marker>
            <c:symbol val="none"/>
          </c:marker>
          <c:cat>
            <c:numRef>
              <c:f>'Slutenvård Total'!$A$2:$A$600</c:f>
              <c:numCache>
                <c:formatCode>m/d/yyyy</c:formatCode>
                <c:ptCount val="5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numCache>
            </c:numRef>
          </c:cat>
          <c:val>
            <c:numRef>
              <c:f>'Slutenvård Total'!$K$2:$K$600</c:f>
              <c:numCache>
                <c:formatCode>0</c:formatCode>
                <c:ptCount val="5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4.9166666666666661</c:v>
                </c:pt>
                <c:pt idx="22">
                  <c:v>6.625</c:v>
                </c:pt>
                <c:pt idx="23">
                  <c:v>7.541666666666667</c:v>
                </c:pt>
                <c:pt idx="24">
                  <c:v>9</c:v>
                </c:pt>
                <c:pt idx="25">
                  <c:v>10.75</c:v>
                </c:pt>
                <c:pt idx="26">
                  <c:v>11.833333333333332</c:v>
                </c:pt>
                <c:pt idx="27">
                  <c:v>15.208333333333334</c:v>
                </c:pt>
                <c:pt idx="28">
                  <c:v>16.75</c:v>
                </c:pt>
                <c:pt idx="29">
                  <c:v>18.75</c:v>
                </c:pt>
                <c:pt idx="30">
                  <c:v>20.625</c:v>
                </c:pt>
                <c:pt idx="31">
                  <c:v>22.291666666666668</c:v>
                </c:pt>
                <c:pt idx="32">
                  <c:v>24.833333333333332</c:v>
                </c:pt>
                <c:pt idx="33">
                  <c:v>26.041666666666668</c:v>
                </c:pt>
                <c:pt idx="34">
                  <c:v>28.166666666666668</c:v>
                </c:pt>
                <c:pt idx="35">
                  <c:v>29.791666666666664</c:v>
                </c:pt>
                <c:pt idx="36">
                  <c:v>30.625</c:v>
                </c:pt>
                <c:pt idx="37">
                  <c:v>30.041666666666664</c:v>
                </c:pt>
                <c:pt idx="38">
                  <c:v>37.5</c:v>
                </c:pt>
                <c:pt idx="39">
                  <c:v>37.833333333333336</c:v>
                </c:pt>
                <c:pt idx="40">
                  <c:v>39.416666666666671</c:v>
                </c:pt>
                <c:pt idx="41">
                  <c:v>39.833333333333336</c:v>
                </c:pt>
                <c:pt idx="42">
                  <c:v>40.375</c:v>
                </c:pt>
                <c:pt idx="43">
                  <c:v>42.125</c:v>
                </c:pt>
                <c:pt idx="44">
                  <c:v>41.875</c:v>
                </c:pt>
                <c:pt idx="45">
                  <c:v>43.291666666666671</c:v>
                </c:pt>
                <c:pt idx="46">
                  <c:v>44.875</c:v>
                </c:pt>
                <c:pt idx="47">
                  <c:v>44.708333333333336</c:v>
                </c:pt>
                <c:pt idx="48">
                  <c:v>45.916666666666664</c:v>
                </c:pt>
                <c:pt idx="49">
                  <c:v>45.583333333333329</c:v>
                </c:pt>
                <c:pt idx="50">
                  <c:v>45.666666666666671</c:v>
                </c:pt>
                <c:pt idx="51">
                  <c:v>44.25</c:v>
                </c:pt>
                <c:pt idx="52">
                  <c:v>45.791666666666671</c:v>
                </c:pt>
                <c:pt idx="53">
                  <c:v>45.416666666666671</c:v>
                </c:pt>
                <c:pt idx="54">
                  <c:v>43.875</c:v>
                </c:pt>
                <c:pt idx="55">
                  <c:v>43.791666666666664</c:v>
                </c:pt>
                <c:pt idx="56">
                  <c:v>43.375</c:v>
                </c:pt>
                <c:pt idx="57">
                  <c:v>43.041666666666664</c:v>
                </c:pt>
                <c:pt idx="58">
                  <c:v>43.25</c:v>
                </c:pt>
                <c:pt idx="59">
                  <c:v>43.75</c:v>
                </c:pt>
                <c:pt idx="60">
                  <c:v>44.041666666666664</c:v>
                </c:pt>
                <c:pt idx="61">
                  <c:v>42</c:v>
                </c:pt>
                <c:pt idx="62">
                  <c:v>40.25</c:v>
                </c:pt>
                <c:pt idx="63">
                  <c:v>41.583333333333336</c:v>
                </c:pt>
                <c:pt idx="64">
                  <c:v>38.416666666666664</c:v>
                </c:pt>
                <c:pt idx="65">
                  <c:v>39.791666666666664</c:v>
                </c:pt>
                <c:pt idx="66">
                  <c:v>39.791666666666664</c:v>
                </c:pt>
                <c:pt idx="67">
                  <c:v>39.708333333333336</c:v>
                </c:pt>
                <c:pt idx="68">
                  <c:v>39.875</c:v>
                </c:pt>
                <c:pt idx="69">
                  <c:v>39.666666666666664</c:v>
                </c:pt>
                <c:pt idx="70">
                  <c:v>39</c:v>
                </c:pt>
                <c:pt idx="71">
                  <c:v>38.041666666666664</c:v>
                </c:pt>
                <c:pt idx="72">
                  <c:v>38.041666666666664</c:v>
                </c:pt>
                <c:pt idx="73">
                  <c:v>38.041666666666664</c:v>
                </c:pt>
                <c:pt idx="74">
                  <c:v>36.875</c:v>
                </c:pt>
                <c:pt idx="75">
                  <c:v>34.541666666666664</c:v>
                </c:pt>
                <c:pt idx="76">
                  <c:v>34.833333333333329</c:v>
                </c:pt>
                <c:pt idx="77">
                  <c:v>33.208333333333329</c:v>
                </c:pt>
                <c:pt idx="78">
                  <c:v>32.208333333333336</c:v>
                </c:pt>
                <c:pt idx="79">
                  <c:v>32.208333333333336</c:v>
                </c:pt>
                <c:pt idx="80">
                  <c:v>32.208333333333336</c:v>
                </c:pt>
                <c:pt idx="81">
                  <c:v>31.958333333333336</c:v>
                </c:pt>
                <c:pt idx="82">
                  <c:v>31.25</c:v>
                </c:pt>
                <c:pt idx="83">
                  <c:v>30.708333333333332</c:v>
                </c:pt>
                <c:pt idx="84">
                  <c:v>30.708333333333332</c:v>
                </c:pt>
                <c:pt idx="85">
                  <c:v>30.708333333333332</c:v>
                </c:pt>
                <c:pt idx="86">
                  <c:v>30.708333333333332</c:v>
                </c:pt>
                <c:pt idx="87">
                  <c:v>30.708333333333332</c:v>
                </c:pt>
                <c:pt idx="88">
                  <c:v>29.833333333333332</c:v>
                </c:pt>
                <c:pt idx="89">
                  <c:v>30.5</c:v>
                </c:pt>
                <c:pt idx="90">
                  <c:v>29.625000000000004</c:v>
                </c:pt>
                <c:pt idx="91">
                  <c:v>29.166666666666668</c:v>
                </c:pt>
                <c:pt idx="92">
                  <c:v>28.083333333333336</c:v>
                </c:pt>
                <c:pt idx="93">
                  <c:v>28.083333333333336</c:v>
                </c:pt>
                <c:pt idx="94">
                  <c:v>28.083333333333336</c:v>
                </c:pt>
                <c:pt idx="95">
                  <c:v>29.333333333333332</c:v>
                </c:pt>
                <c:pt idx="96">
                  <c:v>28.541666666666668</c:v>
                </c:pt>
                <c:pt idx="97">
                  <c:v>26.416666666666668</c:v>
                </c:pt>
                <c:pt idx="98">
                  <c:v>26.083333333333336</c:v>
                </c:pt>
                <c:pt idx="99">
                  <c:v>25.25</c:v>
                </c:pt>
                <c:pt idx="100">
                  <c:v>25.25</c:v>
                </c:pt>
                <c:pt idx="101">
                  <c:v>25.25</c:v>
                </c:pt>
                <c:pt idx="102">
                  <c:v>26.291666666666668</c:v>
                </c:pt>
                <c:pt idx="103">
                  <c:v>24.25</c:v>
                </c:pt>
                <c:pt idx="104">
                  <c:v>23.75</c:v>
                </c:pt>
                <c:pt idx="105">
                  <c:v>22.083333333333332</c:v>
                </c:pt>
                <c:pt idx="106">
                  <c:v>22.083333333333332</c:v>
                </c:pt>
                <c:pt idx="107">
                  <c:v>22.083333333333332</c:v>
                </c:pt>
                <c:pt idx="108">
                  <c:v>22.083333333333332</c:v>
                </c:pt>
                <c:pt idx="109">
                  <c:v>20</c:v>
                </c:pt>
                <c:pt idx="110">
                  <c:v>19.5</c:v>
                </c:pt>
                <c:pt idx="111">
                  <c:v>18.458333333333332</c:v>
                </c:pt>
                <c:pt idx="112">
                  <c:v>17.541666666666664</c:v>
                </c:pt>
                <c:pt idx="113">
                  <c:v>17.541666666666664</c:v>
                </c:pt>
                <c:pt idx="114">
                  <c:v>17.541666666666664</c:v>
                </c:pt>
                <c:pt idx="115">
                  <c:v>17.541666666666664</c:v>
                </c:pt>
                <c:pt idx="116">
                  <c:v>16.25</c:v>
                </c:pt>
                <c:pt idx="117">
                  <c:v>16.25</c:v>
                </c:pt>
                <c:pt idx="118">
                  <c:v>16.25</c:v>
                </c:pt>
                <c:pt idx="119">
                  <c:v>13.75</c:v>
                </c:pt>
                <c:pt idx="120">
                  <c:v>13.75</c:v>
                </c:pt>
                <c:pt idx="121">
                  <c:v>13.75</c:v>
                </c:pt>
                <c:pt idx="122">
                  <c:v>13.75</c:v>
                </c:pt>
                <c:pt idx="123">
                  <c:v>11.75</c:v>
                </c:pt>
                <c:pt idx="124">
                  <c:v>11.75</c:v>
                </c:pt>
                <c:pt idx="125">
                  <c:v>11.75</c:v>
                </c:pt>
                <c:pt idx="126">
                  <c:v>9.1666666666666661</c:v>
                </c:pt>
                <c:pt idx="127">
                  <c:v>9.1666666666666661</c:v>
                </c:pt>
                <c:pt idx="128">
                  <c:v>9.1666666666666661</c:v>
                </c:pt>
                <c:pt idx="129">
                  <c:v>9.1666666666666661</c:v>
                </c:pt>
                <c:pt idx="130">
                  <c:v>7.833333333333333</c:v>
                </c:pt>
                <c:pt idx="131">
                  <c:v>7.833333333333333</c:v>
                </c:pt>
                <c:pt idx="132">
                  <c:v>7.833333333333333</c:v>
                </c:pt>
                <c:pt idx="133">
                  <c:v>6.333333333333333</c:v>
                </c:pt>
                <c:pt idx="134">
                  <c:v>6.333333333333333</c:v>
                </c:pt>
                <c:pt idx="135">
                  <c:v>6.333333333333333</c:v>
                </c:pt>
                <c:pt idx="136">
                  <c:v>6.333333333333333</c:v>
                </c:pt>
                <c:pt idx="137">
                  <c:v>5.583333333333333</c:v>
                </c:pt>
                <c:pt idx="138">
                  <c:v>5.583333333333333</c:v>
                </c:pt>
                <c:pt idx="139">
                  <c:v>5.583333333333333</c:v>
                </c:pt>
                <c:pt idx="140">
                  <c:v>3.541666666666667</c:v>
                </c:pt>
                <c:pt idx="141">
                  <c:v>3.541666666666667</c:v>
                </c:pt>
                <c:pt idx="142">
                  <c:v>3.541666666666667</c:v>
                </c:pt>
                <c:pt idx="143">
                  <c:v>3.541666666666667</c:v>
                </c:pt>
                <c:pt idx="144">
                  <c:v>3</c:v>
                </c:pt>
                <c:pt idx="145">
                  <c:v>3</c:v>
                </c:pt>
                <c:pt idx="146">
                  <c:v>3</c:v>
                </c:pt>
                <c:pt idx="147">
                  <c:v>3.6666666666666665</c:v>
                </c:pt>
                <c:pt idx="148">
                  <c:v>3.6666666666666665</c:v>
                </c:pt>
                <c:pt idx="149">
                  <c:v>3.6666666666666665</c:v>
                </c:pt>
                <c:pt idx="150">
                  <c:v>3.6666666666666665</c:v>
                </c:pt>
                <c:pt idx="151">
                  <c:v>3.6666666666666665</c:v>
                </c:pt>
                <c:pt idx="152">
                  <c:v>3.6666666666666665</c:v>
                </c:pt>
                <c:pt idx="153">
                  <c:v>3.6666666666666665</c:v>
                </c:pt>
                <c:pt idx="154">
                  <c:v>2.875</c:v>
                </c:pt>
                <c:pt idx="155">
                  <c:v>2.875</c:v>
                </c:pt>
                <c:pt idx="156">
                  <c:v>2.875</c:v>
                </c:pt>
                <c:pt idx="157">
                  <c:v>2.875</c:v>
                </c:pt>
                <c:pt idx="158">
                  <c:v>2.0416666666666665</c:v>
                </c:pt>
                <c:pt idx="159">
                  <c:v>2.0416666666666665</c:v>
                </c:pt>
                <c:pt idx="160">
                  <c:v>2.0416666666666665</c:v>
                </c:pt>
                <c:pt idx="161">
                  <c:v>1.8333333333333333</c:v>
                </c:pt>
                <c:pt idx="162">
                  <c:v>1.8333333333333333</c:v>
                </c:pt>
                <c:pt idx="163">
                  <c:v>1.8333333333333333</c:v>
                </c:pt>
                <c:pt idx="164">
                  <c:v>1.8333333333333333</c:v>
                </c:pt>
                <c:pt idx="165">
                  <c:v>1.9166666666666667</c:v>
                </c:pt>
                <c:pt idx="166">
                  <c:v>1.9166666666666667</c:v>
                </c:pt>
                <c:pt idx="167">
                  <c:v>1.9166666666666667</c:v>
                </c:pt>
                <c:pt idx="168">
                  <c:v>1.9166666666666667</c:v>
                </c:pt>
                <c:pt idx="169">
                  <c:v>1.9166666666666667</c:v>
                </c:pt>
                <c:pt idx="170">
                  <c:v>1.9166666666666667</c:v>
                </c:pt>
                <c:pt idx="171">
                  <c:v>1.9166666666666667</c:v>
                </c:pt>
                <c:pt idx="172">
                  <c:v>2.4166666666666665</c:v>
                </c:pt>
                <c:pt idx="173">
                  <c:v>2.4166666666666665</c:v>
                </c:pt>
                <c:pt idx="174">
                  <c:v>2.4166666666666665</c:v>
                </c:pt>
                <c:pt idx="175">
                  <c:v>1.7916666666666667</c:v>
                </c:pt>
                <c:pt idx="176">
                  <c:v>1.7916666666666667</c:v>
                </c:pt>
                <c:pt idx="177">
                  <c:v>1.7916666666666667</c:v>
                </c:pt>
                <c:pt idx="178">
                  <c:v>1.7916666666666667</c:v>
                </c:pt>
                <c:pt idx="179">
                  <c:v>1.6249999999999998</c:v>
                </c:pt>
                <c:pt idx="180">
                  <c:v>1.6249999999999998</c:v>
                </c:pt>
                <c:pt idx="181">
                  <c:v>1.6249999999999998</c:v>
                </c:pt>
                <c:pt idx="182">
                  <c:v>1.8333333333333333</c:v>
                </c:pt>
                <c:pt idx="183">
                  <c:v>1.8333333333333333</c:v>
                </c:pt>
                <c:pt idx="184">
                  <c:v>1.8333333333333333</c:v>
                </c:pt>
                <c:pt idx="185">
                  <c:v>1.8333333333333333</c:v>
                </c:pt>
                <c:pt idx="186">
                  <c:v>1.5833333333333333</c:v>
                </c:pt>
                <c:pt idx="187">
                  <c:v>1.5833333333333333</c:v>
                </c:pt>
                <c:pt idx="188">
                  <c:v>1.5833333333333333</c:v>
                </c:pt>
                <c:pt idx="189">
                  <c:v>1.1666666666666665</c:v>
                </c:pt>
                <c:pt idx="190">
                  <c:v>1.1666666666666665</c:v>
                </c:pt>
                <c:pt idx="191">
                  <c:v>1.1666666666666665</c:v>
                </c:pt>
                <c:pt idx="192">
                  <c:v>1.1666666666666665</c:v>
                </c:pt>
                <c:pt idx="193">
                  <c:v>0.91666666666666663</c:v>
                </c:pt>
                <c:pt idx="194">
                  <c:v>0.91666666666666663</c:v>
                </c:pt>
                <c:pt idx="195">
                  <c:v>0.91666666666666663</c:v>
                </c:pt>
                <c:pt idx="196">
                  <c:v>0.83333333333333337</c:v>
                </c:pt>
                <c:pt idx="197">
                  <c:v>0.83333333333333337</c:v>
                </c:pt>
                <c:pt idx="198">
                  <c:v>0.83333333333333337</c:v>
                </c:pt>
                <c:pt idx="199">
                  <c:v>0.83333333333333337</c:v>
                </c:pt>
                <c:pt idx="200">
                  <c:v>1.1666666666666665</c:v>
                </c:pt>
                <c:pt idx="201">
                  <c:v>1.1666666666666665</c:v>
                </c:pt>
                <c:pt idx="202">
                  <c:v>1.1666666666666665</c:v>
                </c:pt>
                <c:pt idx="203">
                  <c:v>1.1666666666666665</c:v>
                </c:pt>
                <c:pt idx="204">
                  <c:v>1</c:v>
                </c:pt>
                <c:pt idx="205">
                  <c:v>1</c:v>
                </c:pt>
                <c:pt idx="206">
                  <c:v>1</c:v>
                </c:pt>
                <c:pt idx="207">
                  <c:v>1</c:v>
                </c:pt>
                <c:pt idx="208">
                  <c:v>1.125</c:v>
                </c:pt>
                <c:pt idx="209">
                  <c:v>1.125</c:v>
                </c:pt>
                <c:pt idx="210">
                  <c:v>1.125</c:v>
                </c:pt>
                <c:pt idx="211">
                  <c:v>1.25</c:v>
                </c:pt>
                <c:pt idx="212">
                  <c:v>1.25</c:v>
                </c:pt>
                <c:pt idx="213">
                  <c:v>1.25</c:v>
                </c:pt>
                <c:pt idx="214">
                  <c:v>1.25</c:v>
                </c:pt>
                <c:pt idx="215">
                  <c:v>1</c:v>
                </c:pt>
                <c:pt idx="216">
                  <c:v>1</c:v>
                </c:pt>
                <c:pt idx="217">
                  <c:v>1</c:v>
                </c:pt>
                <c:pt idx="218">
                  <c:v>1.25</c:v>
                </c:pt>
                <c:pt idx="219">
                  <c:v>1.25</c:v>
                </c:pt>
                <c:pt idx="220">
                  <c:v>1.25</c:v>
                </c:pt>
                <c:pt idx="221">
                  <c:v>1.25</c:v>
                </c:pt>
                <c:pt idx="222">
                  <c:v>1.4166666666666665</c:v>
                </c:pt>
                <c:pt idx="223">
                  <c:v>1.4166666666666665</c:v>
                </c:pt>
                <c:pt idx="224">
                  <c:v>1.4166666666666665</c:v>
                </c:pt>
                <c:pt idx="225">
                  <c:v>1.5416666666666667</c:v>
                </c:pt>
                <c:pt idx="226">
                  <c:v>1.5416666666666667</c:v>
                </c:pt>
                <c:pt idx="227">
                  <c:v>1.5416666666666667</c:v>
                </c:pt>
                <c:pt idx="228">
                  <c:v>1.5416666666666667</c:v>
                </c:pt>
                <c:pt idx="229">
                  <c:v>2.375</c:v>
                </c:pt>
                <c:pt idx="230">
                  <c:v>2.375</c:v>
                </c:pt>
                <c:pt idx="231">
                  <c:v>2.375</c:v>
                </c:pt>
                <c:pt idx="232">
                  <c:v>2.708333333333333</c:v>
                </c:pt>
                <c:pt idx="233">
                  <c:v>2.708333333333333</c:v>
                </c:pt>
                <c:pt idx="234">
                  <c:v>2.708333333333333</c:v>
                </c:pt>
                <c:pt idx="235">
                  <c:v>2.708333333333333</c:v>
                </c:pt>
                <c:pt idx="236">
                  <c:v>3.0833333333333335</c:v>
                </c:pt>
                <c:pt idx="237">
                  <c:v>3.0833333333333335</c:v>
                </c:pt>
                <c:pt idx="238">
                  <c:v>3.0833333333333335</c:v>
                </c:pt>
                <c:pt idx="239">
                  <c:v>3.0833333333333335</c:v>
                </c:pt>
                <c:pt idx="240">
                  <c:v>3.0833333333333335</c:v>
                </c:pt>
                <c:pt idx="241">
                  <c:v>3.541666666666667</c:v>
                </c:pt>
                <c:pt idx="242">
                  <c:v>3.541666666666667</c:v>
                </c:pt>
                <c:pt idx="243">
                  <c:v>4.958333333333333</c:v>
                </c:pt>
                <c:pt idx="244">
                  <c:v>4.958333333333333</c:v>
                </c:pt>
                <c:pt idx="245">
                  <c:v>4.958333333333333</c:v>
                </c:pt>
                <c:pt idx="246">
                  <c:v>6.166666666666667</c:v>
                </c:pt>
                <c:pt idx="247">
                  <c:v>6.166666666666667</c:v>
                </c:pt>
                <c:pt idx="248">
                  <c:v>6.166666666666667</c:v>
                </c:pt>
                <c:pt idx="249">
                  <c:v>8.4583333333333339</c:v>
                </c:pt>
                <c:pt idx="250">
                  <c:v>8.8333333333333321</c:v>
                </c:pt>
                <c:pt idx="251">
                  <c:v>9.625</c:v>
                </c:pt>
                <c:pt idx="252">
                  <c:v>10.291666666666668</c:v>
                </c:pt>
                <c:pt idx="253">
                  <c:v>11.375</c:v>
                </c:pt>
                <c:pt idx="254">
                  <c:v>11.375</c:v>
                </c:pt>
                <c:pt idx="255">
                  <c:v>11.375</c:v>
                </c:pt>
                <c:pt idx="256">
                  <c:v>14.541666666666666</c:v>
                </c:pt>
                <c:pt idx="257">
                  <c:v>16.375</c:v>
                </c:pt>
                <c:pt idx="258">
                  <c:v>17.541666666666664</c:v>
                </c:pt>
                <c:pt idx="259">
                  <c:v>18.125</c:v>
                </c:pt>
                <c:pt idx="260">
                  <c:v>19.625</c:v>
                </c:pt>
                <c:pt idx="261">
                  <c:v>19.625</c:v>
                </c:pt>
                <c:pt idx="262">
                  <c:v>19.625</c:v>
                </c:pt>
                <c:pt idx="263">
                  <c:v>21.625</c:v>
                </c:pt>
                <c:pt idx="264">
                  <c:v>24.916666666666668</c:v>
                </c:pt>
                <c:pt idx="265">
                  <c:v>25.708333333333332</c:v>
                </c:pt>
                <c:pt idx="266">
                  <c:v>25.833333333333336</c:v>
                </c:pt>
                <c:pt idx="267">
                  <c:v>26.166666666666668</c:v>
                </c:pt>
                <c:pt idx="268">
                  <c:v>26.166666666666668</c:v>
                </c:pt>
                <c:pt idx="269">
                  <c:v>26.166666666666668</c:v>
                </c:pt>
                <c:pt idx="270">
                  <c:v>30.625</c:v>
                </c:pt>
                <c:pt idx="271">
                  <c:v>31.166666666666668</c:v>
                </c:pt>
                <c:pt idx="272">
                  <c:v>31.833333333333332</c:v>
                </c:pt>
                <c:pt idx="273">
                  <c:v>31.833333333333332</c:v>
                </c:pt>
                <c:pt idx="274">
                  <c:v>31.750000000000004</c:v>
                </c:pt>
                <c:pt idx="275">
                  <c:v>31.750000000000004</c:v>
                </c:pt>
                <c:pt idx="276">
                  <c:v>31.750000000000004</c:v>
                </c:pt>
                <c:pt idx="277">
                  <c:v>33.208333333333329</c:v>
                </c:pt>
                <c:pt idx="278">
                  <c:v>32.583333333333336</c:v>
                </c:pt>
                <c:pt idx="279">
                  <c:v>32.666666666666664</c:v>
                </c:pt>
                <c:pt idx="280">
                  <c:v>31.291666666666668</c:v>
                </c:pt>
                <c:pt idx="281">
                  <c:v>31.166666666666668</c:v>
                </c:pt>
                <c:pt idx="282">
                  <c:v>31.166666666666668</c:v>
                </c:pt>
                <c:pt idx="283">
                  <c:v>31.166666666666668</c:v>
                </c:pt>
                <c:pt idx="284">
                  <c:v>33.375</c:v>
                </c:pt>
                <c:pt idx="285">
                  <c:v>34.375</c:v>
                </c:pt>
                <c:pt idx="286">
                  <c:v>33.916666666666664</c:v>
                </c:pt>
                <c:pt idx="287">
                  <c:v>34.375</c:v>
                </c:pt>
                <c:pt idx="288">
                  <c:v>32</c:v>
                </c:pt>
                <c:pt idx="289">
                  <c:v>32</c:v>
                </c:pt>
                <c:pt idx="290">
                  <c:v>32</c:v>
                </c:pt>
                <c:pt idx="291">
                  <c:v>33.375</c:v>
                </c:pt>
                <c:pt idx="292">
                  <c:v>34.083333333333336</c:v>
                </c:pt>
                <c:pt idx="293">
                  <c:v>33.083333333333329</c:v>
                </c:pt>
                <c:pt idx="294">
                  <c:v>31.458333333333332</c:v>
                </c:pt>
                <c:pt idx="295">
                  <c:v>31.791666666666664</c:v>
                </c:pt>
                <c:pt idx="296">
                  <c:v>31.791666666666664</c:v>
                </c:pt>
                <c:pt idx="297">
                  <c:v>31.791666666666664</c:v>
                </c:pt>
                <c:pt idx="298">
                  <c:v>33.958333333333336</c:v>
                </c:pt>
                <c:pt idx="299">
                  <c:v>33.666666666666664</c:v>
                </c:pt>
                <c:pt idx="300">
                  <c:v>32.041666666666664</c:v>
                </c:pt>
                <c:pt idx="301">
                  <c:v>32.041666666666664</c:v>
                </c:pt>
                <c:pt idx="302">
                  <c:v>32.041666666666664</c:v>
                </c:pt>
                <c:pt idx="303">
                  <c:v>32.041666666666664</c:v>
                </c:pt>
                <c:pt idx="304">
                  <c:v>32.041666666666664</c:v>
                </c:pt>
                <c:pt idx="305">
                  <c:v>32.208333333333336</c:v>
                </c:pt>
                <c:pt idx="306">
                  <c:v>31.791666666666664</c:v>
                </c:pt>
                <c:pt idx="307">
                  <c:v>30.75</c:v>
                </c:pt>
                <c:pt idx="308">
                  <c:v>30.75</c:v>
                </c:pt>
                <c:pt idx="309">
                  <c:v>30.75</c:v>
                </c:pt>
                <c:pt idx="310">
                  <c:v>30.75</c:v>
                </c:pt>
                <c:pt idx="311">
                  <c:v>30.75</c:v>
                </c:pt>
                <c:pt idx="312">
                  <c:v>31.25</c:v>
                </c:pt>
                <c:pt idx="313">
                  <c:v>31.041666666666668</c:v>
                </c:pt>
                <c:pt idx="314">
                  <c:v>31.041666666666668</c:v>
                </c:pt>
                <c:pt idx="315">
                  <c:v>29.5</c:v>
                </c:pt>
                <c:pt idx="316">
                  <c:v>28.541666666666668</c:v>
                </c:pt>
                <c:pt idx="317">
                  <c:v>28.541666666666668</c:v>
                </c:pt>
                <c:pt idx="318">
                  <c:v>28.541666666666668</c:v>
                </c:pt>
                <c:pt idx="319">
                  <c:v>27.999999999999996</c:v>
                </c:pt>
                <c:pt idx="320">
                  <c:v>26.958333333333332</c:v>
                </c:pt>
                <c:pt idx="321">
                  <c:v>26.625</c:v>
                </c:pt>
                <c:pt idx="322">
                  <c:v>25.666666666666664</c:v>
                </c:pt>
                <c:pt idx="323">
                  <c:v>23.75</c:v>
                </c:pt>
                <c:pt idx="324">
                  <c:v>23.75</c:v>
                </c:pt>
                <c:pt idx="325">
                  <c:v>23.75</c:v>
                </c:pt>
                <c:pt idx="326">
                  <c:v>23.291666666666668</c:v>
                </c:pt>
                <c:pt idx="327">
                  <c:v>23.041666666666668</c:v>
                </c:pt>
                <c:pt idx="328">
                  <c:v>21.791666666666664</c:v>
                </c:pt>
                <c:pt idx="329">
                  <c:v>20.916666666666668</c:v>
                </c:pt>
                <c:pt idx="330">
                  <c:v>19.625</c:v>
                </c:pt>
                <c:pt idx="331">
                  <c:v>19.625</c:v>
                </c:pt>
                <c:pt idx="332">
                  <c:v>19.625</c:v>
                </c:pt>
                <c:pt idx="333">
                  <c:v>19.708333333333336</c:v>
                </c:pt>
                <c:pt idx="334">
                  <c:v>18.791666666666668</c:v>
                </c:pt>
                <c:pt idx="335">
                  <c:v>18.083333333333332</c:v>
                </c:pt>
                <c:pt idx="336">
                  <c:v>17.541666666666664</c:v>
                </c:pt>
                <c:pt idx="337">
                  <c:v>16</c:v>
                </c:pt>
                <c:pt idx="338">
                  <c:v>16</c:v>
                </c:pt>
                <c:pt idx="339">
                  <c:v>16</c:v>
                </c:pt>
                <c:pt idx="340">
                  <c:v>15.625</c:v>
                </c:pt>
                <c:pt idx="341">
                  <c:v>15.458333333333334</c:v>
                </c:pt>
                <c:pt idx="342">
                  <c:v>14.583333333333334</c:v>
                </c:pt>
                <c:pt idx="343">
                  <c:v>14.583333333333334</c:v>
                </c:pt>
                <c:pt idx="344">
                  <c:v>13.75</c:v>
                </c:pt>
                <c:pt idx="345">
                  <c:v>13.75</c:v>
                </c:pt>
                <c:pt idx="346">
                  <c:v>13.75</c:v>
                </c:pt>
                <c:pt idx="347">
                  <c:v>13.083333333333334</c:v>
                </c:pt>
                <c:pt idx="348">
                  <c:v>11.875</c:v>
                </c:pt>
                <c:pt idx="349">
                  <c:v>11.875</c:v>
                </c:pt>
                <c:pt idx="350">
                  <c:v>11.708333333333334</c:v>
                </c:pt>
                <c:pt idx="351">
                  <c:v>11.041666666666666</c:v>
                </c:pt>
                <c:pt idx="352">
                  <c:v>11.041666666666666</c:v>
                </c:pt>
                <c:pt idx="353">
                  <c:v>11.041666666666666</c:v>
                </c:pt>
                <c:pt idx="354">
                  <c:v>11.291666666666666</c:v>
                </c:pt>
                <c:pt idx="355">
                  <c:v>11.25</c:v>
                </c:pt>
                <c:pt idx="356">
                  <c:v>11.083333333333334</c:v>
                </c:pt>
                <c:pt idx="357">
                  <c:v>10.291666666666668</c:v>
                </c:pt>
                <c:pt idx="358">
                  <c:v>10.541666666666666</c:v>
                </c:pt>
                <c:pt idx="359">
                  <c:v>10.541666666666666</c:v>
                </c:pt>
                <c:pt idx="360">
                  <c:v>10.541666666666666</c:v>
                </c:pt>
                <c:pt idx="361">
                  <c:v>11.666666666666666</c:v>
                </c:pt>
                <c:pt idx="362">
                  <c:v>11.666666666666666</c:v>
                </c:pt>
                <c:pt idx="363">
                  <c:v>11.166666666666666</c:v>
                </c:pt>
                <c:pt idx="364">
                  <c:v>11.75</c:v>
                </c:pt>
                <c:pt idx="365">
                  <c:v>11.916666666666668</c:v>
                </c:pt>
                <c:pt idx="366">
                  <c:v>11.916666666666668</c:v>
                </c:pt>
                <c:pt idx="367">
                  <c:v>11.916666666666668</c:v>
                </c:pt>
                <c:pt idx="368">
                  <c:v>12.916666666666668</c:v>
                </c:pt>
                <c:pt idx="369">
                  <c:v>13.291666666666666</c:v>
                </c:pt>
                <c:pt idx="370">
                  <c:v>13.25</c:v>
                </c:pt>
                <c:pt idx="371">
                  <c:v>13.666666666666666</c:v>
                </c:pt>
                <c:pt idx="372">
                  <c:v>14.416666666666666</c:v>
                </c:pt>
                <c:pt idx="373">
                  <c:v>14.416666666666666</c:v>
                </c:pt>
                <c:pt idx="374">
                  <c:v>14.416666666666666</c:v>
                </c:pt>
                <c:pt idx="375">
                  <c:v>15.25</c:v>
                </c:pt>
                <c:pt idx="376">
                  <c:v>15.041666666666668</c:v>
                </c:pt>
                <c:pt idx="377">
                  <c:v>15.25</c:v>
                </c:pt>
                <c:pt idx="378">
                  <c:v>15.333333333333334</c:v>
                </c:pt>
                <c:pt idx="379">
                  <c:v>15.5</c:v>
                </c:pt>
                <c:pt idx="380">
                  <c:v>15.5</c:v>
                </c:pt>
                <c:pt idx="381">
                  <c:v>15.5</c:v>
                </c:pt>
                <c:pt idx="382">
                  <c:v>17.166666666666668</c:v>
                </c:pt>
                <c:pt idx="383">
                  <c:v>17.916666666666668</c:v>
                </c:pt>
                <c:pt idx="384">
                  <c:v>17.875</c:v>
                </c:pt>
                <c:pt idx="385">
                  <c:v>18.583333333333336</c:v>
                </c:pt>
                <c:pt idx="386">
                  <c:v>18.416666666666668</c:v>
                </c:pt>
                <c:pt idx="387">
                  <c:v>18.416666666666668</c:v>
                </c:pt>
                <c:pt idx="388">
                  <c:v>18.416666666666668</c:v>
                </c:pt>
                <c:pt idx="389">
                  <c:v>20.25</c:v>
                </c:pt>
                <c:pt idx="390">
                  <c:v>20.416666666666668</c:v>
                </c:pt>
                <c:pt idx="391">
                  <c:v>20.166666666666668</c:v>
                </c:pt>
                <c:pt idx="392">
                  <c:v>20.125</c:v>
                </c:pt>
                <c:pt idx="393">
                  <c:v>20.333333333333332</c:v>
                </c:pt>
                <c:pt idx="394">
                  <c:v>20.333333333333332</c:v>
                </c:pt>
                <c:pt idx="395">
                  <c:v>20.333333333333332</c:v>
                </c:pt>
                <c:pt idx="396">
                  <c:v>20.75</c:v>
                </c:pt>
                <c:pt idx="397">
                  <c:v>20.791666666666668</c:v>
                </c:pt>
                <c:pt idx="398">
                  <c:v>20.958333333333332</c:v>
                </c:pt>
                <c:pt idx="399">
                  <c:v>20.666666666666664</c:v>
                </c:pt>
                <c:pt idx="400">
                  <c:v>20.666666666666664</c:v>
                </c:pt>
                <c:pt idx="401">
                  <c:v>20.666666666666664</c:v>
                </c:pt>
                <c:pt idx="402">
                  <c:v>20.666666666666664</c:v>
                </c:pt>
                <c:pt idx="403">
                  <c:v>20.666666666666664</c:v>
                </c:pt>
                <c:pt idx="404">
                  <c:v>23.5</c:v>
                </c:pt>
                <c:pt idx="405">
                  <c:v>23</c:v>
                </c:pt>
                <c:pt idx="406">
                  <c:v>23.791666666666664</c:v>
                </c:pt>
                <c:pt idx="407">
                  <c:v>24</c:v>
                </c:pt>
                <c:pt idx="408">
                  <c:v>24</c:v>
                </c:pt>
                <c:pt idx="409">
                  <c:v>24</c:v>
                </c:pt>
                <c:pt idx="410">
                  <c:v>24.458333333333332</c:v>
                </c:pt>
                <c:pt idx="411">
                  <c:v>24.958333333333332</c:v>
                </c:pt>
                <c:pt idx="412">
                  <c:v>24.125</c:v>
                </c:pt>
                <c:pt idx="413">
                  <c:v>23.875</c:v>
                </c:pt>
                <c:pt idx="414">
                  <c:v>24.125</c:v>
                </c:pt>
                <c:pt idx="415">
                  <c:v>24.125</c:v>
                </c:pt>
                <c:pt idx="416">
                  <c:v>24.125</c:v>
                </c:pt>
                <c:pt idx="417">
                  <c:v>24.125</c:v>
                </c:pt>
                <c:pt idx="418">
                  <c:v>23.75</c:v>
                </c:pt>
                <c:pt idx="419">
                  <c:v>22.625</c:v>
                </c:pt>
                <c:pt idx="420">
                  <c:v>21.708333333333336</c:v>
                </c:pt>
                <c:pt idx="421">
                  <c:v>21.25</c:v>
                </c:pt>
                <c:pt idx="422">
                  <c:v>21.25</c:v>
                </c:pt>
                <c:pt idx="423">
                  <c:v>21.25</c:v>
                </c:pt>
                <c:pt idx="424">
                  <c:v>20.333333333333332</c:v>
                </c:pt>
                <c:pt idx="425">
                  <c:v>20.333333333333332</c:v>
                </c:pt>
                <c:pt idx="426">
                  <c:v>19.25</c:v>
                </c:pt>
                <c:pt idx="427">
                  <c:v>19.166666666666668</c:v>
                </c:pt>
                <c:pt idx="428">
                  <c:v>19.166666666666668</c:v>
                </c:pt>
                <c:pt idx="429">
                  <c:v>19.166666666666668</c:v>
                </c:pt>
                <c:pt idx="430">
                  <c:v>19.166666666666668</c:v>
                </c:pt>
                <c:pt idx="431">
                  <c:v>19.083333333333332</c:v>
                </c:pt>
                <c:pt idx="432">
                  <c:v>19.166666666666668</c:v>
                </c:pt>
                <c:pt idx="433">
                  <c:v>18.25</c:v>
                </c:pt>
                <c:pt idx="434">
                  <c:v>18.25</c:v>
                </c:pt>
                <c:pt idx="435">
                  <c:v>17.291666666666668</c:v>
                </c:pt>
                <c:pt idx="436">
                  <c:v>17.291666666666668</c:v>
                </c:pt>
                <c:pt idx="437">
                  <c:v>17.291666666666668</c:v>
                </c:pt>
                <c:pt idx="438">
                  <c:v>17.25</c:v>
                </c:pt>
                <c:pt idx="439">
                  <c:v>17.25</c:v>
                </c:pt>
                <c:pt idx="440">
                  <c:v>15.708333333333332</c:v>
                </c:pt>
                <c:pt idx="441">
                  <c:v>15.708333333333332</c:v>
                </c:pt>
                <c:pt idx="442">
                  <c:v>13.916666666666668</c:v>
                </c:pt>
                <c:pt idx="443">
                  <c:v>13.916666666666668</c:v>
                </c:pt>
                <c:pt idx="444">
                  <c:v>13.916666666666668</c:v>
                </c:pt>
                <c:pt idx="445">
                  <c:v>12.5</c:v>
                </c:pt>
                <c:pt idx="446">
                  <c:v>12.833333333333332</c:v>
                </c:pt>
                <c:pt idx="447">
                  <c:v>11.583333333333334</c:v>
                </c:pt>
                <c:pt idx="448">
                  <c:v>11</c:v>
                </c:pt>
                <c:pt idx="449">
                  <c:v>10.041666666666666</c:v>
                </c:pt>
                <c:pt idx="450">
                  <c:v>10.041666666666666</c:v>
                </c:pt>
                <c:pt idx="451">
                  <c:v>10.041666666666666</c:v>
                </c:pt>
                <c:pt idx="452">
                  <c:v>10.208333333333334</c:v>
                </c:pt>
                <c:pt idx="453">
                  <c:v>9.7083333333333339</c:v>
                </c:pt>
                <c:pt idx="454">
                  <c:v>8.0416666666666661</c:v>
                </c:pt>
                <c:pt idx="455">
                  <c:v>8.0416666666666661</c:v>
                </c:pt>
                <c:pt idx="456">
                  <c:v>7.375</c:v>
                </c:pt>
                <c:pt idx="457">
                  <c:v>7.375</c:v>
                </c:pt>
                <c:pt idx="458">
                  <c:v>7.375</c:v>
                </c:pt>
                <c:pt idx="459">
                  <c:v>6.208333333333333</c:v>
                </c:pt>
                <c:pt idx="460">
                  <c:v>6.125</c:v>
                </c:pt>
                <c:pt idx="461">
                  <c:v>5.625</c:v>
                </c:pt>
                <c:pt idx="462">
                  <c:v>5.4166666666666661</c:v>
                </c:pt>
                <c:pt idx="463">
                  <c:v>4.6666666666666661</c:v>
                </c:pt>
                <c:pt idx="464">
                  <c:v>4.6666666666666661</c:v>
                </c:pt>
                <c:pt idx="465">
                  <c:v>4.6666666666666661</c:v>
                </c:pt>
                <c:pt idx="466">
                  <c:v>4.333333333333333</c:v>
                </c:pt>
                <c:pt idx="467">
                  <c:v>4.583333333333333</c:v>
                </c:pt>
                <c:pt idx="468">
                  <c:v>4</c:v>
                </c:pt>
                <c:pt idx="469">
                  <c:v>3.625</c:v>
                </c:pt>
                <c:pt idx="470">
                  <c:v>3.3333333333333335</c:v>
                </c:pt>
                <c:pt idx="471">
                  <c:v>3.3333333333333335</c:v>
                </c:pt>
                <c:pt idx="472">
                  <c:v>3.3333333333333335</c:v>
                </c:pt>
                <c:pt idx="473">
                  <c:v>3.3333333333333335</c:v>
                </c:pt>
              </c:numCache>
            </c:numRef>
          </c:val>
          <c:smooth val="0"/>
          <c:extLst>
            <c:ext xmlns:c16="http://schemas.microsoft.com/office/drawing/2014/chart" uri="{C3380CC4-5D6E-409C-BE32-E72D297353CC}">
              <c16:uniqueId val="{00000001-2C8C-4649-BD22-7ACCDAB32FB2}"/>
            </c:ext>
          </c:extLst>
        </c:ser>
        <c:ser>
          <c:idx val="1"/>
          <c:order val="2"/>
          <c:tx>
            <c:v>VGR (1,7 milj)</c:v>
          </c:tx>
          <c:spPr>
            <a:ln w="31750" cap="rnd">
              <a:solidFill>
                <a:srgbClr val="70AD47"/>
              </a:solidFill>
              <a:round/>
            </a:ln>
            <a:effectLst/>
          </c:spPr>
          <c:marker>
            <c:symbol val="none"/>
          </c:marker>
          <c:cat>
            <c:numRef>
              <c:f>'Slutenvård Total'!$A$2:$A$600</c:f>
              <c:numCache>
                <c:formatCode>m/d/yyyy</c:formatCode>
                <c:ptCount val="5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numCache>
            </c:numRef>
          </c:cat>
          <c:val>
            <c:numRef>
              <c:f>'Slutenvård Total'!$J$2:$J$600</c:f>
              <c:numCache>
                <c:formatCode>0</c:formatCode>
                <c:ptCount val="5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0.58823529411764708</c:v>
                </c:pt>
                <c:pt idx="20">
                  <c:v>0.58823529411764708</c:v>
                </c:pt>
                <c:pt idx="21">
                  <c:v>0.58823529411764708</c:v>
                </c:pt>
                <c:pt idx="22">
                  <c:v>0.58823529411764708</c:v>
                </c:pt>
                <c:pt idx="23">
                  <c:v>1.7647058823529411</c:v>
                </c:pt>
                <c:pt idx="24">
                  <c:v>1.9411764705882355</c:v>
                </c:pt>
                <c:pt idx="25">
                  <c:v>2</c:v>
                </c:pt>
                <c:pt idx="26">
                  <c:v>1.8235294117647056</c:v>
                </c:pt>
                <c:pt idx="27">
                  <c:v>2</c:v>
                </c:pt>
                <c:pt idx="28">
                  <c:v>2.1176470588235294</c:v>
                </c:pt>
                <c:pt idx="29">
                  <c:v>3.2941176470588234</c:v>
                </c:pt>
                <c:pt idx="30">
                  <c:v>3.2941176470588234</c:v>
                </c:pt>
                <c:pt idx="31">
                  <c:v>3.8235294117647056</c:v>
                </c:pt>
                <c:pt idx="32">
                  <c:v>4.1764705882352944</c:v>
                </c:pt>
                <c:pt idx="33">
                  <c:v>4.3529411764705888</c:v>
                </c:pt>
                <c:pt idx="34">
                  <c:v>5</c:v>
                </c:pt>
                <c:pt idx="35">
                  <c:v>5.3529411764705888</c:v>
                </c:pt>
                <c:pt idx="36">
                  <c:v>5.4117647058823533</c:v>
                </c:pt>
                <c:pt idx="37">
                  <c:v>5.5294117647058822</c:v>
                </c:pt>
                <c:pt idx="38">
                  <c:v>5.882352941176471</c:v>
                </c:pt>
                <c:pt idx="39">
                  <c:v>6.6470588235294112</c:v>
                </c:pt>
                <c:pt idx="40">
                  <c:v>6.9999999999999991</c:v>
                </c:pt>
                <c:pt idx="41">
                  <c:v>7.8235294117647065</c:v>
                </c:pt>
                <c:pt idx="42">
                  <c:v>7.4117647058823524</c:v>
                </c:pt>
                <c:pt idx="43">
                  <c:v>8.764705882352942</c:v>
                </c:pt>
                <c:pt idx="44">
                  <c:v>10.764705882352942</c:v>
                </c:pt>
                <c:pt idx="45">
                  <c:v>10.705882352941178</c:v>
                </c:pt>
                <c:pt idx="46">
                  <c:v>10.588235294117647</c:v>
                </c:pt>
                <c:pt idx="47">
                  <c:v>12.294117647058822</c:v>
                </c:pt>
                <c:pt idx="48">
                  <c:v>11.647058823529411</c:v>
                </c:pt>
                <c:pt idx="49">
                  <c:v>12</c:v>
                </c:pt>
                <c:pt idx="50">
                  <c:v>13.76470588235294</c:v>
                </c:pt>
                <c:pt idx="51">
                  <c:v>13.705882352941176</c:v>
                </c:pt>
                <c:pt idx="52">
                  <c:v>14.411764705882351</c:v>
                </c:pt>
                <c:pt idx="53">
                  <c:v>15.823529411764707</c:v>
                </c:pt>
                <c:pt idx="54">
                  <c:v>15.47058823529412</c:v>
                </c:pt>
                <c:pt idx="55">
                  <c:v>15.941176470588237</c:v>
                </c:pt>
                <c:pt idx="56">
                  <c:v>17.117647058823529</c:v>
                </c:pt>
                <c:pt idx="57">
                  <c:v>18.235294117647062</c:v>
                </c:pt>
                <c:pt idx="58">
                  <c:v>19.176470588235293</c:v>
                </c:pt>
                <c:pt idx="59">
                  <c:v>19.058823529411764</c:v>
                </c:pt>
                <c:pt idx="60">
                  <c:v>20.411764705882355</c:v>
                </c:pt>
                <c:pt idx="61">
                  <c:v>20.294117647058826</c:v>
                </c:pt>
                <c:pt idx="62">
                  <c:v>20.117647058823529</c:v>
                </c:pt>
                <c:pt idx="63">
                  <c:v>19.588235294117649</c:v>
                </c:pt>
                <c:pt idx="64">
                  <c:v>19.529411764705884</c:v>
                </c:pt>
                <c:pt idx="65">
                  <c:v>19.941176470588236</c:v>
                </c:pt>
                <c:pt idx="66">
                  <c:v>20.588235294117649</c:v>
                </c:pt>
                <c:pt idx="67">
                  <c:v>22.058823529411764</c:v>
                </c:pt>
                <c:pt idx="68">
                  <c:v>21.294117647058826</c:v>
                </c:pt>
                <c:pt idx="69">
                  <c:v>20.294117647058826</c:v>
                </c:pt>
                <c:pt idx="70">
                  <c:v>19.882352941176471</c:v>
                </c:pt>
                <c:pt idx="71">
                  <c:v>20.117647058823529</c:v>
                </c:pt>
                <c:pt idx="72">
                  <c:v>19.529411764705884</c:v>
                </c:pt>
                <c:pt idx="73">
                  <c:v>20.117647058823529</c:v>
                </c:pt>
                <c:pt idx="74">
                  <c:v>20.411764705882355</c:v>
                </c:pt>
                <c:pt idx="75">
                  <c:v>20.058823529411764</c:v>
                </c:pt>
                <c:pt idx="76">
                  <c:v>19.411764705882355</c:v>
                </c:pt>
                <c:pt idx="77">
                  <c:v>19.117647058823529</c:v>
                </c:pt>
                <c:pt idx="78">
                  <c:v>17.47058823529412</c:v>
                </c:pt>
                <c:pt idx="79">
                  <c:v>17.588235294117649</c:v>
                </c:pt>
                <c:pt idx="80">
                  <c:v>17.411764705882355</c:v>
                </c:pt>
                <c:pt idx="81">
                  <c:v>18.294117647058826</c:v>
                </c:pt>
                <c:pt idx="82">
                  <c:v>17.823529411764707</c:v>
                </c:pt>
                <c:pt idx="83">
                  <c:v>17.823529411764707</c:v>
                </c:pt>
                <c:pt idx="84">
                  <c:v>16.764705882352942</c:v>
                </c:pt>
                <c:pt idx="85">
                  <c:v>18.176470588235293</c:v>
                </c:pt>
                <c:pt idx="86">
                  <c:v>17.705882352941178</c:v>
                </c:pt>
                <c:pt idx="87">
                  <c:v>17.882352941176471</c:v>
                </c:pt>
                <c:pt idx="88">
                  <c:v>18.941176470588236</c:v>
                </c:pt>
                <c:pt idx="89">
                  <c:v>18.352941176470591</c:v>
                </c:pt>
                <c:pt idx="90">
                  <c:v>17.47058823529412</c:v>
                </c:pt>
                <c:pt idx="91">
                  <c:v>16.352941176470591</c:v>
                </c:pt>
                <c:pt idx="92">
                  <c:v>16.764705882352942</c:v>
                </c:pt>
                <c:pt idx="93">
                  <c:v>16.764705882352942</c:v>
                </c:pt>
                <c:pt idx="94">
                  <c:v>17.764705882352942</c:v>
                </c:pt>
                <c:pt idx="95">
                  <c:v>18.058823529411764</c:v>
                </c:pt>
                <c:pt idx="96">
                  <c:v>16.941176470588236</c:v>
                </c:pt>
                <c:pt idx="97">
                  <c:v>16.705882352941178</c:v>
                </c:pt>
                <c:pt idx="98">
                  <c:v>16.411764705882355</c:v>
                </c:pt>
                <c:pt idx="99">
                  <c:v>16</c:v>
                </c:pt>
                <c:pt idx="100">
                  <c:v>14.647058823529411</c:v>
                </c:pt>
                <c:pt idx="101">
                  <c:v>14.647058823529411</c:v>
                </c:pt>
                <c:pt idx="102">
                  <c:v>14.941176470588234</c:v>
                </c:pt>
                <c:pt idx="103">
                  <c:v>13.352941176470587</c:v>
                </c:pt>
                <c:pt idx="104">
                  <c:v>13.411764705882351</c:v>
                </c:pt>
                <c:pt idx="105">
                  <c:v>14.411764705882351</c:v>
                </c:pt>
                <c:pt idx="106">
                  <c:v>13.823529411764705</c:v>
                </c:pt>
                <c:pt idx="107">
                  <c:v>12.941176470588234</c:v>
                </c:pt>
                <c:pt idx="108">
                  <c:v>12.647058823529411</c:v>
                </c:pt>
                <c:pt idx="109">
                  <c:v>13.882352941176469</c:v>
                </c:pt>
                <c:pt idx="110">
                  <c:v>13.705882352941176</c:v>
                </c:pt>
                <c:pt idx="111">
                  <c:v>13.058823529411763</c:v>
                </c:pt>
                <c:pt idx="112">
                  <c:v>12.352941176470587</c:v>
                </c:pt>
                <c:pt idx="113">
                  <c:v>12.352941176470587</c:v>
                </c:pt>
                <c:pt idx="114">
                  <c:v>12.352941176470587</c:v>
                </c:pt>
                <c:pt idx="115">
                  <c:v>12.352941176470587</c:v>
                </c:pt>
                <c:pt idx="116">
                  <c:v>12.058823529411764</c:v>
                </c:pt>
                <c:pt idx="117">
                  <c:v>12.352941176470587</c:v>
                </c:pt>
                <c:pt idx="118">
                  <c:v>12.176470588235295</c:v>
                </c:pt>
                <c:pt idx="119">
                  <c:v>11.470588235294118</c:v>
                </c:pt>
                <c:pt idx="120">
                  <c:v>11.470588235294118</c:v>
                </c:pt>
                <c:pt idx="121">
                  <c:v>11.470588235294118</c:v>
                </c:pt>
                <c:pt idx="122">
                  <c:v>11.470588235294118</c:v>
                </c:pt>
                <c:pt idx="123">
                  <c:v>10.882352941176471</c:v>
                </c:pt>
                <c:pt idx="124">
                  <c:v>10.294117647058824</c:v>
                </c:pt>
                <c:pt idx="125">
                  <c:v>10.23529411764706</c:v>
                </c:pt>
                <c:pt idx="126">
                  <c:v>10.352941176470589</c:v>
                </c:pt>
                <c:pt idx="127">
                  <c:v>9.9411764705882355</c:v>
                </c:pt>
                <c:pt idx="128">
                  <c:v>9.9411764705882355</c:v>
                </c:pt>
                <c:pt idx="129">
                  <c:v>9.9411764705882355</c:v>
                </c:pt>
                <c:pt idx="130">
                  <c:v>9.2352941176470598</c:v>
                </c:pt>
                <c:pt idx="131">
                  <c:v>9.2941176470588243</c:v>
                </c:pt>
                <c:pt idx="132">
                  <c:v>8.764705882352942</c:v>
                </c:pt>
                <c:pt idx="133">
                  <c:v>8.0588235294117645</c:v>
                </c:pt>
                <c:pt idx="134">
                  <c:v>6.9411764705882346</c:v>
                </c:pt>
                <c:pt idx="135">
                  <c:v>6.9411764705882346</c:v>
                </c:pt>
                <c:pt idx="136">
                  <c:v>6.9411764705882346</c:v>
                </c:pt>
                <c:pt idx="137">
                  <c:v>6.2941176470588234</c:v>
                </c:pt>
                <c:pt idx="138">
                  <c:v>5.7647058823529411</c:v>
                </c:pt>
                <c:pt idx="139">
                  <c:v>5.1764705882352944</c:v>
                </c:pt>
                <c:pt idx="140">
                  <c:v>4.9411764705882355</c:v>
                </c:pt>
                <c:pt idx="141">
                  <c:v>4.1764705882352944</c:v>
                </c:pt>
                <c:pt idx="142">
                  <c:v>4.1764705882352944</c:v>
                </c:pt>
                <c:pt idx="143">
                  <c:v>4.1764705882352944</c:v>
                </c:pt>
                <c:pt idx="144">
                  <c:v>3.9411764705882355</c:v>
                </c:pt>
                <c:pt idx="145">
                  <c:v>4.1764705882352944</c:v>
                </c:pt>
                <c:pt idx="146">
                  <c:v>3.882352941176471</c:v>
                </c:pt>
                <c:pt idx="147">
                  <c:v>3.8235294117647056</c:v>
                </c:pt>
                <c:pt idx="148">
                  <c:v>3.5882352941176467</c:v>
                </c:pt>
                <c:pt idx="149">
                  <c:v>3.5882352941176467</c:v>
                </c:pt>
                <c:pt idx="150">
                  <c:v>3.5882352941176467</c:v>
                </c:pt>
                <c:pt idx="151">
                  <c:v>3.5294117647058822</c:v>
                </c:pt>
                <c:pt idx="152">
                  <c:v>3.7647058823529407</c:v>
                </c:pt>
                <c:pt idx="153">
                  <c:v>3.5294117647058822</c:v>
                </c:pt>
                <c:pt idx="154">
                  <c:v>3.6470588235294112</c:v>
                </c:pt>
                <c:pt idx="155">
                  <c:v>3.6470588235294112</c:v>
                </c:pt>
                <c:pt idx="156">
                  <c:v>3.6470588235294112</c:v>
                </c:pt>
                <c:pt idx="157">
                  <c:v>3.6470588235294112</c:v>
                </c:pt>
                <c:pt idx="158">
                  <c:v>3.3529411764705879</c:v>
                </c:pt>
                <c:pt idx="159">
                  <c:v>3.3529411764705879</c:v>
                </c:pt>
                <c:pt idx="160">
                  <c:v>2.8823529411764706</c:v>
                </c:pt>
                <c:pt idx="161">
                  <c:v>2.7058823529411766</c:v>
                </c:pt>
                <c:pt idx="162">
                  <c:v>2.6470588235294117</c:v>
                </c:pt>
                <c:pt idx="163">
                  <c:v>2.6470588235294117</c:v>
                </c:pt>
                <c:pt idx="164">
                  <c:v>2.6470588235294117</c:v>
                </c:pt>
                <c:pt idx="165">
                  <c:v>3.0588235294117645</c:v>
                </c:pt>
                <c:pt idx="166">
                  <c:v>2.8823529411764706</c:v>
                </c:pt>
                <c:pt idx="167">
                  <c:v>3.4117647058823528</c:v>
                </c:pt>
                <c:pt idx="168">
                  <c:v>3.4117647058823528</c:v>
                </c:pt>
                <c:pt idx="169">
                  <c:v>3.0588235294117645</c:v>
                </c:pt>
                <c:pt idx="170">
                  <c:v>3.0588235294117645</c:v>
                </c:pt>
                <c:pt idx="171">
                  <c:v>3.0588235294117645</c:v>
                </c:pt>
                <c:pt idx="172">
                  <c:v>2.7058823529411766</c:v>
                </c:pt>
                <c:pt idx="173">
                  <c:v>2.8235294117647061</c:v>
                </c:pt>
                <c:pt idx="174">
                  <c:v>2.7058823529411766</c:v>
                </c:pt>
                <c:pt idx="175">
                  <c:v>2.7647058823529411</c:v>
                </c:pt>
                <c:pt idx="176">
                  <c:v>2.5294117647058822</c:v>
                </c:pt>
                <c:pt idx="177">
                  <c:v>2.5294117647058822</c:v>
                </c:pt>
                <c:pt idx="178">
                  <c:v>2.5294117647058822</c:v>
                </c:pt>
                <c:pt idx="179">
                  <c:v>2.8235294117647061</c:v>
                </c:pt>
                <c:pt idx="180">
                  <c:v>2.9411764705882355</c:v>
                </c:pt>
                <c:pt idx="181">
                  <c:v>2.9411764705882355</c:v>
                </c:pt>
                <c:pt idx="182">
                  <c:v>2.8823529411764706</c:v>
                </c:pt>
                <c:pt idx="183">
                  <c:v>2.4117647058823533</c:v>
                </c:pt>
                <c:pt idx="184">
                  <c:v>2.4117647058823533</c:v>
                </c:pt>
                <c:pt idx="185">
                  <c:v>2.4117647058823533</c:v>
                </c:pt>
                <c:pt idx="186">
                  <c:v>2.4705882352941178</c:v>
                </c:pt>
                <c:pt idx="187">
                  <c:v>2.4117647058823533</c:v>
                </c:pt>
                <c:pt idx="188">
                  <c:v>2.2352941176470589</c:v>
                </c:pt>
                <c:pt idx="189">
                  <c:v>2</c:v>
                </c:pt>
                <c:pt idx="190">
                  <c:v>1.8823529411764703</c:v>
                </c:pt>
                <c:pt idx="191">
                  <c:v>1.8823529411764703</c:v>
                </c:pt>
                <c:pt idx="192">
                  <c:v>1.8823529411764703</c:v>
                </c:pt>
                <c:pt idx="193">
                  <c:v>2.0588235294117649</c:v>
                </c:pt>
                <c:pt idx="194">
                  <c:v>2.1176470588235294</c:v>
                </c:pt>
                <c:pt idx="195">
                  <c:v>2.2352941176470589</c:v>
                </c:pt>
                <c:pt idx="196">
                  <c:v>2.2941176470588238</c:v>
                </c:pt>
                <c:pt idx="197">
                  <c:v>2.3529411764705883</c:v>
                </c:pt>
                <c:pt idx="198">
                  <c:v>2.3529411764705883</c:v>
                </c:pt>
                <c:pt idx="199">
                  <c:v>2.3529411764705883</c:v>
                </c:pt>
                <c:pt idx="200">
                  <c:v>2.8235294117647061</c:v>
                </c:pt>
                <c:pt idx="201">
                  <c:v>2.7058823529411766</c:v>
                </c:pt>
                <c:pt idx="202">
                  <c:v>2.7058823529411766</c:v>
                </c:pt>
                <c:pt idx="203">
                  <c:v>2.7058823529411766</c:v>
                </c:pt>
                <c:pt idx="204">
                  <c:v>2.5294117647058822</c:v>
                </c:pt>
                <c:pt idx="205">
                  <c:v>2.5294117647058822</c:v>
                </c:pt>
                <c:pt idx="206">
                  <c:v>2.5294117647058822</c:v>
                </c:pt>
                <c:pt idx="207">
                  <c:v>2.4117647058823533</c:v>
                </c:pt>
                <c:pt idx="208">
                  <c:v>2.4117647058823533</c:v>
                </c:pt>
                <c:pt idx="209">
                  <c:v>2.4705882352941178</c:v>
                </c:pt>
                <c:pt idx="210">
                  <c:v>2.4705882352941178</c:v>
                </c:pt>
                <c:pt idx="211">
                  <c:v>2.5294117647058822</c:v>
                </c:pt>
                <c:pt idx="212">
                  <c:v>2.5294117647058822</c:v>
                </c:pt>
                <c:pt idx="213">
                  <c:v>2.5294117647058822</c:v>
                </c:pt>
                <c:pt idx="214">
                  <c:v>2.7058823529411766</c:v>
                </c:pt>
                <c:pt idx="215">
                  <c:v>2.7058823529411766</c:v>
                </c:pt>
                <c:pt idx="216">
                  <c:v>2.2941176470588238</c:v>
                </c:pt>
                <c:pt idx="217">
                  <c:v>2.2941176470588238</c:v>
                </c:pt>
                <c:pt idx="218">
                  <c:v>2.0588235294117649</c:v>
                </c:pt>
                <c:pt idx="219">
                  <c:v>2.0588235294117649</c:v>
                </c:pt>
                <c:pt idx="220">
                  <c:v>2.0588235294117649</c:v>
                </c:pt>
                <c:pt idx="221">
                  <c:v>1.7058823529411764</c:v>
                </c:pt>
                <c:pt idx="222">
                  <c:v>1.7058823529411764</c:v>
                </c:pt>
                <c:pt idx="223">
                  <c:v>1.7647058823529411</c:v>
                </c:pt>
                <c:pt idx="224">
                  <c:v>1.7647058823529411</c:v>
                </c:pt>
                <c:pt idx="225">
                  <c:v>1.7647058823529411</c:v>
                </c:pt>
                <c:pt idx="226">
                  <c:v>1.7647058823529411</c:v>
                </c:pt>
                <c:pt idx="227">
                  <c:v>1.7647058823529411</c:v>
                </c:pt>
                <c:pt idx="228">
                  <c:v>2.1764705882352944</c:v>
                </c:pt>
                <c:pt idx="229">
                  <c:v>2.1764705882352944</c:v>
                </c:pt>
                <c:pt idx="230">
                  <c:v>1.7058823529411764</c:v>
                </c:pt>
                <c:pt idx="231">
                  <c:v>1.7058823529411764</c:v>
                </c:pt>
                <c:pt idx="232">
                  <c:v>2.0588235294117649</c:v>
                </c:pt>
                <c:pt idx="233">
                  <c:v>2.0588235294117649</c:v>
                </c:pt>
                <c:pt idx="234">
                  <c:v>2.0588235294117649</c:v>
                </c:pt>
                <c:pt idx="235">
                  <c:v>3.117647058823529</c:v>
                </c:pt>
                <c:pt idx="236">
                  <c:v>3.117647058823529</c:v>
                </c:pt>
                <c:pt idx="237">
                  <c:v>2.8823529411764706</c:v>
                </c:pt>
                <c:pt idx="238">
                  <c:v>2.8823529411764706</c:v>
                </c:pt>
                <c:pt idx="239">
                  <c:v>2.7647058823529411</c:v>
                </c:pt>
                <c:pt idx="240">
                  <c:v>2.7647058823529411</c:v>
                </c:pt>
                <c:pt idx="241">
                  <c:v>2.7647058823529411</c:v>
                </c:pt>
                <c:pt idx="242">
                  <c:v>3.7647058823529407</c:v>
                </c:pt>
                <c:pt idx="243">
                  <c:v>3.7647058823529407</c:v>
                </c:pt>
                <c:pt idx="244">
                  <c:v>4.8235294117647065</c:v>
                </c:pt>
                <c:pt idx="245">
                  <c:v>4.8235294117647065</c:v>
                </c:pt>
                <c:pt idx="246">
                  <c:v>4.7058823529411766</c:v>
                </c:pt>
                <c:pt idx="247">
                  <c:v>4.7058823529411766</c:v>
                </c:pt>
                <c:pt idx="248">
                  <c:v>4.7058823529411766</c:v>
                </c:pt>
                <c:pt idx="249">
                  <c:v>5.6470588235294121</c:v>
                </c:pt>
                <c:pt idx="250">
                  <c:v>6.9999999999999991</c:v>
                </c:pt>
                <c:pt idx="251">
                  <c:v>7.2941176470588225</c:v>
                </c:pt>
                <c:pt idx="252">
                  <c:v>7.4117647058823524</c:v>
                </c:pt>
                <c:pt idx="253">
                  <c:v>7.4705882352941169</c:v>
                </c:pt>
                <c:pt idx="254">
                  <c:v>7.4705882352941169</c:v>
                </c:pt>
                <c:pt idx="255">
                  <c:v>7.4705882352941169</c:v>
                </c:pt>
                <c:pt idx="256">
                  <c:v>8.5882352941176485</c:v>
                </c:pt>
                <c:pt idx="257">
                  <c:v>9.2352941176470598</c:v>
                </c:pt>
                <c:pt idx="258">
                  <c:v>9.5294117647058822</c:v>
                </c:pt>
                <c:pt idx="259">
                  <c:v>10.058823529411764</c:v>
                </c:pt>
                <c:pt idx="260">
                  <c:v>10.058823529411764</c:v>
                </c:pt>
                <c:pt idx="261">
                  <c:v>10.058823529411764</c:v>
                </c:pt>
                <c:pt idx="262">
                  <c:v>10.058823529411764</c:v>
                </c:pt>
                <c:pt idx="263">
                  <c:v>11.882352941176471</c:v>
                </c:pt>
                <c:pt idx="264">
                  <c:v>11.941176470588236</c:v>
                </c:pt>
                <c:pt idx="265">
                  <c:v>12.470588235294116</c:v>
                </c:pt>
                <c:pt idx="266">
                  <c:v>12.941176470588234</c:v>
                </c:pt>
                <c:pt idx="267">
                  <c:v>13.117647058823529</c:v>
                </c:pt>
                <c:pt idx="268">
                  <c:v>13.117647058823529</c:v>
                </c:pt>
                <c:pt idx="269">
                  <c:v>13.117647058823529</c:v>
                </c:pt>
                <c:pt idx="270">
                  <c:v>14.52941176470588</c:v>
                </c:pt>
                <c:pt idx="271">
                  <c:v>13.882352941176469</c:v>
                </c:pt>
                <c:pt idx="272">
                  <c:v>13.411764705882351</c:v>
                </c:pt>
                <c:pt idx="273">
                  <c:v>13.52941176470588</c:v>
                </c:pt>
                <c:pt idx="274">
                  <c:v>12.705882352941176</c:v>
                </c:pt>
                <c:pt idx="275">
                  <c:v>12.705882352941176</c:v>
                </c:pt>
                <c:pt idx="276">
                  <c:v>12.705882352941176</c:v>
                </c:pt>
                <c:pt idx="277">
                  <c:v>14.058823529411763</c:v>
                </c:pt>
                <c:pt idx="278">
                  <c:v>14.588235294117645</c:v>
                </c:pt>
                <c:pt idx="279">
                  <c:v>14.76470588235294</c:v>
                </c:pt>
                <c:pt idx="280">
                  <c:v>15.058823529411763</c:v>
                </c:pt>
                <c:pt idx="281">
                  <c:v>15.294117647058822</c:v>
                </c:pt>
                <c:pt idx="282">
                  <c:v>15.294117647058822</c:v>
                </c:pt>
                <c:pt idx="283">
                  <c:v>15.294117647058822</c:v>
                </c:pt>
                <c:pt idx="284">
                  <c:v>15.705882352941178</c:v>
                </c:pt>
                <c:pt idx="285">
                  <c:v>16.941176470588236</c:v>
                </c:pt>
                <c:pt idx="286">
                  <c:v>17.882352941176471</c:v>
                </c:pt>
                <c:pt idx="287">
                  <c:v>17.882352941176471</c:v>
                </c:pt>
                <c:pt idx="288">
                  <c:v>18.411764705882355</c:v>
                </c:pt>
                <c:pt idx="289">
                  <c:v>18.411764705882355</c:v>
                </c:pt>
                <c:pt idx="290">
                  <c:v>18.411764705882355</c:v>
                </c:pt>
                <c:pt idx="291">
                  <c:v>21.764705882352942</c:v>
                </c:pt>
                <c:pt idx="292">
                  <c:v>23.529411764705884</c:v>
                </c:pt>
                <c:pt idx="293">
                  <c:v>24.235294117647058</c:v>
                </c:pt>
                <c:pt idx="294">
                  <c:v>24.705882352941174</c:v>
                </c:pt>
                <c:pt idx="295">
                  <c:v>23.941176470588236</c:v>
                </c:pt>
                <c:pt idx="296">
                  <c:v>23.941176470588236</c:v>
                </c:pt>
                <c:pt idx="297">
                  <c:v>23.941176470588236</c:v>
                </c:pt>
                <c:pt idx="298">
                  <c:v>27.823529411764707</c:v>
                </c:pt>
                <c:pt idx="299">
                  <c:v>27.823529411764707</c:v>
                </c:pt>
                <c:pt idx="300">
                  <c:v>28.470588235294116</c:v>
                </c:pt>
                <c:pt idx="301">
                  <c:v>28.470588235294116</c:v>
                </c:pt>
                <c:pt idx="302">
                  <c:v>28.470588235294116</c:v>
                </c:pt>
                <c:pt idx="303">
                  <c:v>28.470588235294116</c:v>
                </c:pt>
                <c:pt idx="304">
                  <c:v>28.470588235294116</c:v>
                </c:pt>
                <c:pt idx="305">
                  <c:v>30.647058823529413</c:v>
                </c:pt>
                <c:pt idx="306">
                  <c:v>29.764705882352938</c:v>
                </c:pt>
                <c:pt idx="307">
                  <c:v>29.764705882352938</c:v>
                </c:pt>
                <c:pt idx="308">
                  <c:v>29.764705882352938</c:v>
                </c:pt>
                <c:pt idx="309">
                  <c:v>29.764705882352938</c:v>
                </c:pt>
                <c:pt idx="310">
                  <c:v>29.764705882352938</c:v>
                </c:pt>
                <c:pt idx="311">
                  <c:v>31.941176470588236</c:v>
                </c:pt>
                <c:pt idx="312">
                  <c:v>32.470588235294123</c:v>
                </c:pt>
                <c:pt idx="313">
                  <c:v>31.823529411764707</c:v>
                </c:pt>
                <c:pt idx="314">
                  <c:v>31.823529411764707</c:v>
                </c:pt>
                <c:pt idx="315">
                  <c:v>30.058823529411764</c:v>
                </c:pt>
                <c:pt idx="316">
                  <c:v>30.058823529411764</c:v>
                </c:pt>
                <c:pt idx="317">
                  <c:v>30.058823529411764</c:v>
                </c:pt>
                <c:pt idx="318">
                  <c:v>30.352941176470587</c:v>
                </c:pt>
                <c:pt idx="319">
                  <c:v>30.117647058823525</c:v>
                </c:pt>
                <c:pt idx="320">
                  <c:v>29.352941176470587</c:v>
                </c:pt>
                <c:pt idx="321">
                  <c:v>28.470588235294116</c:v>
                </c:pt>
                <c:pt idx="322">
                  <c:v>27.882352941176467</c:v>
                </c:pt>
                <c:pt idx="323">
                  <c:v>27.882352941176467</c:v>
                </c:pt>
                <c:pt idx="324">
                  <c:v>27.882352941176467</c:v>
                </c:pt>
                <c:pt idx="325">
                  <c:v>27.647058823529409</c:v>
                </c:pt>
                <c:pt idx="326">
                  <c:v>28.117647058823525</c:v>
                </c:pt>
                <c:pt idx="327">
                  <c:v>26.764705882352942</c:v>
                </c:pt>
                <c:pt idx="328">
                  <c:v>25.52941176470588</c:v>
                </c:pt>
                <c:pt idx="329">
                  <c:v>25.058823529411761</c:v>
                </c:pt>
                <c:pt idx="330">
                  <c:v>25.058823529411761</c:v>
                </c:pt>
                <c:pt idx="331">
                  <c:v>25.058823529411761</c:v>
                </c:pt>
                <c:pt idx="332">
                  <c:v>25.294117647058822</c:v>
                </c:pt>
                <c:pt idx="333">
                  <c:v>25.235294117647058</c:v>
                </c:pt>
                <c:pt idx="334">
                  <c:v>24.294117647058822</c:v>
                </c:pt>
                <c:pt idx="335">
                  <c:v>23.352941176470591</c:v>
                </c:pt>
                <c:pt idx="336">
                  <c:v>23.352941176470591</c:v>
                </c:pt>
                <c:pt idx="337">
                  <c:v>23.352941176470591</c:v>
                </c:pt>
                <c:pt idx="338">
                  <c:v>23.352941176470591</c:v>
                </c:pt>
                <c:pt idx="339">
                  <c:v>21.705882352941178</c:v>
                </c:pt>
                <c:pt idx="340">
                  <c:v>21.529411764705884</c:v>
                </c:pt>
                <c:pt idx="341">
                  <c:v>20.176470588235293</c:v>
                </c:pt>
                <c:pt idx="342">
                  <c:v>19.705882352941178</c:v>
                </c:pt>
                <c:pt idx="343">
                  <c:v>19.058823529411764</c:v>
                </c:pt>
                <c:pt idx="344">
                  <c:v>19.058823529411764</c:v>
                </c:pt>
                <c:pt idx="345">
                  <c:v>19.058823529411764</c:v>
                </c:pt>
                <c:pt idx="346">
                  <c:v>20.294117647058826</c:v>
                </c:pt>
                <c:pt idx="347">
                  <c:v>20.411764705882355</c:v>
                </c:pt>
                <c:pt idx="348">
                  <c:v>20.352941176470591</c:v>
                </c:pt>
                <c:pt idx="349">
                  <c:v>20.117647058823529</c:v>
                </c:pt>
                <c:pt idx="350">
                  <c:v>20.117647058823529</c:v>
                </c:pt>
                <c:pt idx="351">
                  <c:v>19.352941176470591</c:v>
                </c:pt>
                <c:pt idx="352">
                  <c:v>19.352941176470591</c:v>
                </c:pt>
                <c:pt idx="353">
                  <c:v>19.352941176470591</c:v>
                </c:pt>
                <c:pt idx="354">
                  <c:v>20.294117647058826</c:v>
                </c:pt>
                <c:pt idx="355">
                  <c:v>19.941176470588236</c:v>
                </c:pt>
                <c:pt idx="356">
                  <c:v>19.588235294117649</c:v>
                </c:pt>
                <c:pt idx="357">
                  <c:v>18.47058823529412</c:v>
                </c:pt>
                <c:pt idx="358">
                  <c:v>17.823529411764707</c:v>
                </c:pt>
                <c:pt idx="359">
                  <c:v>17.823529411764707</c:v>
                </c:pt>
                <c:pt idx="360">
                  <c:v>17.823529411764707</c:v>
                </c:pt>
                <c:pt idx="361">
                  <c:v>18.705882352941178</c:v>
                </c:pt>
                <c:pt idx="362">
                  <c:v>18</c:v>
                </c:pt>
                <c:pt idx="363">
                  <c:v>18.411764705882355</c:v>
                </c:pt>
                <c:pt idx="364">
                  <c:v>17.764705882352942</c:v>
                </c:pt>
                <c:pt idx="365">
                  <c:v>18.117647058823529</c:v>
                </c:pt>
                <c:pt idx="366">
                  <c:v>18.117647058823529</c:v>
                </c:pt>
                <c:pt idx="367">
                  <c:v>18.117647058823529</c:v>
                </c:pt>
                <c:pt idx="368">
                  <c:v>19.235294117647062</c:v>
                </c:pt>
                <c:pt idx="369">
                  <c:v>18.882352941176471</c:v>
                </c:pt>
                <c:pt idx="370">
                  <c:v>18.529411764705884</c:v>
                </c:pt>
                <c:pt idx="371">
                  <c:v>17.058823529411764</c:v>
                </c:pt>
                <c:pt idx="372">
                  <c:v>16.411764705882355</c:v>
                </c:pt>
                <c:pt idx="373">
                  <c:v>16.411764705882355</c:v>
                </c:pt>
                <c:pt idx="374">
                  <c:v>16.411764705882355</c:v>
                </c:pt>
                <c:pt idx="375">
                  <c:v>17.47058823529412</c:v>
                </c:pt>
                <c:pt idx="376">
                  <c:v>17.352941176470591</c:v>
                </c:pt>
                <c:pt idx="377">
                  <c:v>17</c:v>
                </c:pt>
                <c:pt idx="378">
                  <c:v>17.588235294117649</c:v>
                </c:pt>
                <c:pt idx="379">
                  <c:v>18.294117647058826</c:v>
                </c:pt>
                <c:pt idx="380">
                  <c:v>18.294117647058826</c:v>
                </c:pt>
                <c:pt idx="381">
                  <c:v>18.294117647058826</c:v>
                </c:pt>
                <c:pt idx="382">
                  <c:v>19.588235294117649</c:v>
                </c:pt>
                <c:pt idx="383">
                  <c:v>17.882352941176471</c:v>
                </c:pt>
                <c:pt idx="384">
                  <c:v>17.588235294117649</c:v>
                </c:pt>
                <c:pt idx="385">
                  <c:v>17.47058823529412</c:v>
                </c:pt>
                <c:pt idx="386">
                  <c:v>17.529411764705884</c:v>
                </c:pt>
                <c:pt idx="387">
                  <c:v>17.529411764705884</c:v>
                </c:pt>
                <c:pt idx="388">
                  <c:v>17.529411764705884</c:v>
                </c:pt>
                <c:pt idx="389">
                  <c:v>18.117647058823529</c:v>
                </c:pt>
                <c:pt idx="390">
                  <c:v>18.705882352941178</c:v>
                </c:pt>
                <c:pt idx="391">
                  <c:v>17.882352941176471</c:v>
                </c:pt>
                <c:pt idx="392">
                  <c:v>16.941176470588236</c:v>
                </c:pt>
                <c:pt idx="393">
                  <c:v>16.941176470588236</c:v>
                </c:pt>
                <c:pt idx="394">
                  <c:v>16.941176470588236</c:v>
                </c:pt>
                <c:pt idx="395">
                  <c:v>16.941176470588236</c:v>
                </c:pt>
                <c:pt idx="396">
                  <c:v>16.941176470588236</c:v>
                </c:pt>
                <c:pt idx="397">
                  <c:v>21.411764705882355</c:v>
                </c:pt>
                <c:pt idx="398">
                  <c:v>21.529411764705884</c:v>
                </c:pt>
                <c:pt idx="399">
                  <c:v>22.235294117647058</c:v>
                </c:pt>
                <c:pt idx="400">
                  <c:v>22.235294117647058</c:v>
                </c:pt>
                <c:pt idx="401">
                  <c:v>22.235294117647058</c:v>
                </c:pt>
                <c:pt idx="402">
                  <c:v>22.235294117647058</c:v>
                </c:pt>
                <c:pt idx="403">
                  <c:v>22.235294117647058</c:v>
                </c:pt>
                <c:pt idx="404">
                  <c:v>22.117647058823529</c:v>
                </c:pt>
                <c:pt idx="405">
                  <c:v>22.823529411764707</c:v>
                </c:pt>
                <c:pt idx="406">
                  <c:v>21.882352941176471</c:v>
                </c:pt>
                <c:pt idx="407">
                  <c:v>21.823529411764707</c:v>
                </c:pt>
                <c:pt idx="408">
                  <c:v>21.823529411764707</c:v>
                </c:pt>
                <c:pt idx="409">
                  <c:v>21.823529411764707</c:v>
                </c:pt>
                <c:pt idx="410">
                  <c:v>23.117647058823529</c:v>
                </c:pt>
                <c:pt idx="411">
                  <c:v>23</c:v>
                </c:pt>
                <c:pt idx="412">
                  <c:v>22</c:v>
                </c:pt>
                <c:pt idx="413">
                  <c:v>21.529411764705884</c:v>
                </c:pt>
                <c:pt idx="414">
                  <c:v>21</c:v>
                </c:pt>
                <c:pt idx="415">
                  <c:v>21</c:v>
                </c:pt>
                <c:pt idx="416">
                  <c:v>21</c:v>
                </c:pt>
                <c:pt idx="417">
                  <c:v>22</c:v>
                </c:pt>
                <c:pt idx="418">
                  <c:v>21</c:v>
                </c:pt>
                <c:pt idx="419">
                  <c:v>20.823529411764707</c:v>
                </c:pt>
                <c:pt idx="420">
                  <c:v>21.235294117647058</c:v>
                </c:pt>
                <c:pt idx="421">
                  <c:v>21.47058823529412</c:v>
                </c:pt>
                <c:pt idx="422">
                  <c:v>21.47058823529412</c:v>
                </c:pt>
                <c:pt idx="423">
                  <c:v>21.47058823529412</c:v>
                </c:pt>
                <c:pt idx="424">
                  <c:v>21</c:v>
                </c:pt>
                <c:pt idx="425">
                  <c:v>20.176470588235293</c:v>
                </c:pt>
                <c:pt idx="426">
                  <c:v>19.705882352941178</c:v>
                </c:pt>
                <c:pt idx="427">
                  <c:v>19.705882352941178</c:v>
                </c:pt>
                <c:pt idx="428">
                  <c:v>19.705882352941178</c:v>
                </c:pt>
                <c:pt idx="429">
                  <c:v>19.705882352941178</c:v>
                </c:pt>
                <c:pt idx="430">
                  <c:v>19.705882352941178</c:v>
                </c:pt>
                <c:pt idx="431">
                  <c:v>18</c:v>
                </c:pt>
                <c:pt idx="432">
                  <c:v>16.705882352941178</c:v>
                </c:pt>
                <c:pt idx="433">
                  <c:v>16.352941176470591</c:v>
                </c:pt>
                <c:pt idx="434">
                  <c:v>16.352941176470591</c:v>
                </c:pt>
                <c:pt idx="435">
                  <c:v>16.176470588235297</c:v>
                </c:pt>
                <c:pt idx="436">
                  <c:v>16.176470588235297</c:v>
                </c:pt>
                <c:pt idx="437">
                  <c:v>16.176470588235297</c:v>
                </c:pt>
                <c:pt idx="438">
                  <c:v>16.705882352941178</c:v>
                </c:pt>
                <c:pt idx="439">
                  <c:v>16.705882352941178</c:v>
                </c:pt>
                <c:pt idx="440">
                  <c:v>15.882352941176473</c:v>
                </c:pt>
                <c:pt idx="441">
                  <c:v>15.882352941176473</c:v>
                </c:pt>
                <c:pt idx="442">
                  <c:v>16.411764705882355</c:v>
                </c:pt>
                <c:pt idx="443">
                  <c:v>16.411764705882355</c:v>
                </c:pt>
                <c:pt idx="444">
                  <c:v>16.411764705882355</c:v>
                </c:pt>
                <c:pt idx="445">
                  <c:v>16.117647058823529</c:v>
                </c:pt>
                <c:pt idx="446">
                  <c:v>15.941176470588237</c:v>
                </c:pt>
                <c:pt idx="447">
                  <c:v>14.941176470588234</c:v>
                </c:pt>
                <c:pt idx="448">
                  <c:v>13.941176470588234</c:v>
                </c:pt>
                <c:pt idx="449">
                  <c:v>13.588235294117647</c:v>
                </c:pt>
                <c:pt idx="450">
                  <c:v>13.588235294117647</c:v>
                </c:pt>
                <c:pt idx="451">
                  <c:v>13.588235294117647</c:v>
                </c:pt>
                <c:pt idx="452">
                  <c:v>12.52941176470588</c:v>
                </c:pt>
                <c:pt idx="453">
                  <c:v>11.882352941176471</c:v>
                </c:pt>
                <c:pt idx="454">
                  <c:v>11.941176470588236</c:v>
                </c:pt>
                <c:pt idx="455">
                  <c:v>11.470588235294118</c:v>
                </c:pt>
                <c:pt idx="456">
                  <c:v>10.529411764705882</c:v>
                </c:pt>
                <c:pt idx="457">
                  <c:v>10.529411764705882</c:v>
                </c:pt>
                <c:pt idx="458">
                  <c:v>10.529411764705882</c:v>
                </c:pt>
                <c:pt idx="459">
                  <c:v>9.882352941176471</c:v>
                </c:pt>
                <c:pt idx="460">
                  <c:v>8.9411764705882355</c:v>
                </c:pt>
                <c:pt idx="461">
                  <c:v>8.5294117647058822</c:v>
                </c:pt>
                <c:pt idx="462">
                  <c:v>8.4117647058823533</c:v>
                </c:pt>
                <c:pt idx="463">
                  <c:v>7.6470588235294112</c:v>
                </c:pt>
                <c:pt idx="464">
                  <c:v>7.6470588235294112</c:v>
                </c:pt>
                <c:pt idx="465">
                  <c:v>7.6470588235294112</c:v>
                </c:pt>
                <c:pt idx="466">
                  <c:v>7.0588235294117645</c:v>
                </c:pt>
                <c:pt idx="467">
                  <c:v>6.3529411764705879</c:v>
                </c:pt>
                <c:pt idx="468">
                  <c:v>6.4117647058823524</c:v>
                </c:pt>
                <c:pt idx="469">
                  <c:v>6.3529411764705879</c:v>
                </c:pt>
                <c:pt idx="470">
                  <c:v>5.9411764705882355</c:v>
                </c:pt>
                <c:pt idx="471">
                  <c:v>5.9411764705882355</c:v>
                </c:pt>
                <c:pt idx="472">
                  <c:v>5.9411764705882355</c:v>
                </c:pt>
                <c:pt idx="473">
                  <c:v>5.9411764705882355</c:v>
                </c:pt>
              </c:numCache>
            </c:numRef>
          </c:val>
          <c:smooth val="0"/>
          <c:extLst>
            <c:ext xmlns:c16="http://schemas.microsoft.com/office/drawing/2014/chart" uri="{C3380CC4-5D6E-409C-BE32-E72D297353CC}">
              <c16:uniqueId val="{00000002-2C8C-4649-BD22-7ACCDAB32FB2}"/>
            </c:ext>
          </c:extLst>
        </c:ser>
        <c:ser>
          <c:idx val="3"/>
          <c:order val="3"/>
          <c:tx>
            <c:v>Sverige (10,4 milj)</c:v>
          </c:tx>
          <c:spPr>
            <a:ln w="31750" cap="rnd">
              <a:solidFill>
                <a:schemeClr val="accent2">
                  <a:lumMod val="60000"/>
                </a:schemeClr>
              </a:solidFill>
              <a:round/>
            </a:ln>
            <a:effectLst/>
          </c:spPr>
          <c:marker>
            <c:symbol val="none"/>
          </c:marker>
          <c:cat>
            <c:numRef>
              <c:f>'Slutenvård Total'!$A$2:$A$600</c:f>
              <c:numCache>
                <c:formatCode>m/d/yyyy</c:formatCode>
                <c:ptCount val="5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numCache>
            </c:numRef>
          </c:cat>
          <c:val>
            <c:numRef>
              <c:f>'Slutenvård Total'!$L$2:$L$600</c:f>
              <c:numCache>
                <c:formatCode>0</c:formatCode>
                <c:ptCount val="599"/>
                <c:pt idx="0">
                  <c:v>9.7087378640776708E-3</c:v>
                </c:pt>
                <c:pt idx="1">
                  <c:v>9.7087378640776708E-3</c:v>
                </c:pt>
                <c:pt idx="2">
                  <c:v>9.7087378640776708E-3</c:v>
                </c:pt>
                <c:pt idx="3">
                  <c:v>9.7087378640776708E-3</c:v>
                </c:pt>
                <c:pt idx="4">
                  <c:v>2.9126213592233011E-2</c:v>
                </c:pt>
                <c:pt idx="5">
                  <c:v>2.9126213592233011E-2</c:v>
                </c:pt>
                <c:pt idx="6">
                  <c:v>2.9126213592233011E-2</c:v>
                </c:pt>
                <c:pt idx="7">
                  <c:v>5.8252427184466021E-2</c:v>
                </c:pt>
                <c:pt idx="8">
                  <c:v>6.7961165048543687E-2</c:v>
                </c:pt>
                <c:pt idx="9">
                  <c:v>6.7961165048543687E-2</c:v>
                </c:pt>
                <c:pt idx="10">
                  <c:v>6.7961165048543687E-2</c:v>
                </c:pt>
                <c:pt idx="11">
                  <c:v>9.7087378640776698E-2</c:v>
                </c:pt>
                <c:pt idx="12">
                  <c:v>0.13592233009708737</c:v>
                </c:pt>
                <c:pt idx="13">
                  <c:v>0.17475728155339806</c:v>
                </c:pt>
                <c:pt idx="14">
                  <c:v>0.14563106796116507</c:v>
                </c:pt>
                <c:pt idx="15">
                  <c:v>0.15533980582524273</c:v>
                </c:pt>
                <c:pt idx="16">
                  <c:v>0.17475728155339806</c:v>
                </c:pt>
                <c:pt idx="17">
                  <c:v>0.22330097087378642</c:v>
                </c:pt>
                <c:pt idx="18">
                  <c:v>0.25242718446601942</c:v>
                </c:pt>
                <c:pt idx="19">
                  <c:v>0.43689320388349512</c:v>
                </c:pt>
                <c:pt idx="20">
                  <c:v>0.62135922330097093</c:v>
                </c:pt>
                <c:pt idx="21">
                  <c:v>2.0097087378640777</c:v>
                </c:pt>
                <c:pt idx="22">
                  <c:v>2.5728155339805827</c:v>
                </c:pt>
                <c:pt idx="23">
                  <c:v>3.0776699029126213</c:v>
                </c:pt>
                <c:pt idx="24">
                  <c:v>3.7184466019417473</c:v>
                </c:pt>
                <c:pt idx="25">
                  <c:v>4.4660194174757279</c:v>
                </c:pt>
                <c:pt idx="26">
                  <c:v>5.1456310679611654</c:v>
                </c:pt>
                <c:pt idx="27">
                  <c:v>6.1844660194174761</c:v>
                </c:pt>
                <c:pt idx="28">
                  <c:v>7.2815533980582527</c:v>
                </c:pt>
                <c:pt idx="29">
                  <c:v>8.5339805825242721</c:v>
                </c:pt>
                <c:pt idx="30">
                  <c:v>9.1941747572815533</c:v>
                </c:pt>
                <c:pt idx="31">
                  <c:v>10.135922330097086</c:v>
                </c:pt>
                <c:pt idx="32">
                  <c:v>11.281553398058252</c:v>
                </c:pt>
                <c:pt idx="33">
                  <c:v>12.572815533980583</c:v>
                </c:pt>
                <c:pt idx="34">
                  <c:v>13.407766990291263</c:v>
                </c:pt>
                <c:pt idx="35">
                  <c:v>14.427184466019417</c:v>
                </c:pt>
                <c:pt idx="36">
                  <c:v>14.786407766990292</c:v>
                </c:pt>
                <c:pt idx="37">
                  <c:v>15.233009708737864</c:v>
                </c:pt>
                <c:pt idx="38">
                  <c:v>17.21359223300971</c:v>
                </c:pt>
                <c:pt idx="39">
                  <c:v>17.543689320388349</c:v>
                </c:pt>
                <c:pt idx="40">
                  <c:v>18.097087378640776</c:v>
                </c:pt>
                <c:pt idx="41">
                  <c:v>18.563106796116507</c:v>
                </c:pt>
                <c:pt idx="42">
                  <c:v>18.660194174757283</c:v>
                </c:pt>
                <c:pt idx="43">
                  <c:v>19.524271844660195</c:v>
                </c:pt>
                <c:pt idx="44">
                  <c:v>19.941747572815533</c:v>
                </c:pt>
                <c:pt idx="45">
                  <c:v>20.427184466019419</c:v>
                </c:pt>
                <c:pt idx="46">
                  <c:v>21.116504854368934</c:v>
                </c:pt>
                <c:pt idx="47">
                  <c:v>21.349514563106794</c:v>
                </c:pt>
                <c:pt idx="48">
                  <c:v>21.631067961165048</c:v>
                </c:pt>
                <c:pt idx="49">
                  <c:v>21.631067961165048</c:v>
                </c:pt>
                <c:pt idx="50">
                  <c:v>21.990291262135923</c:v>
                </c:pt>
                <c:pt idx="51">
                  <c:v>21.543689320388349</c:v>
                </c:pt>
                <c:pt idx="52">
                  <c:v>22.087378640776699</c:v>
                </c:pt>
                <c:pt idx="53">
                  <c:v>22.514563106796114</c:v>
                </c:pt>
                <c:pt idx="54">
                  <c:v>21.679611650485437</c:v>
                </c:pt>
                <c:pt idx="55">
                  <c:v>21.747572815533982</c:v>
                </c:pt>
                <c:pt idx="56">
                  <c:v>21.776699029126213</c:v>
                </c:pt>
                <c:pt idx="57">
                  <c:v>21.708737864077669</c:v>
                </c:pt>
                <c:pt idx="58">
                  <c:v>21.78640776699029</c:v>
                </c:pt>
                <c:pt idx="59">
                  <c:v>21.961165048543691</c:v>
                </c:pt>
                <c:pt idx="60">
                  <c:v>22.446601941747574</c:v>
                </c:pt>
                <c:pt idx="61">
                  <c:v>22.116504854368934</c:v>
                </c:pt>
                <c:pt idx="62">
                  <c:v>21.563106796116504</c:v>
                </c:pt>
                <c:pt idx="63">
                  <c:v>21.640776699029129</c:v>
                </c:pt>
                <c:pt idx="64">
                  <c:v>20.815533980582522</c:v>
                </c:pt>
                <c:pt idx="65">
                  <c:v>21.087378640776699</c:v>
                </c:pt>
                <c:pt idx="66">
                  <c:v>21.407766990291261</c:v>
                </c:pt>
                <c:pt idx="67">
                  <c:v>21.893203883495143</c:v>
                </c:pt>
                <c:pt idx="68">
                  <c:v>21.980582524271846</c:v>
                </c:pt>
                <c:pt idx="69">
                  <c:v>21.553398058252426</c:v>
                </c:pt>
                <c:pt idx="70">
                  <c:v>21.203883495145632</c:v>
                </c:pt>
                <c:pt idx="71">
                  <c:v>20.582524271844662</c:v>
                </c:pt>
                <c:pt idx="72">
                  <c:v>20.038834951456312</c:v>
                </c:pt>
                <c:pt idx="73">
                  <c:v>20.04854368932039</c:v>
                </c:pt>
                <c:pt idx="74">
                  <c:v>20.11650485436893</c:v>
                </c:pt>
                <c:pt idx="75">
                  <c:v>19.349514563106794</c:v>
                </c:pt>
                <c:pt idx="76">
                  <c:v>19.126213592233011</c:v>
                </c:pt>
                <c:pt idx="77">
                  <c:v>18.553398058252426</c:v>
                </c:pt>
                <c:pt idx="78">
                  <c:v>17.990291262135923</c:v>
                </c:pt>
                <c:pt idx="79">
                  <c:v>17.805825242718448</c:v>
                </c:pt>
                <c:pt idx="80">
                  <c:v>17.796116504854368</c:v>
                </c:pt>
                <c:pt idx="81">
                  <c:v>17.912621359223301</c:v>
                </c:pt>
                <c:pt idx="82">
                  <c:v>17.407766990291261</c:v>
                </c:pt>
                <c:pt idx="83">
                  <c:v>17.135922330097088</c:v>
                </c:pt>
                <c:pt idx="84">
                  <c:v>16.737864077669901</c:v>
                </c:pt>
                <c:pt idx="85">
                  <c:v>16.912621359223301</c:v>
                </c:pt>
                <c:pt idx="86">
                  <c:v>16.747572815533982</c:v>
                </c:pt>
                <c:pt idx="87">
                  <c:v>16.776699029126213</c:v>
                </c:pt>
                <c:pt idx="88">
                  <c:v>17.174757281553397</c:v>
                </c:pt>
                <c:pt idx="89">
                  <c:v>17.320388349514563</c:v>
                </c:pt>
                <c:pt idx="90">
                  <c:v>16.708737864077669</c:v>
                </c:pt>
                <c:pt idx="91">
                  <c:v>16.242718446601941</c:v>
                </c:pt>
                <c:pt idx="92">
                  <c:v>16.019417475728154</c:v>
                </c:pt>
                <c:pt idx="93">
                  <c:v>15.718446601941746</c:v>
                </c:pt>
                <c:pt idx="94">
                  <c:v>15.873786407766989</c:v>
                </c:pt>
                <c:pt idx="95">
                  <c:v>16.349514563106798</c:v>
                </c:pt>
                <c:pt idx="96">
                  <c:v>16.019417475728154</c:v>
                </c:pt>
                <c:pt idx="97">
                  <c:v>15.446601941747574</c:v>
                </c:pt>
                <c:pt idx="98">
                  <c:v>15.368932038834952</c:v>
                </c:pt>
                <c:pt idx="99">
                  <c:v>14.941747572815535</c:v>
                </c:pt>
                <c:pt idx="100">
                  <c:v>14.669902912621358</c:v>
                </c:pt>
                <c:pt idx="101">
                  <c:v>14.757281553398057</c:v>
                </c:pt>
                <c:pt idx="102">
                  <c:v>15.223300970873787</c:v>
                </c:pt>
                <c:pt idx="103">
                  <c:v>14.262135922330097</c:v>
                </c:pt>
                <c:pt idx="104">
                  <c:v>13.941747572815535</c:v>
                </c:pt>
                <c:pt idx="105">
                  <c:v>13.456310679611649</c:v>
                </c:pt>
                <c:pt idx="106">
                  <c:v>13.291262135922331</c:v>
                </c:pt>
                <c:pt idx="107">
                  <c:v>12.844660194174757</c:v>
                </c:pt>
                <c:pt idx="108">
                  <c:v>12.893203883495145</c:v>
                </c:pt>
                <c:pt idx="109">
                  <c:v>12.650485436893204</c:v>
                </c:pt>
                <c:pt idx="110">
                  <c:v>12.436893203883495</c:v>
                </c:pt>
                <c:pt idx="111">
                  <c:v>12.038834951456311</c:v>
                </c:pt>
                <c:pt idx="112">
                  <c:v>11.621359223300971</c:v>
                </c:pt>
                <c:pt idx="113">
                  <c:v>11.427184466019417</c:v>
                </c:pt>
                <c:pt idx="114">
                  <c:v>11.388349514563107</c:v>
                </c:pt>
                <c:pt idx="115">
                  <c:v>11.446601941747572</c:v>
                </c:pt>
                <c:pt idx="116">
                  <c:v>11.339805825242719</c:v>
                </c:pt>
                <c:pt idx="117">
                  <c:v>11.194174757281553</c:v>
                </c:pt>
                <c:pt idx="118">
                  <c:v>10.766990291262136</c:v>
                </c:pt>
                <c:pt idx="119">
                  <c:v>9.8932038834951452</c:v>
                </c:pt>
                <c:pt idx="120">
                  <c:v>9.6796116504854375</c:v>
                </c:pt>
                <c:pt idx="121">
                  <c:v>9.5436893203883493</c:v>
                </c:pt>
                <c:pt idx="122">
                  <c:v>9.6116504854368934</c:v>
                </c:pt>
                <c:pt idx="123">
                  <c:v>8.9223300970873787</c:v>
                </c:pt>
                <c:pt idx="124">
                  <c:v>8.6990291262135919</c:v>
                </c:pt>
                <c:pt idx="125">
                  <c:v>8.3980582524271838</c:v>
                </c:pt>
                <c:pt idx="126">
                  <c:v>7.6310679611650487</c:v>
                </c:pt>
                <c:pt idx="127">
                  <c:v>7.4368932038834945</c:v>
                </c:pt>
                <c:pt idx="128">
                  <c:v>7.3106796116504862</c:v>
                </c:pt>
                <c:pt idx="129">
                  <c:v>7.2621359223300974</c:v>
                </c:pt>
                <c:pt idx="130">
                  <c:v>6.5728155339805827</c:v>
                </c:pt>
                <c:pt idx="131">
                  <c:v>6.3689320388349513</c:v>
                </c:pt>
                <c:pt idx="132">
                  <c:v>6.0970873786407767</c:v>
                </c:pt>
                <c:pt idx="133">
                  <c:v>5.4660194174757279</c:v>
                </c:pt>
                <c:pt idx="134">
                  <c:v>5.0776699029126213</c:v>
                </c:pt>
                <c:pt idx="135">
                  <c:v>4.941747572815534</c:v>
                </c:pt>
                <c:pt idx="136">
                  <c:v>4.9223300970873787</c:v>
                </c:pt>
                <c:pt idx="137">
                  <c:v>4.6019417475728153</c:v>
                </c:pt>
                <c:pt idx="138">
                  <c:v>4.5048543689320395</c:v>
                </c:pt>
                <c:pt idx="139">
                  <c:v>4.233009708737864</c:v>
                </c:pt>
                <c:pt idx="140">
                  <c:v>3.5533980582524269</c:v>
                </c:pt>
                <c:pt idx="141">
                  <c:v>3.3106796116504857</c:v>
                </c:pt>
                <c:pt idx="142">
                  <c:v>3.2524271844660193</c:v>
                </c:pt>
                <c:pt idx="143">
                  <c:v>3.2718446601941751</c:v>
                </c:pt>
                <c:pt idx="144">
                  <c:v>3.029126213592233</c:v>
                </c:pt>
                <c:pt idx="145">
                  <c:v>3.1262135922330101</c:v>
                </c:pt>
                <c:pt idx="146">
                  <c:v>2.9514563106796117</c:v>
                </c:pt>
                <c:pt idx="147">
                  <c:v>3.0388349514563107</c:v>
                </c:pt>
                <c:pt idx="148">
                  <c:v>2.9320388349514563</c:v>
                </c:pt>
                <c:pt idx="149">
                  <c:v>2.912621359223301</c:v>
                </c:pt>
                <c:pt idx="150">
                  <c:v>2.9029126213592233</c:v>
                </c:pt>
                <c:pt idx="151">
                  <c:v>2.8932038834951457</c:v>
                </c:pt>
                <c:pt idx="152">
                  <c:v>2.8932038834951457</c:v>
                </c:pt>
                <c:pt idx="153">
                  <c:v>2.7572815533980584</c:v>
                </c:pt>
                <c:pt idx="154">
                  <c:v>2.5048543689320391</c:v>
                </c:pt>
                <c:pt idx="155">
                  <c:v>2.5048543689320391</c:v>
                </c:pt>
                <c:pt idx="156">
                  <c:v>2.592233009708738</c:v>
                </c:pt>
                <c:pt idx="157">
                  <c:v>2.563106796116505</c:v>
                </c:pt>
                <c:pt idx="158">
                  <c:v>2.3592233009708736</c:v>
                </c:pt>
                <c:pt idx="159">
                  <c:v>2.29126213592233</c:v>
                </c:pt>
                <c:pt idx="160">
                  <c:v>2.203883495145631</c:v>
                </c:pt>
                <c:pt idx="161">
                  <c:v>2.0388349514563107</c:v>
                </c:pt>
                <c:pt idx="162">
                  <c:v>2.0388349514563107</c:v>
                </c:pt>
                <c:pt idx="163">
                  <c:v>2.0485436893203883</c:v>
                </c:pt>
                <c:pt idx="164">
                  <c:v>2.0194174757281553</c:v>
                </c:pt>
                <c:pt idx="165">
                  <c:v>2.145631067961165</c:v>
                </c:pt>
                <c:pt idx="166">
                  <c:v>2.0679611650485437</c:v>
                </c:pt>
                <c:pt idx="167">
                  <c:v>2.116504854368932</c:v>
                </c:pt>
                <c:pt idx="168">
                  <c:v>2.087378640776699</c:v>
                </c:pt>
                <c:pt idx="169">
                  <c:v>2.029126213592233</c:v>
                </c:pt>
                <c:pt idx="170">
                  <c:v>2.029126213592233</c:v>
                </c:pt>
                <c:pt idx="171">
                  <c:v>2.0485436893203883</c:v>
                </c:pt>
                <c:pt idx="172">
                  <c:v>2.087378640776699</c:v>
                </c:pt>
                <c:pt idx="173">
                  <c:v>2.087378640776699</c:v>
                </c:pt>
                <c:pt idx="174">
                  <c:v>2.1067961165048543</c:v>
                </c:pt>
                <c:pt idx="175">
                  <c:v>1.970873786407767</c:v>
                </c:pt>
                <c:pt idx="176">
                  <c:v>1.9320388349514561</c:v>
                </c:pt>
                <c:pt idx="177">
                  <c:v>1.9320388349514561</c:v>
                </c:pt>
                <c:pt idx="178">
                  <c:v>1.9320388349514561</c:v>
                </c:pt>
                <c:pt idx="179">
                  <c:v>1.8155339805825244</c:v>
                </c:pt>
                <c:pt idx="180">
                  <c:v>1.7184466019417477</c:v>
                </c:pt>
                <c:pt idx="181">
                  <c:v>1.6310679611650485</c:v>
                </c:pt>
                <c:pt idx="182">
                  <c:v>1.7184466019417477</c:v>
                </c:pt>
                <c:pt idx="183">
                  <c:v>1.6019417475728155</c:v>
                </c:pt>
                <c:pt idx="184">
                  <c:v>1.6116504854368932</c:v>
                </c:pt>
                <c:pt idx="185">
                  <c:v>1.5825242718446602</c:v>
                </c:pt>
                <c:pt idx="186">
                  <c:v>1.5436893203883495</c:v>
                </c:pt>
                <c:pt idx="187">
                  <c:v>1.5825242718446602</c:v>
                </c:pt>
                <c:pt idx="188">
                  <c:v>1.4757281553398058</c:v>
                </c:pt>
                <c:pt idx="189">
                  <c:v>1.3786407766990292</c:v>
                </c:pt>
                <c:pt idx="190">
                  <c:v>1.3203883495145632</c:v>
                </c:pt>
                <c:pt idx="191">
                  <c:v>1.2718446601941746</c:v>
                </c:pt>
                <c:pt idx="192">
                  <c:v>1.3106796116504853</c:v>
                </c:pt>
                <c:pt idx="193">
                  <c:v>1.3398058252427185</c:v>
                </c:pt>
                <c:pt idx="194">
                  <c:v>1.3689320388349515</c:v>
                </c:pt>
                <c:pt idx="195">
                  <c:v>1.3592233009708738</c:v>
                </c:pt>
                <c:pt idx="196">
                  <c:v>1.2718446601941746</c:v>
                </c:pt>
                <c:pt idx="197">
                  <c:v>1.2524271844660195</c:v>
                </c:pt>
                <c:pt idx="198">
                  <c:v>1.2427184466019419</c:v>
                </c:pt>
                <c:pt idx="199">
                  <c:v>1.262135922330097</c:v>
                </c:pt>
                <c:pt idx="200">
                  <c:v>1.4368932038834952</c:v>
                </c:pt>
                <c:pt idx="201">
                  <c:v>1.4077669902912622</c:v>
                </c:pt>
                <c:pt idx="202">
                  <c:v>1.4757281553398058</c:v>
                </c:pt>
                <c:pt idx="203">
                  <c:v>1.4951456310679612</c:v>
                </c:pt>
                <c:pt idx="204">
                  <c:v>1.3689320388349515</c:v>
                </c:pt>
                <c:pt idx="205">
                  <c:v>1.3786407766990292</c:v>
                </c:pt>
                <c:pt idx="206">
                  <c:v>1.349514563106796</c:v>
                </c:pt>
                <c:pt idx="207">
                  <c:v>1.3398058252427185</c:v>
                </c:pt>
                <c:pt idx="208">
                  <c:v>1.4368932038834952</c:v>
                </c:pt>
                <c:pt idx="209">
                  <c:v>1.4563106796116505</c:v>
                </c:pt>
                <c:pt idx="210">
                  <c:v>1.4660194174757282</c:v>
                </c:pt>
                <c:pt idx="211">
                  <c:v>1.5145631067961165</c:v>
                </c:pt>
                <c:pt idx="212">
                  <c:v>1.5339805825242718</c:v>
                </c:pt>
                <c:pt idx="213">
                  <c:v>1.5339805825242718</c:v>
                </c:pt>
                <c:pt idx="214">
                  <c:v>1.5145631067961165</c:v>
                </c:pt>
                <c:pt idx="215">
                  <c:v>1.5339805825242718</c:v>
                </c:pt>
                <c:pt idx="216">
                  <c:v>1.5048543689320388</c:v>
                </c:pt>
                <c:pt idx="217">
                  <c:v>1.5145631067961165</c:v>
                </c:pt>
                <c:pt idx="218">
                  <c:v>1.563106796116505</c:v>
                </c:pt>
                <c:pt idx="219">
                  <c:v>1.563106796116505</c:v>
                </c:pt>
                <c:pt idx="220">
                  <c:v>1.5728155339805827</c:v>
                </c:pt>
                <c:pt idx="221">
                  <c:v>1.5048543689320388</c:v>
                </c:pt>
                <c:pt idx="222">
                  <c:v>1.6116504854368932</c:v>
                </c:pt>
                <c:pt idx="223">
                  <c:v>1.6699029126213591</c:v>
                </c:pt>
                <c:pt idx="224">
                  <c:v>1.737864077669903</c:v>
                </c:pt>
                <c:pt idx="225">
                  <c:v>1.7475728155339805</c:v>
                </c:pt>
                <c:pt idx="226">
                  <c:v>1.7864077669902914</c:v>
                </c:pt>
                <c:pt idx="227">
                  <c:v>1.9029126213592233</c:v>
                </c:pt>
                <c:pt idx="228">
                  <c:v>1.9805825242718447</c:v>
                </c:pt>
                <c:pt idx="229">
                  <c:v>2.1553398058252426</c:v>
                </c:pt>
                <c:pt idx="230">
                  <c:v>2.116504854368932</c:v>
                </c:pt>
                <c:pt idx="231">
                  <c:v>2.116504854368932</c:v>
                </c:pt>
                <c:pt idx="232">
                  <c:v>2.3106796116504853</c:v>
                </c:pt>
                <c:pt idx="233">
                  <c:v>2.3106796116504853</c:v>
                </c:pt>
                <c:pt idx="234">
                  <c:v>2.378640776699029</c:v>
                </c:pt>
                <c:pt idx="235">
                  <c:v>2.6213592233009706</c:v>
                </c:pt>
                <c:pt idx="236">
                  <c:v>2.6990291262135919</c:v>
                </c:pt>
                <c:pt idx="237">
                  <c:v>2.8155339805825244</c:v>
                </c:pt>
                <c:pt idx="238">
                  <c:v>3</c:v>
                </c:pt>
                <c:pt idx="239">
                  <c:v>3</c:v>
                </c:pt>
                <c:pt idx="240">
                  <c:v>3.1844660194174756</c:v>
                </c:pt>
                <c:pt idx="241">
                  <c:v>3.3398058252427183</c:v>
                </c:pt>
                <c:pt idx="242">
                  <c:v>3.7475728155339807</c:v>
                </c:pt>
                <c:pt idx="243">
                  <c:v>4.407766990291262</c:v>
                </c:pt>
                <c:pt idx="244">
                  <c:v>4.825242718446602</c:v>
                </c:pt>
                <c:pt idx="245">
                  <c:v>4.7766990291262132</c:v>
                </c:pt>
                <c:pt idx="246">
                  <c:v>5.174757281553398</c:v>
                </c:pt>
                <c:pt idx="247">
                  <c:v>5.4563106796116507</c:v>
                </c:pt>
                <c:pt idx="248">
                  <c:v>5.4951456310679614</c:v>
                </c:pt>
                <c:pt idx="249">
                  <c:v>6.6699029126213585</c:v>
                </c:pt>
                <c:pt idx="250">
                  <c:v>7.1844660194174761</c:v>
                </c:pt>
                <c:pt idx="251">
                  <c:v>7.7864077669902914</c:v>
                </c:pt>
                <c:pt idx="252">
                  <c:v>8.1262135922330092</c:v>
                </c:pt>
                <c:pt idx="253">
                  <c:v>8.5242718446601948</c:v>
                </c:pt>
                <c:pt idx="254">
                  <c:v>8.5242718446601948</c:v>
                </c:pt>
                <c:pt idx="255">
                  <c:v>8.7961165048543695</c:v>
                </c:pt>
                <c:pt idx="256">
                  <c:v>10.184466019417476</c:v>
                </c:pt>
                <c:pt idx="257">
                  <c:v>11.087378640776699</c:v>
                </c:pt>
                <c:pt idx="258">
                  <c:v>11.951456310679612</c:v>
                </c:pt>
                <c:pt idx="259">
                  <c:v>12.50485436893204</c:v>
                </c:pt>
                <c:pt idx="260">
                  <c:v>12.980582524271844</c:v>
                </c:pt>
                <c:pt idx="261">
                  <c:v>13.029126213592233</c:v>
                </c:pt>
                <c:pt idx="262">
                  <c:v>13.077669902912621</c:v>
                </c:pt>
                <c:pt idx="263">
                  <c:v>14.398058252427184</c:v>
                </c:pt>
                <c:pt idx="264">
                  <c:v>15.466019417475728</c:v>
                </c:pt>
                <c:pt idx="265">
                  <c:v>16.029126213592232</c:v>
                </c:pt>
                <c:pt idx="266">
                  <c:v>16.398058252427184</c:v>
                </c:pt>
                <c:pt idx="267">
                  <c:v>16.242718446601941</c:v>
                </c:pt>
                <c:pt idx="268">
                  <c:v>16.252427184466018</c:v>
                </c:pt>
                <c:pt idx="269">
                  <c:v>16.291262135922331</c:v>
                </c:pt>
                <c:pt idx="270">
                  <c:v>18.825242718446603</c:v>
                </c:pt>
                <c:pt idx="271">
                  <c:v>18.902912621359224</c:v>
                </c:pt>
                <c:pt idx="272">
                  <c:v>19.388349514563107</c:v>
                </c:pt>
                <c:pt idx="273">
                  <c:v>19.533980582524272</c:v>
                </c:pt>
                <c:pt idx="274">
                  <c:v>19.33009708737864</c:v>
                </c:pt>
                <c:pt idx="275">
                  <c:v>19.223300970873787</c:v>
                </c:pt>
                <c:pt idx="276">
                  <c:v>19.398058252427187</c:v>
                </c:pt>
                <c:pt idx="277">
                  <c:v>20.514563106796114</c:v>
                </c:pt>
                <c:pt idx="278">
                  <c:v>20.66990291262136</c:v>
                </c:pt>
                <c:pt idx="279">
                  <c:v>20.349514563106794</c:v>
                </c:pt>
                <c:pt idx="280">
                  <c:v>19.83495145631068</c:v>
                </c:pt>
                <c:pt idx="281">
                  <c:v>19.922330097087379</c:v>
                </c:pt>
                <c:pt idx="282">
                  <c:v>19.815533980582522</c:v>
                </c:pt>
                <c:pt idx="283">
                  <c:v>19.88349514563107</c:v>
                </c:pt>
                <c:pt idx="284">
                  <c:v>21.485436893203882</c:v>
                </c:pt>
                <c:pt idx="285">
                  <c:v>22.077669902912621</c:v>
                </c:pt>
                <c:pt idx="286">
                  <c:v>22.456310679611651</c:v>
                </c:pt>
                <c:pt idx="287">
                  <c:v>22.436893203883496</c:v>
                </c:pt>
                <c:pt idx="288">
                  <c:v>22.009708737864077</c:v>
                </c:pt>
                <c:pt idx="289">
                  <c:v>21.990291262135923</c:v>
                </c:pt>
                <c:pt idx="290">
                  <c:v>22.126213592233011</c:v>
                </c:pt>
                <c:pt idx="291">
                  <c:v>23.844660194174757</c:v>
                </c:pt>
                <c:pt idx="292">
                  <c:v>24.49514563106796</c:v>
                </c:pt>
                <c:pt idx="293">
                  <c:v>24.699029126213592</c:v>
                </c:pt>
                <c:pt idx="294">
                  <c:v>24.689320388349515</c:v>
                </c:pt>
                <c:pt idx="295">
                  <c:v>24.796116504854368</c:v>
                </c:pt>
                <c:pt idx="296">
                  <c:v>24.864077669902915</c:v>
                </c:pt>
                <c:pt idx="297">
                  <c:v>24.893203883495147</c:v>
                </c:pt>
                <c:pt idx="298">
                  <c:v>26.786407766990294</c:v>
                </c:pt>
                <c:pt idx="299">
                  <c:v>26.728155339805824</c:v>
                </c:pt>
                <c:pt idx="300">
                  <c:v>26.398058252427184</c:v>
                </c:pt>
                <c:pt idx="301">
                  <c:v>26.320388349514563</c:v>
                </c:pt>
                <c:pt idx="302">
                  <c:v>26.330097087378643</c:v>
                </c:pt>
                <c:pt idx="303">
                  <c:v>26.368932038834952</c:v>
                </c:pt>
                <c:pt idx="304">
                  <c:v>26.543689320388349</c:v>
                </c:pt>
                <c:pt idx="305">
                  <c:v>28.368932038834952</c:v>
                </c:pt>
                <c:pt idx="306">
                  <c:v>28.135922330097088</c:v>
                </c:pt>
                <c:pt idx="307">
                  <c:v>28.21359223300971</c:v>
                </c:pt>
                <c:pt idx="308">
                  <c:v>28.21359223300971</c:v>
                </c:pt>
                <c:pt idx="309">
                  <c:v>28.16504854368932</c:v>
                </c:pt>
                <c:pt idx="310">
                  <c:v>28.203883495145632</c:v>
                </c:pt>
                <c:pt idx="311">
                  <c:v>28.631067961165051</c:v>
                </c:pt>
                <c:pt idx="312">
                  <c:v>29.165048543689323</c:v>
                </c:pt>
                <c:pt idx="313">
                  <c:v>29.087378640776702</c:v>
                </c:pt>
                <c:pt idx="314">
                  <c:v>28.757281553398055</c:v>
                </c:pt>
                <c:pt idx="315">
                  <c:v>28.233009708737864</c:v>
                </c:pt>
                <c:pt idx="316">
                  <c:v>27.689320388349515</c:v>
                </c:pt>
                <c:pt idx="317">
                  <c:v>27.621359223300967</c:v>
                </c:pt>
                <c:pt idx="318">
                  <c:v>27.747572815533982</c:v>
                </c:pt>
                <c:pt idx="319">
                  <c:v>27.456310679611651</c:v>
                </c:pt>
                <c:pt idx="320">
                  <c:v>26.786407766990294</c:v>
                </c:pt>
                <c:pt idx="321">
                  <c:v>26.592233009708739</c:v>
                </c:pt>
                <c:pt idx="322">
                  <c:v>25.572815533980584</c:v>
                </c:pt>
                <c:pt idx="323">
                  <c:v>25.019417475728154</c:v>
                </c:pt>
                <c:pt idx="324">
                  <c:v>24.95145631067961</c:v>
                </c:pt>
                <c:pt idx="325">
                  <c:v>24.582524271844662</c:v>
                </c:pt>
                <c:pt idx="326">
                  <c:v>24.388349514563107</c:v>
                </c:pt>
                <c:pt idx="327">
                  <c:v>23.281553398058254</c:v>
                </c:pt>
                <c:pt idx="328">
                  <c:v>22.116504854368934</c:v>
                </c:pt>
                <c:pt idx="329">
                  <c:v>21.456310679611651</c:v>
                </c:pt>
                <c:pt idx="330">
                  <c:v>20.88349514563107</c:v>
                </c:pt>
                <c:pt idx="331">
                  <c:v>20.728155339805824</c:v>
                </c:pt>
                <c:pt idx="332">
                  <c:v>20.78640776699029</c:v>
                </c:pt>
                <c:pt idx="333">
                  <c:v>20.699029126213592</c:v>
                </c:pt>
                <c:pt idx="334">
                  <c:v>20.077669902912621</c:v>
                </c:pt>
                <c:pt idx="335">
                  <c:v>19.242718446601941</c:v>
                </c:pt>
                <c:pt idx="336">
                  <c:v>18.747572815533982</c:v>
                </c:pt>
                <c:pt idx="337">
                  <c:v>18.077669902912621</c:v>
                </c:pt>
                <c:pt idx="338">
                  <c:v>18.038834951456312</c:v>
                </c:pt>
                <c:pt idx="339">
                  <c:v>17.533980582524272</c:v>
                </c:pt>
                <c:pt idx="340">
                  <c:v>17.194174757281552</c:v>
                </c:pt>
                <c:pt idx="341">
                  <c:v>16.88349514563107</c:v>
                </c:pt>
                <c:pt idx="342">
                  <c:v>15.815533980582524</c:v>
                </c:pt>
                <c:pt idx="343">
                  <c:v>15.553398058252426</c:v>
                </c:pt>
                <c:pt idx="344">
                  <c:v>14.669902912621358</c:v>
                </c:pt>
                <c:pt idx="345">
                  <c:v>14.543689320388351</c:v>
                </c:pt>
                <c:pt idx="346">
                  <c:v>14.679611650485436</c:v>
                </c:pt>
                <c:pt idx="347">
                  <c:v>14.485436893203884</c:v>
                </c:pt>
                <c:pt idx="348">
                  <c:v>14.067961165048544</c:v>
                </c:pt>
                <c:pt idx="349">
                  <c:v>13.543689320388351</c:v>
                </c:pt>
                <c:pt idx="350">
                  <c:v>13.543689320388351</c:v>
                </c:pt>
                <c:pt idx="351">
                  <c:v>12.999999999999998</c:v>
                </c:pt>
                <c:pt idx="352">
                  <c:v>12.951456310679612</c:v>
                </c:pt>
                <c:pt idx="353">
                  <c:v>12.970873786407767</c:v>
                </c:pt>
                <c:pt idx="354">
                  <c:v>13.300970873786406</c:v>
                </c:pt>
                <c:pt idx="355">
                  <c:v>12.951456310679612</c:v>
                </c:pt>
                <c:pt idx="356">
                  <c:v>12.893203883495145</c:v>
                </c:pt>
                <c:pt idx="357">
                  <c:v>12.388349514563107</c:v>
                </c:pt>
                <c:pt idx="358">
                  <c:v>12.203883495145631</c:v>
                </c:pt>
                <c:pt idx="359">
                  <c:v>12.16504854368932</c:v>
                </c:pt>
                <c:pt idx="360">
                  <c:v>12.213592233009708</c:v>
                </c:pt>
                <c:pt idx="361">
                  <c:v>13.174757281553397</c:v>
                </c:pt>
                <c:pt idx="362">
                  <c:v>12.990291262135923</c:v>
                </c:pt>
                <c:pt idx="363">
                  <c:v>12.941747572815535</c:v>
                </c:pt>
                <c:pt idx="364">
                  <c:v>12.718446601941746</c:v>
                </c:pt>
                <c:pt idx="365">
                  <c:v>12.825242718446603</c:v>
                </c:pt>
                <c:pt idx="366">
                  <c:v>12.796116504854368</c:v>
                </c:pt>
                <c:pt idx="367">
                  <c:v>12.92233009708738</c:v>
                </c:pt>
                <c:pt idx="368">
                  <c:v>14.106796116504855</c:v>
                </c:pt>
                <c:pt idx="369">
                  <c:v>14.019417475728154</c:v>
                </c:pt>
                <c:pt idx="370">
                  <c:v>13.902912621359224</c:v>
                </c:pt>
                <c:pt idx="371">
                  <c:v>13.708737864077671</c:v>
                </c:pt>
                <c:pt idx="372">
                  <c:v>13.660194174757279</c:v>
                </c:pt>
                <c:pt idx="373">
                  <c:v>13.660194174757279</c:v>
                </c:pt>
                <c:pt idx="374">
                  <c:v>13.932038834951456</c:v>
                </c:pt>
                <c:pt idx="375">
                  <c:v>14.543689320388351</c:v>
                </c:pt>
                <c:pt idx="376">
                  <c:v>14.436893203883495</c:v>
                </c:pt>
                <c:pt idx="377">
                  <c:v>14.291262135922331</c:v>
                </c:pt>
                <c:pt idx="378">
                  <c:v>14.145631067961165</c:v>
                </c:pt>
                <c:pt idx="379">
                  <c:v>14.524271844660195</c:v>
                </c:pt>
                <c:pt idx="380">
                  <c:v>14.533980582524272</c:v>
                </c:pt>
                <c:pt idx="381">
                  <c:v>14.941747572815535</c:v>
                </c:pt>
                <c:pt idx="382">
                  <c:v>15.951456310679612</c:v>
                </c:pt>
                <c:pt idx="383">
                  <c:v>15.689320388349515</c:v>
                </c:pt>
                <c:pt idx="384">
                  <c:v>15.388349514563107</c:v>
                </c:pt>
                <c:pt idx="385">
                  <c:v>15.553398058252426</c:v>
                </c:pt>
                <c:pt idx="386">
                  <c:v>15.592233009708737</c:v>
                </c:pt>
                <c:pt idx="387">
                  <c:v>15.601941747572816</c:v>
                </c:pt>
                <c:pt idx="388">
                  <c:v>15.728155339805825</c:v>
                </c:pt>
                <c:pt idx="389">
                  <c:v>16.78640776699029</c:v>
                </c:pt>
                <c:pt idx="390">
                  <c:v>16.776699029126213</c:v>
                </c:pt>
                <c:pt idx="391">
                  <c:v>16.572815533980581</c:v>
                </c:pt>
                <c:pt idx="392">
                  <c:v>16.640776699029129</c:v>
                </c:pt>
                <c:pt idx="393">
                  <c:v>16.611650485436893</c:v>
                </c:pt>
                <c:pt idx="394">
                  <c:v>16.563106796116507</c:v>
                </c:pt>
                <c:pt idx="395">
                  <c:v>16.679611650485437</c:v>
                </c:pt>
                <c:pt idx="396">
                  <c:v>16.922330097087379</c:v>
                </c:pt>
                <c:pt idx="397">
                  <c:v>18.271844660194173</c:v>
                </c:pt>
                <c:pt idx="398">
                  <c:v>18.155339805825243</c:v>
                </c:pt>
                <c:pt idx="399">
                  <c:v>18.16504854368932</c:v>
                </c:pt>
                <c:pt idx="400">
                  <c:v>18.184466019417478</c:v>
                </c:pt>
                <c:pt idx="401">
                  <c:v>18.300970873786408</c:v>
                </c:pt>
                <c:pt idx="402">
                  <c:v>18.359223300970875</c:v>
                </c:pt>
                <c:pt idx="403">
                  <c:v>18.466019417475728</c:v>
                </c:pt>
                <c:pt idx="404">
                  <c:v>19.922330097087379</c:v>
                </c:pt>
                <c:pt idx="405">
                  <c:v>20.087378640776699</c:v>
                </c:pt>
                <c:pt idx="406">
                  <c:v>20.019417475728158</c:v>
                </c:pt>
                <c:pt idx="407">
                  <c:v>20.242718446601941</c:v>
                </c:pt>
                <c:pt idx="408">
                  <c:v>20.320388349514563</c:v>
                </c:pt>
                <c:pt idx="409">
                  <c:v>20.368932038834952</c:v>
                </c:pt>
                <c:pt idx="410">
                  <c:v>21.019417475728158</c:v>
                </c:pt>
                <c:pt idx="411">
                  <c:v>21.135922330097085</c:v>
                </c:pt>
                <c:pt idx="412">
                  <c:v>20.71844660194175</c:v>
                </c:pt>
                <c:pt idx="413">
                  <c:v>20.689320388349515</c:v>
                </c:pt>
                <c:pt idx="414">
                  <c:v>20.796116504854368</c:v>
                </c:pt>
                <c:pt idx="415">
                  <c:v>20.776699029126213</c:v>
                </c:pt>
                <c:pt idx="416">
                  <c:v>20.83495145631068</c:v>
                </c:pt>
                <c:pt idx="417">
                  <c:v>21.631067961165048</c:v>
                </c:pt>
                <c:pt idx="418">
                  <c:v>21.252427184466018</c:v>
                </c:pt>
                <c:pt idx="419">
                  <c:v>20.844660194174757</c:v>
                </c:pt>
                <c:pt idx="420">
                  <c:v>20.912621359223301</c:v>
                </c:pt>
                <c:pt idx="421">
                  <c:v>20.446601941747574</c:v>
                </c:pt>
                <c:pt idx="422">
                  <c:v>20.349514563106794</c:v>
                </c:pt>
                <c:pt idx="423">
                  <c:v>20.456310679611651</c:v>
                </c:pt>
                <c:pt idx="424">
                  <c:v>20.378640776699029</c:v>
                </c:pt>
                <c:pt idx="425">
                  <c:v>19.71844660194175</c:v>
                </c:pt>
                <c:pt idx="426">
                  <c:v>19.33009708737864</c:v>
                </c:pt>
                <c:pt idx="427">
                  <c:v>19.058252427184467</c:v>
                </c:pt>
                <c:pt idx="428">
                  <c:v>18.990291262135923</c:v>
                </c:pt>
                <c:pt idx="429">
                  <c:v>18.902912621359224</c:v>
                </c:pt>
                <c:pt idx="430">
                  <c:v>19</c:v>
                </c:pt>
                <c:pt idx="431">
                  <c:v>18.66990291262136</c:v>
                </c:pt>
                <c:pt idx="432">
                  <c:v>18.300970873786408</c:v>
                </c:pt>
                <c:pt idx="433">
                  <c:v>17.466019417475728</c:v>
                </c:pt>
                <c:pt idx="434">
                  <c:v>17.398058252427184</c:v>
                </c:pt>
                <c:pt idx="435">
                  <c:v>17.300970873786408</c:v>
                </c:pt>
                <c:pt idx="436">
                  <c:v>17.174757281553397</c:v>
                </c:pt>
                <c:pt idx="437">
                  <c:v>16.980582524271846</c:v>
                </c:pt>
                <c:pt idx="438">
                  <c:v>17.097087378640776</c:v>
                </c:pt>
                <c:pt idx="439">
                  <c:v>16.941747572815537</c:v>
                </c:pt>
                <c:pt idx="440">
                  <c:v>15.961165048543691</c:v>
                </c:pt>
                <c:pt idx="441">
                  <c:v>15.796116504854368</c:v>
                </c:pt>
                <c:pt idx="442">
                  <c:v>15.097087378640776</c:v>
                </c:pt>
                <c:pt idx="443">
                  <c:v>15.009708737864077</c:v>
                </c:pt>
                <c:pt idx="444">
                  <c:v>14.631067961165048</c:v>
                </c:pt>
                <c:pt idx="445">
                  <c:v>13.902912621359224</c:v>
                </c:pt>
                <c:pt idx="446">
                  <c:v>13.766990291262136</c:v>
                </c:pt>
                <c:pt idx="447">
                  <c:v>12.902912621359224</c:v>
                </c:pt>
                <c:pt idx="448">
                  <c:v>11.805825242718447</c:v>
                </c:pt>
                <c:pt idx="449">
                  <c:v>11.281553398058252</c:v>
                </c:pt>
                <c:pt idx="450">
                  <c:v>11.233009708737864</c:v>
                </c:pt>
                <c:pt idx="451">
                  <c:v>11.145631067961165</c:v>
                </c:pt>
                <c:pt idx="452">
                  <c:v>10.601941747572816</c:v>
                </c:pt>
                <c:pt idx="453">
                  <c:v>10.009708737864079</c:v>
                </c:pt>
                <c:pt idx="454">
                  <c:v>9.4563106796116507</c:v>
                </c:pt>
                <c:pt idx="455">
                  <c:v>9.2621359223300974</c:v>
                </c:pt>
                <c:pt idx="456">
                  <c:v>8.5825242718446599</c:v>
                </c:pt>
                <c:pt idx="457">
                  <c:v>8.3300970873786415</c:v>
                </c:pt>
                <c:pt idx="458">
                  <c:v>8.2233009708737868</c:v>
                </c:pt>
                <c:pt idx="459">
                  <c:v>7.4854368932038833</c:v>
                </c:pt>
                <c:pt idx="460">
                  <c:v>6.9514563106796121</c:v>
                </c:pt>
                <c:pt idx="461">
                  <c:v>6.407766990291262</c:v>
                </c:pt>
                <c:pt idx="462">
                  <c:v>6.2330097087378649</c:v>
                </c:pt>
                <c:pt idx="463">
                  <c:v>5.7961165048543686</c:v>
                </c:pt>
                <c:pt idx="464">
                  <c:v>5.7281553398058254</c:v>
                </c:pt>
                <c:pt idx="465">
                  <c:v>5.5048543689320386</c:v>
                </c:pt>
                <c:pt idx="466">
                  <c:v>5.233009708737864</c:v>
                </c:pt>
                <c:pt idx="467">
                  <c:v>5.174757281553398</c:v>
                </c:pt>
                <c:pt idx="468">
                  <c:v>4.7864077669902914</c:v>
                </c:pt>
                <c:pt idx="469">
                  <c:v>4.6213592233009706</c:v>
                </c:pt>
                <c:pt idx="470">
                  <c:v>4.3689320388349513</c:v>
                </c:pt>
                <c:pt idx="471">
                  <c:v>4.3689320388349513</c:v>
                </c:pt>
                <c:pt idx="472">
                  <c:v>4.349514563106796</c:v>
                </c:pt>
                <c:pt idx="473">
                  <c:v>4.3689320388349513</c:v>
                </c:pt>
              </c:numCache>
            </c:numRef>
          </c:val>
          <c:smooth val="0"/>
          <c:extLst>
            <c:ext xmlns:c16="http://schemas.microsoft.com/office/drawing/2014/chart" uri="{C3380CC4-5D6E-409C-BE32-E72D297353CC}">
              <c16:uniqueId val="{00000003-2C8C-4649-BD22-7ACCDAB32FB2}"/>
            </c:ext>
          </c:extLst>
        </c:ser>
        <c:dLbls>
          <c:showLegendKey val="0"/>
          <c:showVal val="0"/>
          <c:showCatName val="0"/>
          <c:showSerName val="0"/>
          <c:showPercent val="0"/>
          <c:showBubbleSize val="0"/>
        </c:dLbls>
        <c:smooth val="0"/>
        <c:axId val="1448480351"/>
        <c:axId val="1444445423"/>
      </c:lineChart>
      <c:dateAx>
        <c:axId val="1448480351"/>
        <c:scaling>
          <c:orientation val="minMax"/>
          <c:max val="44404"/>
          <c:min val="43888"/>
        </c:scaling>
        <c:delete val="0"/>
        <c:axPos val="b"/>
        <c:numFmt formatCode="m/d/yyyy"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1444445423"/>
        <c:crosses val="autoZero"/>
        <c:auto val="1"/>
        <c:lblOffset val="100"/>
        <c:baseTimeUnit val="days"/>
      </c:dateAx>
      <c:valAx>
        <c:axId val="1444445423"/>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1448480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33263888888889"/>
          <c:y val="9.9156111111111112E-2"/>
          <c:w val="0.73870625000000001"/>
          <c:h val="0.76517722222222218"/>
        </c:manualLayout>
      </c:layout>
      <c:barChart>
        <c:barDir val="bar"/>
        <c:grouping val="clustered"/>
        <c:varyColors val="0"/>
        <c:ser>
          <c:idx val="0"/>
          <c:order val="0"/>
          <c:tx>
            <c:strRef>
              <c:f>'Tandvård region'!$K$8</c:f>
              <c:strCache>
                <c:ptCount val="1"/>
                <c:pt idx="0">
                  <c:v>2019</c:v>
                </c:pt>
              </c:strCache>
            </c:strRef>
          </c:tx>
          <c:spPr>
            <a:solidFill>
              <a:schemeClr val="accent3"/>
            </a:solidFill>
            <a:ln w="9525" cap="flat" cmpd="sng" algn="ctr">
              <a:noFill/>
              <a:prstDash val="solid"/>
              <a:round/>
              <a:headEnd type="none" w="med" len="med"/>
              <a:tailEnd type="none" w="med" len="med"/>
            </a:ln>
            <a:effectLst/>
          </c:spPr>
          <c:invertIfNegative val="0"/>
          <c:dPt>
            <c:idx val="10"/>
            <c:invertIfNegative val="0"/>
            <c:bubble3D val="0"/>
            <c:spPr>
              <a:pattFill prst="dkUpDiag">
                <a:fgClr>
                  <a:schemeClr val="accent3"/>
                </a:fgClr>
                <a:bgClr>
                  <a:schemeClr val="accent3">
                    <a:lumMod val="40000"/>
                    <a:lumOff val="60000"/>
                  </a:schemeClr>
                </a:bgClr>
              </a:pattFill>
              <a:ln w="9525" cap="flat" cmpd="sng" algn="ctr">
                <a:noFill/>
                <a:prstDash val="solid"/>
                <a:round/>
                <a:headEnd type="none" w="med" len="med"/>
                <a:tailEnd type="none" w="med" len="med"/>
              </a:ln>
              <a:effectLst/>
            </c:spPr>
            <c:extLst>
              <c:ext xmlns:c16="http://schemas.microsoft.com/office/drawing/2014/chart" uri="{C3380CC4-5D6E-409C-BE32-E72D297353CC}">
                <c16:uniqueId val="{00000001-D700-4E76-AF56-A82A70A12EA3}"/>
              </c:ext>
            </c:extLst>
          </c:dPt>
          <c:cat>
            <c:strRef>
              <c:f>'Tandvård region'!$H$9:$H$30</c:f>
              <c:strCache>
                <c:ptCount val="22"/>
                <c:pt idx="0">
                  <c:v>Dalarna</c:v>
                </c:pt>
                <c:pt idx="1">
                  <c:v>Gävleborg</c:v>
                </c:pt>
                <c:pt idx="2">
                  <c:v>Östergötland</c:v>
                </c:pt>
                <c:pt idx="3">
                  <c:v>Västerbotten</c:v>
                </c:pt>
                <c:pt idx="4">
                  <c:v>Norrbotten</c:v>
                </c:pt>
                <c:pt idx="5">
                  <c:v>Uppsala</c:v>
                </c:pt>
                <c:pt idx="6">
                  <c:v>Blekinge</c:v>
                </c:pt>
                <c:pt idx="7">
                  <c:v>Stockholm</c:v>
                </c:pt>
                <c:pt idx="8">
                  <c:v>Kalmar</c:v>
                </c:pt>
                <c:pt idx="9">
                  <c:v>Västmanland</c:v>
                </c:pt>
                <c:pt idx="10">
                  <c:v>Riket</c:v>
                </c:pt>
                <c:pt idx="11">
                  <c:v>Skåne</c:v>
                </c:pt>
                <c:pt idx="12">
                  <c:v>Västernorrland</c:v>
                </c:pt>
                <c:pt idx="13">
                  <c:v>Jämtland</c:v>
                </c:pt>
                <c:pt idx="14">
                  <c:v>Örebro</c:v>
                </c:pt>
                <c:pt idx="15">
                  <c:v>Gotland</c:v>
                </c:pt>
                <c:pt idx="16">
                  <c:v>Värmland</c:v>
                </c:pt>
                <c:pt idx="17">
                  <c:v>Kronoberg</c:v>
                </c:pt>
                <c:pt idx="18">
                  <c:v>Sörmland</c:v>
                </c:pt>
                <c:pt idx="19">
                  <c:v>Västra Götaland</c:v>
                </c:pt>
                <c:pt idx="20">
                  <c:v>Jönköping</c:v>
                </c:pt>
                <c:pt idx="21">
                  <c:v>Halland</c:v>
                </c:pt>
              </c:strCache>
            </c:strRef>
          </c:cat>
          <c:val>
            <c:numRef>
              <c:f>'Tandvård region'!$K$9:$K$30</c:f>
              <c:numCache>
                <c:formatCode>0.0</c:formatCode>
                <c:ptCount val="22"/>
                <c:pt idx="0">
                  <c:v>163.00413937756539</c:v>
                </c:pt>
                <c:pt idx="1">
                  <c:v>170.24691873534184</c:v>
                </c:pt>
                <c:pt idx="2">
                  <c:v>161.90335019710207</c:v>
                </c:pt>
                <c:pt idx="3">
                  <c:v>163.09175081696941</c:v>
                </c:pt>
                <c:pt idx="4">
                  <c:v>143.95524864750314</c:v>
                </c:pt>
                <c:pt idx="5">
                  <c:v>173.14594501619698</c:v>
                </c:pt>
                <c:pt idx="6">
                  <c:v>186.19256168314476</c:v>
                </c:pt>
                <c:pt idx="7">
                  <c:v>171.32663968960244</c:v>
                </c:pt>
                <c:pt idx="8">
                  <c:v>184.54079512397843</c:v>
                </c:pt>
                <c:pt idx="9">
                  <c:v>173.88678424477513</c:v>
                </c:pt>
                <c:pt idx="10">
                  <c:v>175.27603005890336</c:v>
                </c:pt>
                <c:pt idx="11">
                  <c:v>182.27676624133517</c:v>
                </c:pt>
                <c:pt idx="12">
                  <c:v>169.99331558975649</c:v>
                </c:pt>
                <c:pt idx="13">
                  <c:v>174.50882960018353</c:v>
                </c:pt>
                <c:pt idx="14">
                  <c:v>168.88174406587822</c:v>
                </c:pt>
                <c:pt idx="15">
                  <c:v>172.9660221827564</c:v>
                </c:pt>
                <c:pt idx="16">
                  <c:v>190.160190358835</c:v>
                </c:pt>
                <c:pt idx="17">
                  <c:v>172.48484878566927</c:v>
                </c:pt>
                <c:pt idx="18">
                  <c:v>178.62942797607042</c:v>
                </c:pt>
                <c:pt idx="19">
                  <c:v>180.41258348634699</c:v>
                </c:pt>
                <c:pt idx="20">
                  <c:v>188.3806061072776</c:v>
                </c:pt>
                <c:pt idx="21">
                  <c:v>188.57024753780166</c:v>
                </c:pt>
              </c:numCache>
            </c:numRef>
          </c:val>
          <c:extLst>
            <c:ext xmlns:c16="http://schemas.microsoft.com/office/drawing/2014/chart" uri="{C3380CC4-5D6E-409C-BE32-E72D297353CC}">
              <c16:uniqueId val="{00000002-D700-4E76-AF56-A82A70A12EA3}"/>
            </c:ext>
          </c:extLst>
        </c:ser>
        <c:ser>
          <c:idx val="1"/>
          <c:order val="1"/>
          <c:tx>
            <c:strRef>
              <c:f>'Tandvård region'!$L$8</c:f>
              <c:strCache>
                <c:ptCount val="1"/>
                <c:pt idx="0">
                  <c:v>2020</c:v>
                </c:pt>
              </c:strCache>
            </c:strRef>
          </c:tx>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10"/>
            <c:invertIfNegative val="0"/>
            <c:bubble3D val="0"/>
            <c:spPr>
              <a:solidFill>
                <a:schemeClr val="accent1">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4-D700-4E76-AF56-A82A70A12EA3}"/>
              </c:ext>
            </c:extLst>
          </c:dPt>
          <c:cat>
            <c:strRef>
              <c:f>'Tandvård region'!$H$9:$H$30</c:f>
              <c:strCache>
                <c:ptCount val="22"/>
                <c:pt idx="0">
                  <c:v>Dalarna</c:v>
                </c:pt>
                <c:pt idx="1">
                  <c:v>Gävleborg</c:v>
                </c:pt>
                <c:pt idx="2">
                  <c:v>Östergötland</c:v>
                </c:pt>
                <c:pt idx="3">
                  <c:v>Västerbotten</c:v>
                </c:pt>
                <c:pt idx="4">
                  <c:v>Norrbotten</c:v>
                </c:pt>
                <c:pt idx="5">
                  <c:v>Uppsala</c:v>
                </c:pt>
                <c:pt idx="6">
                  <c:v>Blekinge</c:v>
                </c:pt>
                <c:pt idx="7">
                  <c:v>Stockholm</c:v>
                </c:pt>
                <c:pt idx="8">
                  <c:v>Kalmar</c:v>
                </c:pt>
                <c:pt idx="9">
                  <c:v>Västmanland</c:v>
                </c:pt>
                <c:pt idx="10">
                  <c:v>Riket</c:v>
                </c:pt>
                <c:pt idx="11">
                  <c:v>Skåne</c:v>
                </c:pt>
                <c:pt idx="12">
                  <c:v>Västernorrland</c:v>
                </c:pt>
                <c:pt idx="13">
                  <c:v>Jämtland</c:v>
                </c:pt>
                <c:pt idx="14">
                  <c:v>Örebro</c:v>
                </c:pt>
                <c:pt idx="15">
                  <c:v>Gotland</c:v>
                </c:pt>
                <c:pt idx="16">
                  <c:v>Värmland</c:v>
                </c:pt>
                <c:pt idx="17">
                  <c:v>Kronoberg</c:v>
                </c:pt>
                <c:pt idx="18">
                  <c:v>Sörmland</c:v>
                </c:pt>
                <c:pt idx="19">
                  <c:v>Västra Götaland</c:v>
                </c:pt>
                <c:pt idx="20">
                  <c:v>Jönköping</c:v>
                </c:pt>
                <c:pt idx="21">
                  <c:v>Halland</c:v>
                </c:pt>
              </c:strCache>
            </c:strRef>
          </c:cat>
          <c:val>
            <c:numRef>
              <c:f>'Tandvård region'!$L$9:$L$30</c:f>
              <c:numCache>
                <c:formatCode>0.0</c:formatCode>
                <c:ptCount val="22"/>
                <c:pt idx="0">
                  <c:v>116.68196165130215</c:v>
                </c:pt>
                <c:pt idx="1">
                  <c:v>117.78683278725016</c:v>
                </c:pt>
                <c:pt idx="2">
                  <c:v>118.55196742857872</c:v>
                </c:pt>
                <c:pt idx="3">
                  <c:v>128.72869630150223</c:v>
                </c:pt>
                <c:pt idx="4">
                  <c:v>129.3817654458484</c:v>
                </c:pt>
                <c:pt idx="5">
                  <c:v>135.16454940086615</c:v>
                </c:pt>
                <c:pt idx="6">
                  <c:v>138.33712654662503</c:v>
                </c:pt>
                <c:pt idx="7">
                  <c:v>139.97230339591721</c:v>
                </c:pt>
                <c:pt idx="8">
                  <c:v>141.78061867403764</c:v>
                </c:pt>
                <c:pt idx="9">
                  <c:v>141.96347707484642</c:v>
                </c:pt>
                <c:pt idx="10">
                  <c:v>142.26225866014988</c:v>
                </c:pt>
                <c:pt idx="11">
                  <c:v>143.57257711597478</c:v>
                </c:pt>
                <c:pt idx="12">
                  <c:v>144.37240854780538</c:v>
                </c:pt>
                <c:pt idx="13">
                  <c:v>145.76035987953185</c:v>
                </c:pt>
                <c:pt idx="14">
                  <c:v>146.98160926309458</c:v>
                </c:pt>
                <c:pt idx="15">
                  <c:v>147.45026944315083</c:v>
                </c:pt>
                <c:pt idx="16">
                  <c:v>148.76062710995629</c:v>
                </c:pt>
                <c:pt idx="17">
                  <c:v>149.06631464973816</c:v>
                </c:pt>
                <c:pt idx="18">
                  <c:v>152.85904188696765</c:v>
                </c:pt>
                <c:pt idx="19">
                  <c:v>154.51977954882344</c:v>
                </c:pt>
                <c:pt idx="20">
                  <c:v>154.90329032081311</c:v>
                </c:pt>
                <c:pt idx="21">
                  <c:v>155.86328649316405</c:v>
                </c:pt>
              </c:numCache>
            </c:numRef>
          </c:val>
          <c:extLst>
            <c:ext xmlns:c16="http://schemas.microsoft.com/office/drawing/2014/chart" uri="{C3380CC4-5D6E-409C-BE32-E72D297353CC}">
              <c16:uniqueId val="{00000005-D700-4E76-AF56-A82A70A12EA3}"/>
            </c:ext>
          </c:extLst>
        </c:ser>
        <c:dLbls>
          <c:showLegendKey val="0"/>
          <c:showVal val="0"/>
          <c:showCatName val="0"/>
          <c:showSerName val="0"/>
          <c:showPercent val="0"/>
          <c:showBubbleSize val="0"/>
        </c:dLbls>
        <c:gapWidth val="25"/>
        <c:overlap val="30"/>
        <c:axId val="980841352"/>
        <c:axId val="980846272"/>
      </c:barChart>
      <c:barChart>
        <c:barDir val="bar"/>
        <c:grouping val="clustered"/>
        <c:varyColors val="0"/>
        <c:ser>
          <c:idx val="2"/>
          <c:order val="2"/>
          <c:tx>
            <c:strRef>
              <c:f>'Tandvård region'!$M$8</c:f>
              <c:strCache>
                <c:ptCount val="1"/>
                <c:pt idx="0">
                  <c:v>% förändring</c:v>
                </c:pt>
              </c:strCache>
            </c:strRef>
          </c:tx>
          <c:spPr>
            <a:solidFill>
              <a:schemeClr val="accent2"/>
            </a:solidFill>
            <a:ln w="9525" cap="flat" cmpd="sng" algn="ctr">
              <a:noFill/>
              <a:prstDash val="solid"/>
              <a:round/>
              <a:headEnd type="none" w="med" len="med"/>
              <a:tailEnd type="none" w="med" len="me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Arial"/>
                    <a:ea typeface="Arial"/>
                    <a:cs typeface="Arial"/>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1"/>
            <c:plus>
              <c:numRef>
                <c:f>'Tandvård region'!$N$9:$N$30</c:f>
                <c:numCache>
                  <c:formatCode>General</c:formatCode>
                  <c:ptCount val="22"/>
                  <c:pt idx="0">
                    <c:v>0.28489880090712216</c:v>
                  </c:pt>
                  <c:pt idx="1">
                    <c:v>0.30785228273777304</c:v>
                  </c:pt>
                  <c:pt idx="2">
                    <c:v>0.26514492099802084</c:v>
                  </c:pt>
                  <c:pt idx="3">
                    <c:v>0.20646849241502885</c:v>
                  </c:pt>
                  <c:pt idx="4">
                    <c:v>0.10295759703573681</c:v>
                  </c:pt>
                  <c:pt idx="5">
                    <c:v>0.20983739060346915</c:v>
                  </c:pt>
                  <c:pt idx="6">
                    <c:v>0.25958149168249672</c:v>
                  </c:pt>
                  <c:pt idx="7">
                    <c:v>0.1778849636335553</c:v>
                  </c:pt>
                  <c:pt idx="8">
                    <c:v>0.22994582159541516</c:v>
                  </c:pt>
                  <c:pt idx="9">
                    <c:v>0.17975098924650454</c:v>
                  </c:pt>
                  <c:pt idx="10">
                    <c:v>0.18428944698722538</c:v>
                  </c:pt>
                  <c:pt idx="11">
                    <c:v>0.20575812819523043</c:v>
                  </c:pt>
                  <c:pt idx="12">
                    <c:v>0.15346215954741793</c:v>
                  </c:pt>
                  <c:pt idx="13">
                    <c:v>0.16253641441244152</c:v>
                  </c:pt>
                  <c:pt idx="14">
                    <c:v>0.12728455979485578</c:v>
                  </c:pt>
                  <c:pt idx="15">
                    <c:v>0.14126302228378532</c:v>
                  </c:pt>
                  <c:pt idx="16">
                    <c:v>0.2164042090053056</c:v>
                  </c:pt>
                  <c:pt idx="17">
                    <c:v>0.13236557329638446</c:v>
                  </c:pt>
                  <c:pt idx="18">
                    <c:v>0.13891502067756176</c:v>
                  </c:pt>
                  <c:pt idx="19">
                    <c:v>0.13927099423147327</c:v>
                  </c:pt>
                  <c:pt idx="20">
                    <c:v>0.17452003795897547</c:v>
                  </c:pt>
                  <c:pt idx="21">
                    <c:v>0.16626716735129571</c:v>
                  </c:pt>
                </c:numCache>
              </c:numRef>
            </c:plus>
            <c:minus>
              <c:numLit>
                <c:formatCode>General</c:formatCode>
                <c:ptCount val="1"/>
                <c:pt idx="0">
                  <c:v>1</c:v>
                </c:pt>
              </c:numLit>
            </c:minus>
            <c:spPr>
              <a:noFill/>
              <a:ln w="15875" cap="flat" cmpd="sng" algn="ctr">
                <a:solidFill>
                  <a:schemeClr val="accent2">
                    <a:alpha val="97000"/>
                  </a:schemeClr>
                </a:solidFill>
                <a:round/>
                <a:headEnd type="triangle"/>
              </a:ln>
              <a:effectLst/>
            </c:spPr>
          </c:errBars>
          <c:cat>
            <c:strRef>
              <c:f>'Tandvård region'!$H$9:$H$30</c:f>
              <c:strCache>
                <c:ptCount val="22"/>
                <c:pt idx="0">
                  <c:v>Dalarna</c:v>
                </c:pt>
                <c:pt idx="1">
                  <c:v>Gävleborg</c:v>
                </c:pt>
                <c:pt idx="2">
                  <c:v>Östergötland</c:v>
                </c:pt>
                <c:pt idx="3">
                  <c:v>Västerbotten</c:v>
                </c:pt>
                <c:pt idx="4">
                  <c:v>Norrbotten</c:v>
                </c:pt>
                <c:pt idx="5">
                  <c:v>Uppsala</c:v>
                </c:pt>
                <c:pt idx="6">
                  <c:v>Blekinge</c:v>
                </c:pt>
                <c:pt idx="7">
                  <c:v>Stockholm</c:v>
                </c:pt>
                <c:pt idx="8">
                  <c:v>Kalmar</c:v>
                </c:pt>
                <c:pt idx="9">
                  <c:v>Västmanland</c:v>
                </c:pt>
                <c:pt idx="10">
                  <c:v>Riket</c:v>
                </c:pt>
                <c:pt idx="11">
                  <c:v>Skåne</c:v>
                </c:pt>
                <c:pt idx="12">
                  <c:v>Västernorrland</c:v>
                </c:pt>
                <c:pt idx="13">
                  <c:v>Jämtland</c:v>
                </c:pt>
                <c:pt idx="14">
                  <c:v>Örebro</c:v>
                </c:pt>
                <c:pt idx="15">
                  <c:v>Gotland</c:v>
                </c:pt>
                <c:pt idx="16">
                  <c:v>Värmland</c:v>
                </c:pt>
                <c:pt idx="17">
                  <c:v>Kronoberg</c:v>
                </c:pt>
                <c:pt idx="18">
                  <c:v>Sörmland</c:v>
                </c:pt>
                <c:pt idx="19">
                  <c:v>Västra Götaland</c:v>
                </c:pt>
                <c:pt idx="20">
                  <c:v>Jönköping</c:v>
                </c:pt>
                <c:pt idx="21">
                  <c:v>Halland</c:v>
                </c:pt>
              </c:strCache>
            </c:strRef>
          </c:cat>
          <c:val>
            <c:numRef>
              <c:f>'Tandvård region'!$M$9:$M$30</c:f>
              <c:numCache>
                <c:formatCode>0%</c:formatCode>
                <c:ptCount val="22"/>
                <c:pt idx="0">
                  <c:v>-0.28489880090712216</c:v>
                </c:pt>
                <c:pt idx="1">
                  <c:v>-0.30785228273777304</c:v>
                </c:pt>
                <c:pt idx="2">
                  <c:v>-0.26514492099802084</c:v>
                </c:pt>
                <c:pt idx="3">
                  <c:v>-0.20646849241502885</c:v>
                </c:pt>
                <c:pt idx="4">
                  <c:v>-0.10295759703573681</c:v>
                </c:pt>
                <c:pt idx="5">
                  <c:v>-0.20983739060346915</c:v>
                </c:pt>
                <c:pt idx="6">
                  <c:v>-0.25958149168249672</c:v>
                </c:pt>
                <c:pt idx="7">
                  <c:v>-0.1778849636335553</c:v>
                </c:pt>
                <c:pt idx="8">
                  <c:v>-0.22994582159541516</c:v>
                </c:pt>
                <c:pt idx="9">
                  <c:v>-0.17975098924650454</c:v>
                </c:pt>
                <c:pt idx="10">
                  <c:v>-0.18428944698722538</c:v>
                </c:pt>
                <c:pt idx="11">
                  <c:v>-0.20575812819523043</c:v>
                </c:pt>
                <c:pt idx="12">
                  <c:v>-0.15346215954741793</c:v>
                </c:pt>
                <c:pt idx="13">
                  <c:v>-0.16253641441244152</c:v>
                </c:pt>
                <c:pt idx="14">
                  <c:v>-0.12728455979485578</c:v>
                </c:pt>
                <c:pt idx="15">
                  <c:v>-0.14126302228378532</c:v>
                </c:pt>
                <c:pt idx="16">
                  <c:v>-0.2164042090053056</c:v>
                </c:pt>
                <c:pt idx="17">
                  <c:v>-0.13236557329638446</c:v>
                </c:pt>
                <c:pt idx="18">
                  <c:v>-0.13891502067756176</c:v>
                </c:pt>
                <c:pt idx="19">
                  <c:v>-0.13927099423147327</c:v>
                </c:pt>
                <c:pt idx="20">
                  <c:v>-0.17452003795897547</c:v>
                </c:pt>
                <c:pt idx="21">
                  <c:v>-0.16626716735129571</c:v>
                </c:pt>
              </c:numCache>
            </c:numRef>
          </c:val>
          <c:extLst>
            <c:ext xmlns:c16="http://schemas.microsoft.com/office/drawing/2014/chart" uri="{C3380CC4-5D6E-409C-BE32-E72D297353CC}">
              <c16:uniqueId val="{00000006-D700-4E76-AF56-A82A70A12EA3}"/>
            </c:ext>
          </c:extLst>
        </c:ser>
        <c:dLbls>
          <c:showLegendKey val="0"/>
          <c:showVal val="0"/>
          <c:showCatName val="0"/>
          <c:showSerName val="0"/>
          <c:showPercent val="0"/>
          <c:showBubbleSize val="0"/>
        </c:dLbls>
        <c:gapWidth val="25"/>
        <c:axId val="980851520"/>
        <c:axId val="980858408"/>
      </c:barChart>
      <c:catAx>
        <c:axId val="980841352"/>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80846272"/>
        <c:crosses val="autoZero"/>
        <c:auto val="1"/>
        <c:lblAlgn val="ctr"/>
        <c:lblOffset val="100"/>
        <c:noMultiLvlLbl val="0"/>
      </c:catAx>
      <c:valAx>
        <c:axId val="980846272"/>
        <c:scaling>
          <c:orientation val="minMax"/>
          <c:max val="240"/>
          <c:min val="0"/>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per 1 000 invånare.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80841352"/>
        <c:crosses val="autoZero"/>
        <c:crossBetween val="between"/>
      </c:valAx>
      <c:valAx>
        <c:axId val="980858408"/>
        <c:scaling>
          <c:orientation val="minMax"/>
          <c:max val="0"/>
          <c:min val="-1.7000000000000002"/>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980851520"/>
        <c:crosses val="max"/>
        <c:crossBetween val="between"/>
      </c:valAx>
      <c:catAx>
        <c:axId val="980851520"/>
        <c:scaling>
          <c:orientation val="minMax"/>
        </c:scaling>
        <c:delete val="1"/>
        <c:axPos val="l"/>
        <c:numFmt formatCode="General" sourceLinked="1"/>
        <c:majorTickMark val="out"/>
        <c:minorTickMark val="none"/>
        <c:tickLblPos val="nextTo"/>
        <c:crossAx val="980858408"/>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'Bedömning Region'!$I$7</c:f>
              <c:strCache>
                <c:ptCount val="1"/>
                <c:pt idx="0">
                  <c:v> Andel inom 0 dagar</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21"/>
              <c:spPr>
                <a:noFill/>
                <a:ln>
                  <a:noFill/>
                </a:ln>
                <a:effectLst/>
              </c:spPr>
              <c:txPr>
                <a:bodyPr rot="-5400000" spcFirstLastPara="1" vertOverflow="ellipsis"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050C-4F8E-B113-57788606A2D3}"/>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'Bedömning Region'!$H$8:$H$29</c:f>
              <c:strCache>
                <c:ptCount val="22"/>
                <c:pt idx="0">
                  <c:v>Region Norrbotten</c:v>
                </c:pt>
                <c:pt idx="1">
                  <c:v>Region Dalarna</c:v>
                </c:pt>
                <c:pt idx="2">
                  <c:v>Region Skåne</c:v>
                </c:pt>
                <c:pt idx="3">
                  <c:v>Västra Götalandsregionen</c:v>
                </c:pt>
                <c:pt idx="4">
                  <c:v>Region Gotland</c:v>
                </c:pt>
                <c:pt idx="5">
                  <c:v>Region Kalmar län</c:v>
                </c:pt>
                <c:pt idx="6">
                  <c:v>Region Stockholm</c:v>
                </c:pt>
                <c:pt idx="7">
                  <c:v>Region Jönköpings län</c:v>
                </c:pt>
                <c:pt idx="8">
                  <c:v>Region Halland</c:v>
                </c:pt>
                <c:pt idx="9">
                  <c:v>Region Kronoberg</c:v>
                </c:pt>
                <c:pt idx="10">
                  <c:v>Region Östergötland</c:v>
                </c:pt>
                <c:pt idx="11">
                  <c:v>Region Blekinge</c:v>
                </c:pt>
                <c:pt idx="12">
                  <c:v>Region Värmland</c:v>
                </c:pt>
                <c:pt idx="13">
                  <c:v>Region Sörmland</c:v>
                </c:pt>
                <c:pt idx="14">
                  <c:v>Region Örebro län</c:v>
                </c:pt>
                <c:pt idx="15">
                  <c:v>Region Västmanland</c:v>
                </c:pt>
                <c:pt idx="16">
                  <c:v>Region Gävleborg</c:v>
                </c:pt>
                <c:pt idx="17">
                  <c:v>Region Västernorrland</c:v>
                </c:pt>
                <c:pt idx="18">
                  <c:v>Region Västerbotten</c:v>
                </c:pt>
                <c:pt idx="19">
                  <c:v>Region Jämtland Härjedalen</c:v>
                </c:pt>
                <c:pt idx="20">
                  <c:v>Region Uppsala</c:v>
                </c:pt>
                <c:pt idx="21">
                  <c:v>Totalsumma</c:v>
                </c:pt>
              </c:strCache>
            </c:strRef>
          </c:cat>
          <c:val>
            <c:numRef>
              <c:f>'Bedömning Region'!$I$8:$I$29</c:f>
              <c:numCache>
                <c:formatCode>0%</c:formatCode>
                <c:ptCount val="22"/>
                <c:pt idx="0">
                  <c:v>0.72514277917470715</c:v>
                </c:pt>
                <c:pt idx="1">
                  <c:v>0.68072147354793155</c:v>
                </c:pt>
                <c:pt idx="2">
                  <c:v>0.680379746835443</c:v>
                </c:pt>
                <c:pt idx="3">
                  <c:v>0.66364320905316154</c:v>
                </c:pt>
                <c:pt idx="4">
                  <c:v>0.58404802744425388</c:v>
                </c:pt>
                <c:pt idx="5">
                  <c:v>0.56323060573857597</c:v>
                </c:pt>
                <c:pt idx="6">
                  <c:v>0.56113644627598325</c:v>
                </c:pt>
                <c:pt idx="7">
                  <c:v>0.55198442770323486</c:v>
                </c:pt>
                <c:pt idx="8">
                  <c:v>0.54376078205865441</c:v>
                </c:pt>
                <c:pt idx="9">
                  <c:v>0.5284195086175284</c:v>
                </c:pt>
                <c:pt idx="10">
                  <c:v>0.51947129543013548</c:v>
                </c:pt>
                <c:pt idx="11">
                  <c:v>0.51325213450410712</c:v>
                </c:pt>
                <c:pt idx="12">
                  <c:v>0.51080929318453006</c:v>
                </c:pt>
                <c:pt idx="13">
                  <c:v>0.50313945803040316</c:v>
                </c:pt>
                <c:pt idx="14">
                  <c:v>0.49885844748858449</c:v>
                </c:pt>
                <c:pt idx="15">
                  <c:v>0.48176014591883265</c:v>
                </c:pt>
                <c:pt idx="16">
                  <c:v>0.47614652157015158</c:v>
                </c:pt>
                <c:pt idx="17">
                  <c:v>0.44352348018900301</c:v>
                </c:pt>
                <c:pt idx="18">
                  <c:v>0.43386923901393354</c:v>
                </c:pt>
                <c:pt idx="19">
                  <c:v>0.41215195755721645</c:v>
                </c:pt>
                <c:pt idx="20">
                  <c:v>0.39564124056999161</c:v>
                </c:pt>
                <c:pt idx="21">
                  <c:v>0.58323072708398005</c:v>
                </c:pt>
              </c:numCache>
            </c:numRef>
          </c:val>
          <c:extLst>
            <c:ext xmlns:c16="http://schemas.microsoft.com/office/drawing/2014/chart" uri="{C3380CC4-5D6E-409C-BE32-E72D297353CC}">
              <c16:uniqueId val="{00000001-050C-4F8E-B113-57788606A2D3}"/>
            </c:ext>
          </c:extLst>
        </c:ser>
        <c:ser>
          <c:idx val="1"/>
          <c:order val="1"/>
          <c:tx>
            <c:strRef>
              <c:f>'Bedömning Region'!$J$7</c:f>
              <c:strCache>
                <c:ptCount val="1"/>
                <c:pt idx="0">
                  <c:v> Andel inom 1-3 dagar</c:v>
                </c:pt>
              </c:strCache>
            </c:strRef>
          </c:tx>
          <c:spPr>
            <a:solidFill>
              <a:schemeClr val="accent2"/>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21"/>
              <c:layout>
                <c:manualLayout>
                  <c:x val="-4.4097222222222225E-2"/>
                  <c:y val="-0.12347222222222226"/>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050C-4F8E-B113-57788606A2D3}"/>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'Bedömning Region'!$H$8:$H$29</c:f>
              <c:strCache>
                <c:ptCount val="22"/>
                <c:pt idx="0">
                  <c:v>Region Norrbotten</c:v>
                </c:pt>
                <c:pt idx="1">
                  <c:v>Region Dalarna</c:v>
                </c:pt>
                <c:pt idx="2">
                  <c:v>Region Skåne</c:v>
                </c:pt>
                <c:pt idx="3">
                  <c:v>Västra Götalandsregionen</c:v>
                </c:pt>
                <c:pt idx="4">
                  <c:v>Region Gotland</c:v>
                </c:pt>
                <c:pt idx="5">
                  <c:v>Region Kalmar län</c:v>
                </c:pt>
                <c:pt idx="6">
                  <c:v>Region Stockholm</c:v>
                </c:pt>
                <c:pt idx="7">
                  <c:v>Region Jönköpings län</c:v>
                </c:pt>
                <c:pt idx="8">
                  <c:v>Region Halland</c:v>
                </c:pt>
                <c:pt idx="9">
                  <c:v>Region Kronoberg</c:v>
                </c:pt>
                <c:pt idx="10">
                  <c:v>Region Östergötland</c:v>
                </c:pt>
                <c:pt idx="11">
                  <c:v>Region Blekinge</c:v>
                </c:pt>
                <c:pt idx="12">
                  <c:v>Region Värmland</c:v>
                </c:pt>
                <c:pt idx="13">
                  <c:v>Region Sörmland</c:v>
                </c:pt>
                <c:pt idx="14">
                  <c:v>Region Örebro län</c:v>
                </c:pt>
                <c:pt idx="15">
                  <c:v>Region Västmanland</c:v>
                </c:pt>
                <c:pt idx="16">
                  <c:v>Region Gävleborg</c:v>
                </c:pt>
                <c:pt idx="17">
                  <c:v>Region Västernorrland</c:v>
                </c:pt>
                <c:pt idx="18">
                  <c:v>Region Västerbotten</c:v>
                </c:pt>
                <c:pt idx="19">
                  <c:v>Region Jämtland Härjedalen</c:v>
                </c:pt>
                <c:pt idx="20">
                  <c:v>Region Uppsala</c:v>
                </c:pt>
                <c:pt idx="21">
                  <c:v>Totalsumma</c:v>
                </c:pt>
              </c:strCache>
            </c:strRef>
          </c:cat>
          <c:val>
            <c:numRef>
              <c:f>'Bedömning Region'!$J$8:$J$29</c:f>
              <c:numCache>
                <c:formatCode>0%</c:formatCode>
                <c:ptCount val="22"/>
                <c:pt idx="0">
                  <c:v>0.14318850749468842</c:v>
                </c:pt>
                <c:pt idx="1">
                  <c:v>0.17616077208262226</c:v>
                </c:pt>
                <c:pt idx="2">
                  <c:v>0.17775751507783261</c:v>
                </c:pt>
                <c:pt idx="3">
                  <c:v>0.11185645747724877</c:v>
                </c:pt>
                <c:pt idx="4">
                  <c:v>0.23499142367066894</c:v>
                </c:pt>
                <c:pt idx="5">
                  <c:v>0.2199787460148778</c:v>
                </c:pt>
                <c:pt idx="6">
                  <c:v>0.2260431185988728</c:v>
                </c:pt>
                <c:pt idx="7">
                  <c:v>0.22400035661748316</c:v>
                </c:pt>
                <c:pt idx="8">
                  <c:v>0.18018565678140147</c:v>
                </c:pt>
                <c:pt idx="9">
                  <c:v>0.2335054018222335</c:v>
                </c:pt>
                <c:pt idx="10">
                  <c:v>0.22610262273498943</c:v>
                </c:pt>
                <c:pt idx="11">
                  <c:v>0.20596447214016914</c:v>
                </c:pt>
                <c:pt idx="12">
                  <c:v>0.15978802554923843</c:v>
                </c:pt>
                <c:pt idx="13">
                  <c:v>0.1952412425644415</c:v>
                </c:pt>
                <c:pt idx="14">
                  <c:v>0.19061073059360731</c:v>
                </c:pt>
                <c:pt idx="15">
                  <c:v>0.22033392963625523</c:v>
                </c:pt>
                <c:pt idx="16">
                  <c:v>0.2483482316362223</c:v>
                </c:pt>
                <c:pt idx="17">
                  <c:v>0.25615711532877544</c:v>
                </c:pt>
                <c:pt idx="18">
                  <c:v>0.20308681672025725</c:v>
                </c:pt>
                <c:pt idx="19">
                  <c:v>0.20880610308639586</c:v>
                </c:pt>
                <c:pt idx="20">
                  <c:v>0.22072555020565704</c:v>
                </c:pt>
                <c:pt idx="21">
                  <c:v>0.1796355498915421</c:v>
                </c:pt>
              </c:numCache>
            </c:numRef>
          </c:val>
          <c:extLst>
            <c:ext xmlns:c16="http://schemas.microsoft.com/office/drawing/2014/chart" uri="{C3380CC4-5D6E-409C-BE32-E72D297353CC}">
              <c16:uniqueId val="{00000003-050C-4F8E-B113-57788606A2D3}"/>
            </c:ext>
          </c:extLst>
        </c:ser>
        <c:dLbls>
          <c:showLegendKey val="0"/>
          <c:showVal val="0"/>
          <c:showCatName val="0"/>
          <c:showSerName val="0"/>
          <c:showPercent val="0"/>
          <c:showBubbleSize val="0"/>
        </c:dLbls>
        <c:gapWidth val="25"/>
        <c:overlap val="100"/>
        <c:axId val="1022433152"/>
        <c:axId val="1022425936"/>
      </c:barChart>
      <c:catAx>
        <c:axId val="1022433152"/>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22425936"/>
        <c:crosses val="autoZero"/>
        <c:auto val="1"/>
        <c:lblAlgn val="ctr"/>
        <c:lblOffset val="100"/>
        <c:noMultiLvlLbl val="0"/>
      </c:catAx>
      <c:valAx>
        <c:axId val="1022425936"/>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22433152"/>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06157407407409"/>
          <c:y val="9.9156111111111112E-2"/>
          <c:w val="0.68251874999999995"/>
          <c:h val="0.80467083333333334"/>
        </c:manualLayout>
      </c:layout>
      <c:barChart>
        <c:barDir val="bar"/>
        <c:grouping val="clustered"/>
        <c:varyColors val="0"/>
        <c:ser>
          <c:idx val="0"/>
          <c:order val="0"/>
          <c:tx>
            <c:strRef>
              <c:f>'Barometer regioner'!$I$7</c:f>
              <c:strCache>
                <c:ptCount val="1"/>
                <c:pt idx="0">
                  <c:v>2019</c:v>
                </c:pt>
              </c:strCache>
            </c:strRef>
          </c:tx>
          <c:spPr>
            <a:pattFill prst="dkUpDiag">
              <a:fgClr>
                <a:schemeClr val="accent4"/>
              </a:fgClr>
              <a:bgClr>
                <a:schemeClr val="accent4">
                  <a:lumMod val="75000"/>
                </a:schemeClr>
              </a:bgClr>
            </a:pattFill>
            <a:ln w="9525" cap="flat" cmpd="sng" algn="ctr">
              <a:noFill/>
              <a:prstDash val="solid"/>
              <a:round/>
              <a:headEnd type="none" w="med" len="med"/>
              <a:tailEnd type="none" w="med" len="med"/>
            </a:ln>
            <a:effectLst/>
          </c:spPr>
          <c:invertIfNegative val="0"/>
          <c:cat>
            <c:strRef>
              <c:f>'Barometer regioner'!$H$8:$H$29</c:f>
              <c:strCache>
                <c:ptCount val="22"/>
                <c:pt idx="0">
                  <c:v>Västernorrland</c:v>
                </c:pt>
                <c:pt idx="1">
                  <c:v>Norrbotten</c:v>
                </c:pt>
                <c:pt idx="2">
                  <c:v>Jämtland Härjedalen</c:v>
                </c:pt>
                <c:pt idx="3">
                  <c:v>Skåne</c:v>
                </c:pt>
                <c:pt idx="4">
                  <c:v>Gävleborg</c:v>
                </c:pt>
                <c:pt idx="5">
                  <c:v>Sörmland</c:v>
                </c:pt>
                <c:pt idx="6">
                  <c:v>Blekinge</c:v>
                </c:pt>
                <c:pt idx="7">
                  <c:v>Västra Götaland</c:v>
                </c:pt>
                <c:pt idx="8">
                  <c:v>Dalarna</c:v>
                </c:pt>
                <c:pt idx="9">
                  <c:v>Stockholm</c:v>
                </c:pt>
                <c:pt idx="10">
                  <c:v>Värmland</c:v>
                </c:pt>
                <c:pt idx="11">
                  <c:v>Riket</c:v>
                </c:pt>
                <c:pt idx="12">
                  <c:v>Västmanland</c:v>
                </c:pt>
                <c:pt idx="13">
                  <c:v>Örebro</c:v>
                </c:pt>
                <c:pt idx="14">
                  <c:v>Kronoberg</c:v>
                </c:pt>
                <c:pt idx="15">
                  <c:v>Uppsala</c:v>
                </c:pt>
                <c:pt idx="16">
                  <c:v>Gotland</c:v>
                </c:pt>
                <c:pt idx="17">
                  <c:v>Halland</c:v>
                </c:pt>
                <c:pt idx="18">
                  <c:v>Östergötland</c:v>
                </c:pt>
                <c:pt idx="19">
                  <c:v>Västerbotten</c:v>
                </c:pt>
                <c:pt idx="20">
                  <c:v>Jönköping</c:v>
                </c:pt>
                <c:pt idx="21">
                  <c:v>Kalmar</c:v>
                </c:pt>
              </c:strCache>
            </c:strRef>
          </c:cat>
          <c:val>
            <c:numRef>
              <c:f>'Barometer regioner'!$I$8:$I$29</c:f>
              <c:numCache>
                <c:formatCode>0%</c:formatCode>
                <c:ptCount val="22"/>
                <c:pt idx="0">
                  <c:v>0.51297499999999996</c:v>
                </c:pt>
                <c:pt idx="1">
                  <c:v>0.55998700000000001</c:v>
                </c:pt>
                <c:pt idx="2">
                  <c:v>0.61443300000000001</c:v>
                </c:pt>
                <c:pt idx="3">
                  <c:v>0.56221699999999997</c:v>
                </c:pt>
                <c:pt idx="4">
                  <c:v>0.52166200000000007</c:v>
                </c:pt>
                <c:pt idx="5">
                  <c:v>0.56992600000000004</c:v>
                </c:pt>
                <c:pt idx="6">
                  <c:v>0.60994300000000001</c:v>
                </c:pt>
                <c:pt idx="7">
                  <c:v>0.55561799999999995</c:v>
                </c:pt>
                <c:pt idx="8">
                  <c:v>0.59565699999999999</c:v>
                </c:pt>
                <c:pt idx="9">
                  <c:v>0.60845799999999994</c:v>
                </c:pt>
                <c:pt idx="10">
                  <c:v>0.59355899999999995</c:v>
                </c:pt>
                <c:pt idx="11">
                  <c:v>0.60226100000000005</c:v>
                </c:pt>
                <c:pt idx="12">
                  <c:v>0.62526300000000001</c:v>
                </c:pt>
                <c:pt idx="13">
                  <c:v>0.66874999999999996</c:v>
                </c:pt>
                <c:pt idx="14">
                  <c:v>0.62833600000000001</c:v>
                </c:pt>
                <c:pt idx="15">
                  <c:v>0.61755000000000004</c:v>
                </c:pt>
                <c:pt idx="16">
                  <c:v>0.63329900000000006</c:v>
                </c:pt>
                <c:pt idx="17">
                  <c:v>0.70879800000000004</c:v>
                </c:pt>
                <c:pt idx="18">
                  <c:v>0.64367799999999997</c:v>
                </c:pt>
                <c:pt idx="19">
                  <c:v>0.66460900000000001</c:v>
                </c:pt>
                <c:pt idx="20">
                  <c:v>0.76012400000000002</c:v>
                </c:pt>
                <c:pt idx="21">
                  <c:v>0.68556700000000004</c:v>
                </c:pt>
              </c:numCache>
            </c:numRef>
          </c:val>
          <c:extLst>
            <c:ext xmlns:c16="http://schemas.microsoft.com/office/drawing/2014/chart" uri="{C3380CC4-5D6E-409C-BE32-E72D297353CC}">
              <c16:uniqueId val="{00000000-91B3-45F6-9814-E324EF508065}"/>
            </c:ext>
          </c:extLst>
        </c:ser>
        <c:ser>
          <c:idx val="1"/>
          <c:order val="1"/>
          <c:tx>
            <c:strRef>
              <c:f>'Barometer regioner'!$J$7</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11"/>
            <c:invertIfNegative val="0"/>
            <c:bubble3D val="0"/>
            <c:spPr>
              <a:solidFill>
                <a:schemeClr val="tx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91B3-45F6-9814-E324EF508065}"/>
              </c:ext>
            </c:extLst>
          </c:dPt>
          <c:cat>
            <c:strRef>
              <c:f>'Barometer regioner'!$H$8:$H$29</c:f>
              <c:strCache>
                <c:ptCount val="22"/>
                <c:pt idx="0">
                  <c:v>Västernorrland</c:v>
                </c:pt>
                <c:pt idx="1">
                  <c:v>Norrbotten</c:v>
                </c:pt>
                <c:pt idx="2">
                  <c:v>Jämtland Härjedalen</c:v>
                </c:pt>
                <c:pt idx="3">
                  <c:v>Skåne</c:v>
                </c:pt>
                <c:pt idx="4">
                  <c:v>Gävleborg</c:v>
                </c:pt>
                <c:pt idx="5">
                  <c:v>Sörmland</c:v>
                </c:pt>
                <c:pt idx="6">
                  <c:v>Blekinge</c:v>
                </c:pt>
                <c:pt idx="7">
                  <c:v>Västra Götaland</c:v>
                </c:pt>
                <c:pt idx="8">
                  <c:v>Dalarna</c:v>
                </c:pt>
                <c:pt idx="9">
                  <c:v>Stockholm</c:v>
                </c:pt>
                <c:pt idx="10">
                  <c:v>Värmland</c:v>
                </c:pt>
                <c:pt idx="11">
                  <c:v>Riket</c:v>
                </c:pt>
                <c:pt idx="12">
                  <c:v>Västmanland</c:v>
                </c:pt>
                <c:pt idx="13">
                  <c:v>Örebro</c:v>
                </c:pt>
                <c:pt idx="14">
                  <c:v>Kronoberg</c:v>
                </c:pt>
                <c:pt idx="15">
                  <c:v>Uppsala</c:v>
                </c:pt>
                <c:pt idx="16">
                  <c:v>Gotland</c:v>
                </c:pt>
                <c:pt idx="17">
                  <c:v>Halland</c:v>
                </c:pt>
                <c:pt idx="18">
                  <c:v>Östergötland</c:v>
                </c:pt>
                <c:pt idx="19">
                  <c:v>Västerbotten</c:v>
                </c:pt>
                <c:pt idx="20">
                  <c:v>Jönköping</c:v>
                </c:pt>
                <c:pt idx="21">
                  <c:v>Kalmar</c:v>
                </c:pt>
              </c:strCache>
            </c:strRef>
          </c:cat>
          <c:val>
            <c:numRef>
              <c:f>'Barometer regioner'!$J$8:$J$29</c:f>
              <c:numCache>
                <c:formatCode>0%</c:formatCode>
                <c:ptCount val="22"/>
                <c:pt idx="0">
                  <c:v>0.55733199999999994</c:v>
                </c:pt>
                <c:pt idx="1">
                  <c:v>0.62912500000000005</c:v>
                </c:pt>
                <c:pt idx="2">
                  <c:v>0.63250200000000001</c:v>
                </c:pt>
                <c:pt idx="3">
                  <c:v>0.66233199999999992</c:v>
                </c:pt>
                <c:pt idx="4">
                  <c:v>0.66455600000000004</c:v>
                </c:pt>
                <c:pt idx="5">
                  <c:v>0.67137100000000005</c:v>
                </c:pt>
                <c:pt idx="6">
                  <c:v>0.67207300000000003</c:v>
                </c:pt>
                <c:pt idx="7">
                  <c:v>0.68042900000000006</c:v>
                </c:pt>
                <c:pt idx="8">
                  <c:v>0.68395099999999998</c:v>
                </c:pt>
                <c:pt idx="9">
                  <c:v>0.68666399999999994</c:v>
                </c:pt>
                <c:pt idx="10">
                  <c:v>0.69098899999999996</c:v>
                </c:pt>
                <c:pt idx="11">
                  <c:v>0.693635</c:v>
                </c:pt>
                <c:pt idx="12">
                  <c:v>0.71151900000000001</c:v>
                </c:pt>
                <c:pt idx="13">
                  <c:v>0.727885</c:v>
                </c:pt>
                <c:pt idx="14">
                  <c:v>0.73102900000000004</c:v>
                </c:pt>
                <c:pt idx="15">
                  <c:v>0.73321100000000006</c:v>
                </c:pt>
                <c:pt idx="16">
                  <c:v>0.74423100000000009</c:v>
                </c:pt>
                <c:pt idx="17">
                  <c:v>0.74441400000000002</c:v>
                </c:pt>
                <c:pt idx="18">
                  <c:v>0.752081</c:v>
                </c:pt>
                <c:pt idx="19">
                  <c:v>0.75918700000000006</c:v>
                </c:pt>
                <c:pt idx="20">
                  <c:v>0.78343300000000005</c:v>
                </c:pt>
                <c:pt idx="21">
                  <c:v>0.80178799999999995</c:v>
                </c:pt>
              </c:numCache>
            </c:numRef>
          </c:val>
          <c:extLst>
            <c:ext xmlns:c16="http://schemas.microsoft.com/office/drawing/2014/chart" uri="{C3380CC4-5D6E-409C-BE32-E72D297353CC}">
              <c16:uniqueId val="{00000003-91B3-45F6-9814-E324EF508065}"/>
            </c:ext>
          </c:extLst>
        </c:ser>
        <c:dLbls>
          <c:showLegendKey val="0"/>
          <c:showVal val="0"/>
          <c:showCatName val="0"/>
          <c:showSerName val="0"/>
          <c:showPercent val="0"/>
          <c:showBubbleSize val="0"/>
        </c:dLbls>
        <c:gapWidth val="25"/>
        <c:axId val="2096046520"/>
        <c:axId val="2096044880"/>
      </c:barChart>
      <c:barChart>
        <c:barDir val="bar"/>
        <c:grouping val="clustered"/>
        <c:varyColors val="0"/>
        <c:ser>
          <c:idx val="2"/>
          <c:order val="2"/>
          <c:tx>
            <c:strRef>
              <c:f>'Barometer regioner'!$K$7</c:f>
              <c:strCache>
                <c:ptCount val="1"/>
                <c:pt idx="0">
                  <c:v>Skillnad %</c:v>
                </c:pt>
              </c:strCache>
            </c:strRef>
          </c:tx>
          <c:spPr>
            <a:solidFill>
              <a:schemeClr val="accent1"/>
            </a:solidFill>
            <a:ln>
              <a:noFill/>
            </a:ln>
            <a:effectLst/>
          </c:spPr>
          <c:invertIfNegative val="0"/>
          <c:dLbls>
            <c:dLbl>
              <c:idx val="0"/>
              <c:tx>
                <c:rich>
                  <a:bodyPr/>
                  <a:lstStyle/>
                  <a:p>
                    <a:fld id="{F9B31817-7866-46B8-A42C-C521950F8DD2}" type="CELLRANGE">
                      <a:rPr lang="en-US"/>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91B3-45F6-9814-E324EF508065}"/>
                </c:ext>
              </c:extLst>
            </c:dLbl>
            <c:dLbl>
              <c:idx val="1"/>
              <c:tx>
                <c:rich>
                  <a:bodyPr/>
                  <a:lstStyle/>
                  <a:p>
                    <a:fld id="{CB8BED92-8E7D-4092-A384-2FA5B0D0CBBE}"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1B3-45F6-9814-E324EF508065}"/>
                </c:ext>
              </c:extLst>
            </c:dLbl>
            <c:dLbl>
              <c:idx val="2"/>
              <c:tx>
                <c:rich>
                  <a:bodyPr/>
                  <a:lstStyle/>
                  <a:p>
                    <a:fld id="{2AF4C5DC-327B-485A-9E91-1D4C336811D8}"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1B3-45F6-9814-E324EF508065}"/>
                </c:ext>
              </c:extLst>
            </c:dLbl>
            <c:dLbl>
              <c:idx val="3"/>
              <c:tx>
                <c:rich>
                  <a:bodyPr/>
                  <a:lstStyle/>
                  <a:p>
                    <a:fld id="{F77C3CD1-A381-45C5-BF46-B98F3998B5FE}"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1B3-45F6-9814-E324EF508065}"/>
                </c:ext>
              </c:extLst>
            </c:dLbl>
            <c:dLbl>
              <c:idx val="4"/>
              <c:tx>
                <c:rich>
                  <a:bodyPr/>
                  <a:lstStyle/>
                  <a:p>
                    <a:fld id="{F886C38C-D879-4597-ADCB-2A3B13F44DF3}"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1B3-45F6-9814-E324EF508065}"/>
                </c:ext>
              </c:extLst>
            </c:dLbl>
            <c:dLbl>
              <c:idx val="5"/>
              <c:tx>
                <c:rich>
                  <a:bodyPr/>
                  <a:lstStyle/>
                  <a:p>
                    <a:fld id="{F03532E6-2408-4A5B-B193-41DC7F4D2AD1}"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91B3-45F6-9814-E324EF508065}"/>
                </c:ext>
              </c:extLst>
            </c:dLbl>
            <c:dLbl>
              <c:idx val="6"/>
              <c:tx>
                <c:rich>
                  <a:bodyPr/>
                  <a:lstStyle/>
                  <a:p>
                    <a:fld id="{51DFC44E-2E47-4975-A48F-A97456C89A05}"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91B3-45F6-9814-E324EF508065}"/>
                </c:ext>
              </c:extLst>
            </c:dLbl>
            <c:dLbl>
              <c:idx val="7"/>
              <c:tx>
                <c:rich>
                  <a:bodyPr/>
                  <a:lstStyle/>
                  <a:p>
                    <a:fld id="{1D23F0F2-4490-41AC-A788-28875E7ED577}"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91B3-45F6-9814-E324EF508065}"/>
                </c:ext>
              </c:extLst>
            </c:dLbl>
            <c:dLbl>
              <c:idx val="8"/>
              <c:tx>
                <c:rich>
                  <a:bodyPr/>
                  <a:lstStyle/>
                  <a:p>
                    <a:fld id="{8E186FD0-CFC0-4FDF-ADC4-81B65CA42D73}"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91B3-45F6-9814-E324EF508065}"/>
                </c:ext>
              </c:extLst>
            </c:dLbl>
            <c:dLbl>
              <c:idx val="9"/>
              <c:tx>
                <c:rich>
                  <a:bodyPr/>
                  <a:lstStyle/>
                  <a:p>
                    <a:fld id="{3BE37ABE-E6B0-468A-AED9-0202745E04A0}"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91B3-45F6-9814-E324EF508065}"/>
                </c:ext>
              </c:extLst>
            </c:dLbl>
            <c:dLbl>
              <c:idx val="10"/>
              <c:tx>
                <c:rich>
                  <a:bodyPr/>
                  <a:lstStyle/>
                  <a:p>
                    <a:fld id="{F57C6D22-46FF-4BBA-9756-D25A7B570D69}"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91B3-45F6-9814-E324EF508065}"/>
                </c:ext>
              </c:extLst>
            </c:dLbl>
            <c:dLbl>
              <c:idx val="11"/>
              <c:tx>
                <c:rich>
                  <a:bodyPr/>
                  <a:lstStyle/>
                  <a:p>
                    <a:fld id="{F0A23010-105B-42E8-84BE-D6B0D770A29B}"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91B3-45F6-9814-E324EF508065}"/>
                </c:ext>
              </c:extLst>
            </c:dLbl>
            <c:dLbl>
              <c:idx val="12"/>
              <c:tx>
                <c:rich>
                  <a:bodyPr/>
                  <a:lstStyle/>
                  <a:p>
                    <a:fld id="{83AF480E-4E7E-4D37-B4ED-6978C365549B}"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91B3-45F6-9814-E324EF508065}"/>
                </c:ext>
              </c:extLst>
            </c:dLbl>
            <c:dLbl>
              <c:idx val="13"/>
              <c:tx>
                <c:rich>
                  <a:bodyPr/>
                  <a:lstStyle/>
                  <a:p>
                    <a:fld id="{6AB27655-B117-49D3-96F4-A29ABBD6B1E5}"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91B3-45F6-9814-E324EF508065}"/>
                </c:ext>
              </c:extLst>
            </c:dLbl>
            <c:dLbl>
              <c:idx val="14"/>
              <c:tx>
                <c:rich>
                  <a:bodyPr/>
                  <a:lstStyle/>
                  <a:p>
                    <a:fld id="{021A9434-C652-412D-8EA1-9230F20CAFAC}"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91B3-45F6-9814-E324EF508065}"/>
                </c:ext>
              </c:extLst>
            </c:dLbl>
            <c:dLbl>
              <c:idx val="15"/>
              <c:tx>
                <c:rich>
                  <a:bodyPr/>
                  <a:lstStyle/>
                  <a:p>
                    <a:fld id="{F3F64764-1B06-497F-9F20-22254B1ED1ED}"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91B3-45F6-9814-E324EF508065}"/>
                </c:ext>
              </c:extLst>
            </c:dLbl>
            <c:dLbl>
              <c:idx val="16"/>
              <c:tx>
                <c:rich>
                  <a:bodyPr/>
                  <a:lstStyle/>
                  <a:p>
                    <a:fld id="{FEF18808-DF56-41C2-A56F-C1FF81312A2B}"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91B3-45F6-9814-E324EF508065}"/>
                </c:ext>
              </c:extLst>
            </c:dLbl>
            <c:dLbl>
              <c:idx val="17"/>
              <c:tx>
                <c:rich>
                  <a:bodyPr/>
                  <a:lstStyle/>
                  <a:p>
                    <a:fld id="{B1C90112-E636-402E-95B1-07E512BD6FE0}"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91B3-45F6-9814-E324EF508065}"/>
                </c:ext>
              </c:extLst>
            </c:dLbl>
            <c:dLbl>
              <c:idx val="18"/>
              <c:tx>
                <c:rich>
                  <a:bodyPr/>
                  <a:lstStyle/>
                  <a:p>
                    <a:fld id="{2783A146-F4A0-4024-AA91-E14F3117A6DA}"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91B3-45F6-9814-E324EF508065}"/>
                </c:ext>
              </c:extLst>
            </c:dLbl>
            <c:dLbl>
              <c:idx val="19"/>
              <c:tx>
                <c:rich>
                  <a:bodyPr/>
                  <a:lstStyle/>
                  <a:p>
                    <a:fld id="{E1E585FF-A836-48C0-9B0E-8E3BA4BE2950}"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91B3-45F6-9814-E324EF508065}"/>
                </c:ext>
              </c:extLst>
            </c:dLbl>
            <c:dLbl>
              <c:idx val="20"/>
              <c:tx>
                <c:rich>
                  <a:bodyPr/>
                  <a:lstStyle/>
                  <a:p>
                    <a:fld id="{CC4365DA-E21C-497A-BFBF-5FE31EDD3452}"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91B3-45F6-9814-E324EF508065}"/>
                </c:ext>
              </c:extLst>
            </c:dLbl>
            <c:dLbl>
              <c:idx val="21"/>
              <c:tx>
                <c:rich>
                  <a:bodyPr/>
                  <a:lstStyle/>
                  <a:p>
                    <a:fld id="{34151B7D-7793-4E26-B7D8-F6FEE1AA73C0}"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91B3-45F6-9814-E324EF50806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BarType val="minus"/>
            <c:errValType val="cust"/>
            <c:noEndCap val="1"/>
            <c:plus>
              <c:numRef>
                <c:f>'Barometer regioner'!$L$8:$L$29</c:f>
                <c:numCache>
                  <c:formatCode>General</c:formatCode>
                  <c:ptCount val="22"/>
                  <c:pt idx="0">
                    <c:v>-4.435699999999998E-2</c:v>
                  </c:pt>
                  <c:pt idx="1">
                    <c:v>-6.9138000000000033E-2</c:v>
                  </c:pt>
                  <c:pt idx="2">
                    <c:v>-1.8069000000000002E-2</c:v>
                  </c:pt>
                  <c:pt idx="3">
                    <c:v>-0.10011499999999995</c:v>
                  </c:pt>
                  <c:pt idx="4">
                    <c:v>-0.14289399999999997</c:v>
                  </c:pt>
                  <c:pt idx="5">
                    <c:v>-0.10144500000000001</c:v>
                  </c:pt>
                  <c:pt idx="6">
                    <c:v>-6.2130000000000019E-2</c:v>
                  </c:pt>
                  <c:pt idx="7">
                    <c:v>-0.12481100000000012</c:v>
                  </c:pt>
                  <c:pt idx="8">
                    <c:v>-8.8293999999999984E-2</c:v>
                  </c:pt>
                  <c:pt idx="9">
                    <c:v>-7.8205999999999998E-2</c:v>
                  </c:pt>
                  <c:pt idx="10">
                    <c:v>-9.7430000000000017E-2</c:v>
                  </c:pt>
                  <c:pt idx="11">
                    <c:v>-9.1373999999999955E-2</c:v>
                  </c:pt>
                  <c:pt idx="12">
                    <c:v>-8.6255999999999999E-2</c:v>
                  </c:pt>
                  <c:pt idx="13">
                    <c:v>-5.9135000000000049E-2</c:v>
                  </c:pt>
                  <c:pt idx="14">
                    <c:v>-0.10269300000000003</c:v>
                  </c:pt>
                  <c:pt idx="15">
                    <c:v>-0.11566100000000001</c:v>
                  </c:pt>
                  <c:pt idx="16">
                    <c:v>-0.11093200000000003</c:v>
                  </c:pt>
                  <c:pt idx="17">
                    <c:v>-3.5615999999999981E-2</c:v>
                  </c:pt>
                  <c:pt idx="18">
                    <c:v>-0.10840300000000003</c:v>
                  </c:pt>
                  <c:pt idx="19">
                    <c:v>-9.4578000000000051E-2</c:v>
                  </c:pt>
                  <c:pt idx="20">
                    <c:v>-2.3309000000000024E-2</c:v>
                  </c:pt>
                  <c:pt idx="21">
                    <c:v>-0.11622099999999991</c:v>
                  </c:pt>
                </c:numCache>
              </c:numRef>
            </c:plus>
            <c:minus>
              <c:numRef>
                <c:f>'Barometer regioner'!$L$8:$L$29</c:f>
                <c:numCache>
                  <c:formatCode>General</c:formatCode>
                  <c:ptCount val="22"/>
                  <c:pt idx="0">
                    <c:v>-4.435699999999998E-2</c:v>
                  </c:pt>
                  <c:pt idx="1">
                    <c:v>-6.9138000000000033E-2</c:v>
                  </c:pt>
                  <c:pt idx="2">
                    <c:v>-1.8069000000000002E-2</c:v>
                  </c:pt>
                  <c:pt idx="3">
                    <c:v>-0.10011499999999995</c:v>
                  </c:pt>
                  <c:pt idx="4">
                    <c:v>-0.14289399999999997</c:v>
                  </c:pt>
                  <c:pt idx="5">
                    <c:v>-0.10144500000000001</c:v>
                  </c:pt>
                  <c:pt idx="6">
                    <c:v>-6.2130000000000019E-2</c:v>
                  </c:pt>
                  <c:pt idx="7">
                    <c:v>-0.12481100000000012</c:v>
                  </c:pt>
                  <c:pt idx="8">
                    <c:v>-8.8293999999999984E-2</c:v>
                  </c:pt>
                  <c:pt idx="9">
                    <c:v>-7.8205999999999998E-2</c:v>
                  </c:pt>
                  <c:pt idx="10">
                    <c:v>-9.7430000000000017E-2</c:v>
                  </c:pt>
                  <c:pt idx="11">
                    <c:v>-9.1373999999999955E-2</c:v>
                  </c:pt>
                  <c:pt idx="12">
                    <c:v>-8.6255999999999999E-2</c:v>
                  </c:pt>
                  <c:pt idx="13">
                    <c:v>-5.9135000000000049E-2</c:v>
                  </c:pt>
                  <c:pt idx="14">
                    <c:v>-0.10269300000000003</c:v>
                  </c:pt>
                  <c:pt idx="15">
                    <c:v>-0.11566100000000001</c:v>
                  </c:pt>
                  <c:pt idx="16">
                    <c:v>-0.11093200000000003</c:v>
                  </c:pt>
                  <c:pt idx="17">
                    <c:v>-3.5615999999999981E-2</c:v>
                  </c:pt>
                  <c:pt idx="18">
                    <c:v>-0.10840300000000003</c:v>
                  </c:pt>
                  <c:pt idx="19">
                    <c:v>-9.4578000000000051E-2</c:v>
                  </c:pt>
                  <c:pt idx="20">
                    <c:v>-2.3309000000000024E-2</c:v>
                  </c:pt>
                  <c:pt idx="21">
                    <c:v>-0.11622099999999991</c:v>
                  </c:pt>
                </c:numCache>
              </c:numRef>
            </c:minus>
            <c:spPr>
              <a:noFill/>
              <a:ln w="15875" cap="flat" cmpd="sng" algn="ctr">
                <a:noFill/>
                <a:round/>
                <a:tailEnd type="triangle"/>
              </a:ln>
              <a:effectLst/>
            </c:spPr>
          </c:errBars>
          <c:val>
            <c:numRef>
              <c:f>'Barometer regioner'!$L$8:$L$29</c:f>
              <c:numCache>
                <c:formatCode>0%</c:formatCode>
                <c:ptCount val="22"/>
                <c:pt idx="0">
                  <c:v>-4.435699999999998E-2</c:v>
                </c:pt>
                <c:pt idx="1">
                  <c:v>-6.9138000000000033E-2</c:v>
                </c:pt>
                <c:pt idx="2">
                  <c:v>-1.8069000000000002E-2</c:v>
                </c:pt>
                <c:pt idx="3">
                  <c:v>-0.10011499999999995</c:v>
                </c:pt>
                <c:pt idx="4">
                  <c:v>-0.14289399999999997</c:v>
                </c:pt>
                <c:pt idx="5">
                  <c:v>-0.10144500000000001</c:v>
                </c:pt>
                <c:pt idx="6">
                  <c:v>-6.2130000000000019E-2</c:v>
                </c:pt>
                <c:pt idx="7">
                  <c:v>-0.12481100000000012</c:v>
                </c:pt>
                <c:pt idx="8">
                  <c:v>-8.8293999999999984E-2</c:v>
                </c:pt>
                <c:pt idx="9">
                  <c:v>-7.8205999999999998E-2</c:v>
                </c:pt>
                <c:pt idx="10">
                  <c:v>-9.7430000000000017E-2</c:v>
                </c:pt>
                <c:pt idx="11">
                  <c:v>-9.1373999999999955E-2</c:v>
                </c:pt>
                <c:pt idx="12">
                  <c:v>-8.6255999999999999E-2</c:v>
                </c:pt>
                <c:pt idx="13">
                  <c:v>-5.9135000000000049E-2</c:v>
                </c:pt>
                <c:pt idx="14">
                  <c:v>-0.10269300000000003</c:v>
                </c:pt>
                <c:pt idx="15">
                  <c:v>-0.11566100000000001</c:v>
                </c:pt>
                <c:pt idx="16">
                  <c:v>-0.11093200000000003</c:v>
                </c:pt>
                <c:pt idx="17">
                  <c:v>-3.5615999999999981E-2</c:v>
                </c:pt>
                <c:pt idx="18">
                  <c:v>-0.10840300000000003</c:v>
                </c:pt>
                <c:pt idx="19">
                  <c:v>-9.4578000000000051E-2</c:v>
                </c:pt>
                <c:pt idx="20">
                  <c:v>-2.3309000000000024E-2</c:v>
                </c:pt>
                <c:pt idx="21">
                  <c:v>-0.11622099999999991</c:v>
                </c:pt>
              </c:numCache>
            </c:numRef>
          </c:val>
          <c:extLst>
            <c:ext xmlns:c15="http://schemas.microsoft.com/office/drawing/2012/chart" uri="{02D57815-91ED-43cb-92C2-25804820EDAC}">
              <c15:datalabelsRange>
                <c15:f>'Barometer regioner'!$K$8:$K$29</c15:f>
                <c15:dlblRangeCache>
                  <c:ptCount val="22"/>
                  <c:pt idx="0">
                    <c:v>4%</c:v>
                  </c:pt>
                  <c:pt idx="1">
                    <c:v>7%</c:v>
                  </c:pt>
                  <c:pt idx="2">
                    <c:v>2%</c:v>
                  </c:pt>
                  <c:pt idx="3">
                    <c:v>10%</c:v>
                  </c:pt>
                  <c:pt idx="4">
                    <c:v>14%</c:v>
                  </c:pt>
                  <c:pt idx="5">
                    <c:v>10%</c:v>
                  </c:pt>
                  <c:pt idx="6">
                    <c:v>6%</c:v>
                  </c:pt>
                  <c:pt idx="7">
                    <c:v>12%</c:v>
                  </c:pt>
                  <c:pt idx="8">
                    <c:v>9%</c:v>
                  </c:pt>
                  <c:pt idx="9">
                    <c:v>8%</c:v>
                  </c:pt>
                  <c:pt idx="10">
                    <c:v>10%</c:v>
                  </c:pt>
                  <c:pt idx="11">
                    <c:v>9%</c:v>
                  </c:pt>
                  <c:pt idx="12">
                    <c:v>9%</c:v>
                  </c:pt>
                  <c:pt idx="13">
                    <c:v>6%</c:v>
                  </c:pt>
                  <c:pt idx="14">
                    <c:v>10%</c:v>
                  </c:pt>
                  <c:pt idx="15">
                    <c:v>12%</c:v>
                  </c:pt>
                  <c:pt idx="16">
                    <c:v>11%</c:v>
                  </c:pt>
                  <c:pt idx="17">
                    <c:v>4%</c:v>
                  </c:pt>
                  <c:pt idx="18">
                    <c:v>11%</c:v>
                  </c:pt>
                  <c:pt idx="19">
                    <c:v>9%</c:v>
                  </c:pt>
                  <c:pt idx="20">
                    <c:v>2%</c:v>
                  </c:pt>
                  <c:pt idx="21">
                    <c:v>12%</c:v>
                  </c:pt>
                </c15:dlblRangeCache>
              </c15:datalabelsRange>
            </c:ext>
            <c:ext xmlns:c16="http://schemas.microsoft.com/office/drawing/2014/chart" uri="{C3380CC4-5D6E-409C-BE32-E72D297353CC}">
              <c16:uniqueId val="{0000001A-91B3-45F6-9814-E324EF508065}"/>
            </c:ext>
          </c:extLst>
        </c:ser>
        <c:dLbls>
          <c:showLegendKey val="0"/>
          <c:showVal val="0"/>
          <c:showCatName val="0"/>
          <c:showSerName val="0"/>
          <c:showPercent val="0"/>
          <c:showBubbleSize val="0"/>
        </c:dLbls>
        <c:gapWidth val="25"/>
        <c:axId val="1752659616"/>
        <c:axId val="1752669128"/>
      </c:barChart>
      <c:catAx>
        <c:axId val="209604652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2096044880"/>
        <c:crosses val="autoZero"/>
        <c:auto val="1"/>
        <c:lblAlgn val="ctr"/>
        <c:lblOffset val="100"/>
        <c:noMultiLvlLbl val="0"/>
      </c:catAx>
      <c:valAx>
        <c:axId val="2096044880"/>
        <c:scaling>
          <c:orientation val="minMax"/>
          <c:max val="1"/>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Andel i befolkningen</a:t>
                </a:r>
              </a:p>
            </c:rich>
          </c:tx>
          <c:layout>
            <c:manualLayout>
              <c:xMode val="edge"/>
              <c:yMode val="edge"/>
              <c:x val="0.44924189814814819"/>
              <c:y val="0.95345083333333336"/>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2096046520"/>
        <c:crosses val="autoZero"/>
        <c:crossBetween val="between"/>
      </c:valAx>
      <c:valAx>
        <c:axId val="1752669128"/>
        <c:scaling>
          <c:orientation val="minMax"/>
          <c:min val="-1"/>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752659616"/>
        <c:crosses val="max"/>
        <c:crossBetween val="between"/>
      </c:valAx>
      <c:catAx>
        <c:axId val="1752659616"/>
        <c:scaling>
          <c:orientation val="minMax"/>
        </c:scaling>
        <c:delete val="1"/>
        <c:axPos val="l"/>
        <c:majorTickMark val="out"/>
        <c:minorTickMark val="none"/>
        <c:tickLblPos val="nextTo"/>
        <c:crossAx val="1752669128"/>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72E0-40EE-AE5A-5372DFD75E30}"/>
              </c:ext>
            </c:extLst>
          </c:dPt>
          <c:dPt>
            <c:idx val="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3-72E0-40EE-AE5A-5372DFD75E30}"/>
              </c:ext>
            </c:extLst>
          </c:dPt>
          <c:dPt>
            <c:idx val="2"/>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72E0-40EE-AE5A-5372DFD75E30}"/>
              </c:ext>
            </c:extLst>
          </c:dPt>
          <c:dPt>
            <c:idx val="3"/>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7-72E0-40EE-AE5A-5372DFD75E30}"/>
              </c:ext>
            </c:extLst>
          </c:dPt>
          <c:dPt>
            <c:idx val="4"/>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9-72E0-40EE-AE5A-5372DFD75E30}"/>
              </c:ext>
            </c:extLst>
          </c:dPt>
          <c:dPt>
            <c:idx val="5"/>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B-72E0-40EE-AE5A-5372DFD75E30}"/>
              </c:ext>
            </c:extLst>
          </c:dPt>
          <c:dPt>
            <c:idx val="6"/>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D-72E0-40EE-AE5A-5372DFD75E30}"/>
              </c:ext>
            </c:extLst>
          </c:dPt>
          <c:dPt>
            <c:idx val="7"/>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F-72E0-40EE-AE5A-5372DFD75E30}"/>
              </c:ext>
            </c:extLst>
          </c:dPt>
          <c:dPt>
            <c:idx val="8"/>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1-72E0-40EE-AE5A-5372DFD75E30}"/>
              </c:ext>
            </c:extLst>
          </c:dPt>
          <c:dPt>
            <c:idx val="9"/>
            <c:invertIfNegative val="0"/>
            <c:bubble3D val="0"/>
            <c:spPr>
              <a:solidFill>
                <a:schemeClr val="accent1">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3-72E0-40EE-AE5A-5372DFD75E30}"/>
              </c:ext>
            </c:extLst>
          </c:dPt>
          <c:dPt>
            <c:idx val="1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5-72E0-40EE-AE5A-5372DFD75E30}"/>
              </c:ext>
            </c:extLst>
          </c:dPt>
          <c:dPt>
            <c:idx val="1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7-72E0-40EE-AE5A-5372DFD75E30}"/>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'Barometern covid'!$H$8:$H$29</c:f>
              <c:strCache>
                <c:ptCount val="22"/>
                <c:pt idx="0">
                  <c:v>Dalarna</c:v>
                </c:pt>
                <c:pt idx="1">
                  <c:v>Västernorrland</c:v>
                </c:pt>
                <c:pt idx="2">
                  <c:v>Västmanland</c:v>
                </c:pt>
                <c:pt idx="3">
                  <c:v>Sörmland</c:v>
                </c:pt>
                <c:pt idx="4">
                  <c:v>Blekinge</c:v>
                </c:pt>
                <c:pt idx="5">
                  <c:v>Stockholm</c:v>
                </c:pt>
                <c:pt idx="6">
                  <c:v>Gävleborg</c:v>
                </c:pt>
                <c:pt idx="7">
                  <c:v>Kronoberg</c:v>
                </c:pt>
                <c:pt idx="8">
                  <c:v>Skåne</c:v>
                </c:pt>
                <c:pt idx="9">
                  <c:v>Riket</c:v>
                </c:pt>
                <c:pt idx="10">
                  <c:v>Västra Götaland</c:v>
                </c:pt>
                <c:pt idx="11">
                  <c:v>Uppsala</c:v>
                </c:pt>
                <c:pt idx="12">
                  <c:v>Örebro</c:v>
                </c:pt>
                <c:pt idx="13">
                  <c:v>Jönköping</c:v>
                </c:pt>
                <c:pt idx="14">
                  <c:v>Halland</c:v>
                </c:pt>
                <c:pt idx="15">
                  <c:v>Östergötland</c:v>
                </c:pt>
                <c:pt idx="16">
                  <c:v>Jämtland Härjedalen</c:v>
                </c:pt>
                <c:pt idx="17">
                  <c:v>Norrbotten</c:v>
                </c:pt>
                <c:pt idx="18">
                  <c:v>Kalmar</c:v>
                </c:pt>
                <c:pt idx="19">
                  <c:v>Värmland</c:v>
                </c:pt>
                <c:pt idx="20">
                  <c:v>Gotland</c:v>
                </c:pt>
                <c:pt idx="21">
                  <c:v>Västerbotten</c:v>
                </c:pt>
              </c:strCache>
            </c:strRef>
          </c:cat>
          <c:val>
            <c:numRef>
              <c:f>'Barometern covid'!$I$8:$I$29</c:f>
              <c:numCache>
                <c:formatCode>0%</c:formatCode>
                <c:ptCount val="22"/>
                <c:pt idx="0">
                  <c:v>0.663462</c:v>
                </c:pt>
                <c:pt idx="1">
                  <c:v>0.66735299999999997</c:v>
                </c:pt>
                <c:pt idx="2">
                  <c:v>0.67367299999999997</c:v>
                </c:pt>
                <c:pt idx="3">
                  <c:v>0.68520599999999998</c:v>
                </c:pt>
                <c:pt idx="4">
                  <c:v>0.68706599999999995</c:v>
                </c:pt>
                <c:pt idx="5">
                  <c:v>0.69480799999999998</c:v>
                </c:pt>
                <c:pt idx="6">
                  <c:v>0.70918400000000004</c:v>
                </c:pt>
                <c:pt idx="7">
                  <c:v>0.71415899999999999</c:v>
                </c:pt>
                <c:pt idx="8">
                  <c:v>0.71643600000000007</c:v>
                </c:pt>
                <c:pt idx="9">
                  <c:v>0.72693799999999997</c:v>
                </c:pt>
                <c:pt idx="10">
                  <c:v>0.74076800000000009</c:v>
                </c:pt>
                <c:pt idx="11">
                  <c:v>0.75227900000000003</c:v>
                </c:pt>
                <c:pt idx="12">
                  <c:v>0.75377799999999995</c:v>
                </c:pt>
                <c:pt idx="13">
                  <c:v>0.75399400000000005</c:v>
                </c:pt>
                <c:pt idx="14">
                  <c:v>0.75479799999999997</c:v>
                </c:pt>
                <c:pt idx="15">
                  <c:v>0.76546899999999996</c:v>
                </c:pt>
                <c:pt idx="16">
                  <c:v>0.77876099999999993</c:v>
                </c:pt>
                <c:pt idx="17">
                  <c:v>0.78156000000000003</c:v>
                </c:pt>
                <c:pt idx="18">
                  <c:v>0.783439</c:v>
                </c:pt>
                <c:pt idx="19">
                  <c:v>0.78701300000000007</c:v>
                </c:pt>
                <c:pt idx="20">
                  <c:v>0.81056799999999996</c:v>
                </c:pt>
                <c:pt idx="21">
                  <c:v>0.81736299999999995</c:v>
                </c:pt>
              </c:numCache>
            </c:numRef>
          </c:val>
          <c:extLst>
            <c:ext xmlns:c16="http://schemas.microsoft.com/office/drawing/2014/chart" uri="{C3380CC4-5D6E-409C-BE32-E72D297353CC}">
              <c16:uniqueId val="{00000018-72E0-40EE-AE5A-5372DFD75E30}"/>
            </c:ext>
          </c:extLst>
        </c:ser>
        <c:dLbls>
          <c:showLegendKey val="0"/>
          <c:showVal val="0"/>
          <c:showCatName val="0"/>
          <c:showSerName val="0"/>
          <c:showPercent val="0"/>
          <c:showBubbleSize val="0"/>
        </c:dLbls>
        <c:gapWidth val="25"/>
        <c:axId val="1760747952"/>
        <c:axId val="1760749264"/>
      </c:barChart>
      <c:catAx>
        <c:axId val="1760747952"/>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749264"/>
        <c:crosses val="autoZero"/>
        <c:auto val="1"/>
        <c:lblAlgn val="ctr"/>
        <c:lblOffset val="100"/>
        <c:noMultiLvlLbl val="0"/>
      </c:catAx>
      <c:valAx>
        <c:axId val="1760749264"/>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Andel i befolkningen</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747952"/>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33263888888889"/>
          <c:y val="0.1132672222222222"/>
          <c:w val="0.73478888888888894"/>
          <c:h val="0.7510661111111111"/>
        </c:manualLayout>
      </c:layout>
      <c:barChart>
        <c:barDir val="bar"/>
        <c:grouping val="clustered"/>
        <c:varyColors val="0"/>
        <c:ser>
          <c:idx val="0"/>
          <c:order val="0"/>
          <c:tx>
            <c:strRef>
              <c:f>Patientenkät!$I$7</c:f>
              <c:strCache>
                <c:ptCount val="1"/>
                <c:pt idx="0">
                  <c:v>2016</c:v>
                </c:pt>
              </c:strCache>
            </c:strRef>
          </c:tx>
          <c:spPr>
            <a:pattFill prst="dkUpDiag">
              <a:fgClr>
                <a:schemeClr val="accent5"/>
              </a:fgClr>
              <a:bgClr>
                <a:schemeClr val="accent5">
                  <a:lumMod val="75000"/>
                </a:schemeClr>
              </a:bgClr>
            </a:pattFill>
            <a:ln w="9525" cap="flat" cmpd="sng" algn="ctr">
              <a:solidFill>
                <a:sysClr val="windowText" lastClr="000000">
                  <a:lumMod val="100000"/>
                </a:sysClr>
              </a:solidFill>
              <a:prstDash val="solid"/>
              <a:round/>
              <a:headEnd type="none" w="med" len="med"/>
              <a:tailEnd type="none" w="med" len="med"/>
            </a:ln>
            <a:effectLst/>
          </c:spPr>
          <c:invertIfNegative val="0"/>
          <c:cat>
            <c:strRef>
              <c:f>Patientenkät!$H$8:$H$29</c:f>
              <c:strCache>
                <c:ptCount val="22"/>
                <c:pt idx="0">
                  <c:v>Gävleborg</c:v>
                </c:pt>
                <c:pt idx="1">
                  <c:v>Stockholm</c:v>
                </c:pt>
                <c:pt idx="2">
                  <c:v>Sörmland</c:v>
                </c:pt>
                <c:pt idx="3">
                  <c:v>Uppsala</c:v>
                </c:pt>
                <c:pt idx="4">
                  <c:v>Blekinge</c:v>
                </c:pt>
                <c:pt idx="5">
                  <c:v>Skåne</c:v>
                </c:pt>
                <c:pt idx="6">
                  <c:v>Västmanland</c:v>
                </c:pt>
                <c:pt idx="7">
                  <c:v>Riket</c:v>
                </c:pt>
                <c:pt idx="8">
                  <c:v>Gotland</c:v>
                </c:pt>
                <c:pt idx="9">
                  <c:v>Östergötland</c:v>
                </c:pt>
                <c:pt idx="10">
                  <c:v>Västra Götaland</c:v>
                </c:pt>
                <c:pt idx="11">
                  <c:v>Kronoberg</c:v>
                </c:pt>
                <c:pt idx="12">
                  <c:v>Örebro</c:v>
                </c:pt>
                <c:pt idx="13">
                  <c:v>Halland</c:v>
                </c:pt>
                <c:pt idx="14">
                  <c:v>Dalarna</c:v>
                </c:pt>
                <c:pt idx="15">
                  <c:v>Jönköping</c:v>
                </c:pt>
                <c:pt idx="16">
                  <c:v>Västernorrland</c:v>
                </c:pt>
                <c:pt idx="17">
                  <c:v>Norrbotten</c:v>
                </c:pt>
                <c:pt idx="18">
                  <c:v>Värmland</c:v>
                </c:pt>
                <c:pt idx="19">
                  <c:v>Jämtland</c:v>
                </c:pt>
                <c:pt idx="20">
                  <c:v>Kalmar</c:v>
                </c:pt>
                <c:pt idx="21">
                  <c:v>Västerbotten</c:v>
                </c:pt>
              </c:strCache>
            </c:strRef>
          </c:cat>
          <c:val>
            <c:numRef>
              <c:f>Patientenkät!$I$8:$I$29</c:f>
              <c:numCache>
                <c:formatCode>0.0</c:formatCode>
                <c:ptCount val="22"/>
                <c:pt idx="0">
                  <c:v>81.8</c:v>
                </c:pt>
                <c:pt idx="1">
                  <c:v>79.900000000000006</c:v>
                </c:pt>
                <c:pt idx="2">
                  <c:v>79.8</c:v>
                </c:pt>
                <c:pt idx="3">
                  <c:v>79.599999999999994</c:v>
                </c:pt>
                <c:pt idx="4">
                  <c:v>74.099999999999994</c:v>
                </c:pt>
                <c:pt idx="5">
                  <c:v>81.5</c:v>
                </c:pt>
                <c:pt idx="6">
                  <c:v>83.2</c:v>
                </c:pt>
                <c:pt idx="7">
                  <c:v>82.8</c:v>
                </c:pt>
                <c:pt idx="8">
                  <c:v>88.3</c:v>
                </c:pt>
                <c:pt idx="9">
                  <c:v>83</c:v>
                </c:pt>
                <c:pt idx="10">
                  <c:v>81.7</c:v>
                </c:pt>
                <c:pt idx="11">
                  <c:v>86.7</c:v>
                </c:pt>
                <c:pt idx="12">
                  <c:v>86</c:v>
                </c:pt>
                <c:pt idx="13">
                  <c:v>83.9</c:v>
                </c:pt>
                <c:pt idx="14">
                  <c:v>88.4</c:v>
                </c:pt>
                <c:pt idx="15">
                  <c:v>84.4</c:v>
                </c:pt>
                <c:pt idx="16">
                  <c:v>87</c:v>
                </c:pt>
                <c:pt idx="17">
                  <c:v>88.5</c:v>
                </c:pt>
                <c:pt idx="18">
                  <c:v>81.7</c:v>
                </c:pt>
                <c:pt idx="19">
                  <c:v>87.2</c:v>
                </c:pt>
                <c:pt idx="20">
                  <c:v>87.3</c:v>
                </c:pt>
                <c:pt idx="21">
                  <c:v>88</c:v>
                </c:pt>
              </c:numCache>
            </c:numRef>
          </c:val>
          <c:extLst>
            <c:ext xmlns:c16="http://schemas.microsoft.com/office/drawing/2014/chart" uri="{C3380CC4-5D6E-409C-BE32-E72D297353CC}">
              <c16:uniqueId val="{00000000-0EAC-48E6-B596-D53A4CD229DE}"/>
            </c:ext>
          </c:extLst>
        </c:ser>
        <c:ser>
          <c:idx val="1"/>
          <c:order val="1"/>
          <c:tx>
            <c:strRef>
              <c:f>Patientenkät!$J$7</c:f>
              <c:strCache>
                <c:ptCount val="1"/>
                <c:pt idx="0">
                  <c:v>2020</c:v>
                </c:pt>
              </c:strCache>
            </c:strRef>
          </c:tx>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7"/>
            <c:invertIfNegative val="0"/>
            <c:bubble3D val="0"/>
            <c:spPr>
              <a:solidFill>
                <a:schemeClr val="accent1">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0EAC-48E6-B596-D53A4CD229DE}"/>
              </c:ext>
            </c:extLst>
          </c:dPt>
          <c:cat>
            <c:strRef>
              <c:f>Patientenkät!$H$8:$H$29</c:f>
              <c:strCache>
                <c:ptCount val="22"/>
                <c:pt idx="0">
                  <c:v>Gävleborg</c:v>
                </c:pt>
                <c:pt idx="1">
                  <c:v>Stockholm</c:v>
                </c:pt>
                <c:pt idx="2">
                  <c:v>Sörmland</c:v>
                </c:pt>
                <c:pt idx="3">
                  <c:v>Uppsala</c:v>
                </c:pt>
                <c:pt idx="4">
                  <c:v>Blekinge</c:v>
                </c:pt>
                <c:pt idx="5">
                  <c:v>Skåne</c:v>
                </c:pt>
                <c:pt idx="6">
                  <c:v>Västmanland</c:v>
                </c:pt>
                <c:pt idx="7">
                  <c:v>Riket</c:v>
                </c:pt>
                <c:pt idx="8">
                  <c:v>Gotland</c:v>
                </c:pt>
                <c:pt idx="9">
                  <c:v>Östergötland</c:v>
                </c:pt>
                <c:pt idx="10">
                  <c:v>Västra Götaland</c:v>
                </c:pt>
                <c:pt idx="11">
                  <c:v>Kronoberg</c:v>
                </c:pt>
                <c:pt idx="12">
                  <c:v>Örebro</c:v>
                </c:pt>
                <c:pt idx="13">
                  <c:v>Halland</c:v>
                </c:pt>
                <c:pt idx="14">
                  <c:v>Dalarna</c:v>
                </c:pt>
                <c:pt idx="15">
                  <c:v>Jönköping</c:v>
                </c:pt>
                <c:pt idx="16">
                  <c:v>Västernorrland</c:v>
                </c:pt>
                <c:pt idx="17">
                  <c:v>Norrbotten</c:v>
                </c:pt>
                <c:pt idx="18">
                  <c:v>Värmland</c:v>
                </c:pt>
                <c:pt idx="19">
                  <c:v>Jämtland</c:v>
                </c:pt>
                <c:pt idx="20">
                  <c:v>Kalmar</c:v>
                </c:pt>
                <c:pt idx="21">
                  <c:v>Västerbotten</c:v>
                </c:pt>
              </c:strCache>
            </c:strRef>
          </c:cat>
          <c:val>
            <c:numRef>
              <c:f>Patientenkät!$J$8:$J$29</c:f>
              <c:numCache>
                <c:formatCode>0.0</c:formatCode>
                <c:ptCount val="22"/>
                <c:pt idx="0">
                  <c:v>82.4</c:v>
                </c:pt>
                <c:pt idx="1">
                  <c:v>82.9</c:v>
                </c:pt>
                <c:pt idx="2">
                  <c:v>83.7</c:v>
                </c:pt>
                <c:pt idx="3">
                  <c:v>83.7</c:v>
                </c:pt>
                <c:pt idx="4">
                  <c:v>85.1</c:v>
                </c:pt>
                <c:pt idx="5">
                  <c:v>85.1</c:v>
                </c:pt>
                <c:pt idx="6">
                  <c:v>85.4</c:v>
                </c:pt>
                <c:pt idx="7">
                  <c:v>85.7</c:v>
                </c:pt>
                <c:pt idx="8">
                  <c:v>85.8</c:v>
                </c:pt>
                <c:pt idx="9">
                  <c:v>85.8</c:v>
                </c:pt>
                <c:pt idx="10">
                  <c:v>86.1</c:v>
                </c:pt>
                <c:pt idx="11">
                  <c:v>86.3</c:v>
                </c:pt>
                <c:pt idx="12">
                  <c:v>86.3</c:v>
                </c:pt>
                <c:pt idx="13">
                  <c:v>86.6</c:v>
                </c:pt>
                <c:pt idx="14">
                  <c:v>87.4</c:v>
                </c:pt>
                <c:pt idx="15">
                  <c:v>87.4</c:v>
                </c:pt>
                <c:pt idx="16">
                  <c:v>87.7</c:v>
                </c:pt>
                <c:pt idx="17">
                  <c:v>87.9</c:v>
                </c:pt>
                <c:pt idx="18">
                  <c:v>87.9</c:v>
                </c:pt>
                <c:pt idx="19">
                  <c:v>88</c:v>
                </c:pt>
                <c:pt idx="20">
                  <c:v>89.4</c:v>
                </c:pt>
                <c:pt idx="21">
                  <c:v>90.4</c:v>
                </c:pt>
              </c:numCache>
            </c:numRef>
          </c:val>
          <c:extLst>
            <c:ext xmlns:c16="http://schemas.microsoft.com/office/drawing/2014/chart" uri="{C3380CC4-5D6E-409C-BE32-E72D297353CC}">
              <c16:uniqueId val="{00000003-0EAC-48E6-B596-D53A4CD229DE}"/>
            </c:ext>
          </c:extLst>
        </c:ser>
        <c:dLbls>
          <c:showLegendKey val="0"/>
          <c:showVal val="0"/>
          <c:showCatName val="0"/>
          <c:showSerName val="0"/>
          <c:showPercent val="0"/>
          <c:showBubbleSize val="0"/>
        </c:dLbls>
        <c:gapWidth val="25"/>
        <c:axId val="1760666936"/>
        <c:axId val="1760672840"/>
      </c:barChart>
      <c:barChart>
        <c:barDir val="bar"/>
        <c:grouping val="clustered"/>
        <c:varyColors val="0"/>
        <c:ser>
          <c:idx val="2"/>
          <c:order val="2"/>
          <c:tx>
            <c:strRef>
              <c:f>Patientenkät!$K$7</c:f>
              <c:strCache>
                <c:ptCount val="1"/>
                <c:pt idx="0">
                  <c:v>Förändring</c:v>
                </c:pt>
              </c:strCache>
            </c:strRef>
          </c:tx>
          <c:spPr>
            <a:solidFill>
              <a:srgbClr val="FDDB93">
                <a:alpha val="69804"/>
              </a:srgbClr>
            </a:solidFill>
            <a:ln>
              <a:noFill/>
            </a:ln>
            <a:effectLst/>
          </c:spPr>
          <c:invertIfNegative val="0"/>
          <c:dLbls>
            <c:dLbl>
              <c:idx val="8"/>
              <c:layout>
                <c:manualLayout>
                  <c:x val="-7.937499999999989E-2"/>
                  <c:y val="-3.52777777777777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EAC-48E6-B596-D53A4CD229DE}"/>
                </c:ext>
              </c:extLst>
            </c:dLbl>
            <c:dLbl>
              <c:idx val="11"/>
              <c:layout>
                <c:manualLayout>
                  <c:x val="-5.5856481481481479E-2"/>
                  <c:y val="-3.52777777777777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EAC-48E6-B596-D53A4CD229DE}"/>
                </c:ext>
              </c:extLst>
            </c:dLbl>
            <c:dLbl>
              <c:idx val="14"/>
              <c:layout>
                <c:manualLayout>
                  <c:x val="-6.17361111111111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EAC-48E6-B596-D53A4CD229DE}"/>
                </c:ext>
              </c:extLst>
            </c:dLbl>
            <c:dLbl>
              <c:idx val="17"/>
              <c:layout>
                <c:manualLayout>
                  <c:x val="-7.055555555555534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EAC-48E6-B596-D53A4CD229D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Patientenkät!$K$8:$K$29</c:f>
              <c:numCache>
                <c:formatCode>0.0%</c:formatCode>
                <c:ptCount val="22"/>
                <c:pt idx="0">
                  <c:v>7.3349633251835744E-3</c:v>
                </c:pt>
                <c:pt idx="1">
                  <c:v>3.7546933667083948E-2</c:v>
                </c:pt>
                <c:pt idx="2">
                  <c:v>4.8872180451127845E-2</c:v>
                </c:pt>
                <c:pt idx="3">
                  <c:v>5.1507537688442406E-2</c:v>
                </c:pt>
                <c:pt idx="4">
                  <c:v>0.14844804318488536</c:v>
                </c:pt>
                <c:pt idx="5">
                  <c:v>4.4171779141104262E-2</c:v>
                </c:pt>
                <c:pt idx="6">
                  <c:v>2.6442307692307709E-2</c:v>
                </c:pt>
                <c:pt idx="7">
                  <c:v>3.5024154589372136E-2</c:v>
                </c:pt>
                <c:pt idx="8">
                  <c:v>-2.8312570781426905E-2</c:v>
                </c:pt>
                <c:pt idx="9">
                  <c:v>3.3734939759036076E-2</c:v>
                </c:pt>
                <c:pt idx="10">
                  <c:v>5.3855569155446759E-2</c:v>
                </c:pt>
                <c:pt idx="11">
                  <c:v>-4.6136101499424376E-3</c:v>
                </c:pt>
                <c:pt idx="12">
                  <c:v>3.4883720930232176E-3</c:v>
                </c:pt>
                <c:pt idx="13">
                  <c:v>3.2181168057210829E-2</c:v>
                </c:pt>
                <c:pt idx="14">
                  <c:v>-1.1312217194570096E-2</c:v>
                </c:pt>
                <c:pt idx="15">
                  <c:v>3.5545023696682554E-2</c:v>
                </c:pt>
                <c:pt idx="16">
                  <c:v>8.0459770114942319E-3</c:v>
                </c:pt>
                <c:pt idx="17">
                  <c:v>-6.7796610169490457E-3</c:v>
                </c:pt>
                <c:pt idx="18">
                  <c:v>7.5887392900856776E-2</c:v>
                </c:pt>
                <c:pt idx="19">
                  <c:v>9.1743119266054496E-3</c:v>
                </c:pt>
                <c:pt idx="20">
                  <c:v>2.4054982817869552E-2</c:v>
                </c:pt>
                <c:pt idx="21">
                  <c:v>2.7272727272727337E-2</c:v>
                </c:pt>
              </c:numCache>
            </c:numRef>
          </c:val>
          <c:extLst>
            <c:ext xmlns:c16="http://schemas.microsoft.com/office/drawing/2014/chart" uri="{C3380CC4-5D6E-409C-BE32-E72D297353CC}">
              <c16:uniqueId val="{00000008-0EAC-48E6-B596-D53A4CD229DE}"/>
            </c:ext>
          </c:extLst>
        </c:ser>
        <c:dLbls>
          <c:showLegendKey val="0"/>
          <c:showVal val="0"/>
          <c:showCatName val="0"/>
          <c:showSerName val="0"/>
          <c:showPercent val="0"/>
          <c:showBubbleSize val="0"/>
        </c:dLbls>
        <c:gapWidth val="25"/>
        <c:axId val="1589527736"/>
        <c:axId val="1589535936"/>
      </c:barChart>
      <c:catAx>
        <c:axId val="1760666936"/>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672840"/>
        <c:crosses val="autoZero"/>
        <c:auto val="1"/>
        <c:lblAlgn val="ctr"/>
        <c:lblOffset val="100"/>
        <c:noMultiLvlLbl val="0"/>
      </c:catAx>
      <c:valAx>
        <c:axId val="1760672840"/>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Index</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666936"/>
        <c:crosses val="autoZero"/>
        <c:crossBetween val="between"/>
      </c:valAx>
      <c:valAx>
        <c:axId val="1589535936"/>
        <c:scaling>
          <c:orientation val="minMax"/>
          <c:max val="0.15000000000000002"/>
          <c:min val="-1.8"/>
        </c:scaling>
        <c:delete val="0"/>
        <c:axPos val="t"/>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589527736"/>
        <c:crosses val="max"/>
        <c:crossBetween val="between"/>
      </c:valAx>
      <c:catAx>
        <c:axId val="1589527736"/>
        <c:scaling>
          <c:orientation val="minMax"/>
        </c:scaling>
        <c:delete val="1"/>
        <c:axPos val="l"/>
        <c:majorTickMark val="out"/>
        <c:minorTickMark val="none"/>
        <c:tickLblPos val="nextTo"/>
        <c:crossAx val="1589535936"/>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w="9525" cap="flat" cmpd="sng" algn="ctr">
              <a:solidFill>
                <a:sysClr val="windowText" lastClr="000000">
                  <a:lumMod val="100000"/>
                </a:sysClr>
              </a:solidFill>
              <a:prstDash val="solid"/>
              <a:round/>
              <a:headEnd type="none" w="med" len="med"/>
              <a:tailEnd type="none" w="med" len="med"/>
            </a:ln>
            <a:effectLst/>
          </c:spPr>
          <c:invertIfNegative val="0"/>
          <c:dPt>
            <c:idx val="13"/>
            <c:invertIfNegative val="0"/>
            <c:bubble3D val="0"/>
            <c:spPr>
              <a:solidFill>
                <a:schemeClr val="accent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2DA6-4DA2-AC01-9B77F4152202}"/>
              </c:ext>
            </c:extLst>
          </c:dPt>
          <c:cat>
            <c:strRef>
              <c:f>'Patientenkät akut reg'!$H$8:$H$29</c:f>
              <c:strCache>
                <c:ptCount val="22"/>
                <c:pt idx="0">
                  <c:v>Kalmar</c:v>
                </c:pt>
                <c:pt idx="1">
                  <c:v>Västerbotten</c:v>
                </c:pt>
                <c:pt idx="2">
                  <c:v>Värmland</c:v>
                </c:pt>
                <c:pt idx="3">
                  <c:v>Östergötland</c:v>
                </c:pt>
                <c:pt idx="4">
                  <c:v>Jönköping</c:v>
                </c:pt>
                <c:pt idx="5">
                  <c:v>Örebro</c:v>
                </c:pt>
                <c:pt idx="6">
                  <c:v>Halland</c:v>
                </c:pt>
                <c:pt idx="7">
                  <c:v>Skåne</c:v>
                </c:pt>
                <c:pt idx="8">
                  <c:v>Kronoberg</c:v>
                </c:pt>
                <c:pt idx="9">
                  <c:v>Västernorrland</c:v>
                </c:pt>
                <c:pt idx="10">
                  <c:v>Uppsala</c:v>
                </c:pt>
                <c:pt idx="11">
                  <c:v>Jämtland</c:v>
                </c:pt>
                <c:pt idx="12">
                  <c:v>Gotland</c:v>
                </c:pt>
                <c:pt idx="13">
                  <c:v>Riket</c:v>
                </c:pt>
                <c:pt idx="14">
                  <c:v>Västra Götaland</c:v>
                </c:pt>
                <c:pt idx="15">
                  <c:v>Sörmland</c:v>
                </c:pt>
                <c:pt idx="16">
                  <c:v>Gävleborg</c:v>
                </c:pt>
                <c:pt idx="17">
                  <c:v>Västmanland</c:v>
                </c:pt>
                <c:pt idx="18">
                  <c:v>Dalarna</c:v>
                </c:pt>
                <c:pt idx="19">
                  <c:v>Norrbotten</c:v>
                </c:pt>
                <c:pt idx="20">
                  <c:v>Blekinge</c:v>
                </c:pt>
                <c:pt idx="21">
                  <c:v>Stockholm</c:v>
                </c:pt>
              </c:strCache>
            </c:strRef>
          </c:cat>
          <c:val>
            <c:numRef>
              <c:f>'Patientenkät akut reg'!$I$8:$I$29</c:f>
              <c:numCache>
                <c:formatCode>General</c:formatCode>
                <c:ptCount val="22"/>
                <c:pt idx="0">
                  <c:v>19.3</c:v>
                </c:pt>
                <c:pt idx="1">
                  <c:v>19.600000000000001</c:v>
                </c:pt>
                <c:pt idx="2">
                  <c:v>19.7</c:v>
                </c:pt>
                <c:pt idx="3">
                  <c:v>20.2</c:v>
                </c:pt>
                <c:pt idx="4">
                  <c:v>20.399999999999999</c:v>
                </c:pt>
                <c:pt idx="5">
                  <c:v>20.8</c:v>
                </c:pt>
                <c:pt idx="6">
                  <c:v>20.9</c:v>
                </c:pt>
                <c:pt idx="7">
                  <c:v>21.6</c:v>
                </c:pt>
                <c:pt idx="8">
                  <c:v>22.3</c:v>
                </c:pt>
                <c:pt idx="9">
                  <c:v>23.1</c:v>
                </c:pt>
                <c:pt idx="10">
                  <c:v>23.3</c:v>
                </c:pt>
                <c:pt idx="11">
                  <c:v>23.5</c:v>
                </c:pt>
                <c:pt idx="12">
                  <c:v>23.8</c:v>
                </c:pt>
                <c:pt idx="13">
                  <c:v>23.9</c:v>
                </c:pt>
                <c:pt idx="14" formatCode="0.0">
                  <c:v>24</c:v>
                </c:pt>
                <c:pt idx="15">
                  <c:v>24.2</c:v>
                </c:pt>
                <c:pt idx="16">
                  <c:v>25.5</c:v>
                </c:pt>
                <c:pt idx="17">
                  <c:v>25.7</c:v>
                </c:pt>
                <c:pt idx="18">
                  <c:v>26.1</c:v>
                </c:pt>
                <c:pt idx="19">
                  <c:v>27.9</c:v>
                </c:pt>
                <c:pt idx="20">
                  <c:v>28.6</c:v>
                </c:pt>
                <c:pt idx="21">
                  <c:v>29.7</c:v>
                </c:pt>
              </c:numCache>
            </c:numRef>
          </c:val>
          <c:extLst>
            <c:ext xmlns:c16="http://schemas.microsoft.com/office/drawing/2014/chart" uri="{C3380CC4-5D6E-409C-BE32-E72D297353CC}">
              <c16:uniqueId val="{00000002-2DA6-4DA2-AC01-9B77F4152202}"/>
            </c:ext>
          </c:extLst>
        </c:ser>
        <c:dLbls>
          <c:showLegendKey val="0"/>
          <c:showVal val="0"/>
          <c:showCatName val="0"/>
          <c:showSerName val="0"/>
          <c:showPercent val="0"/>
          <c:showBubbleSize val="0"/>
        </c:dLbls>
        <c:gapWidth val="25"/>
        <c:axId val="1299819344"/>
        <c:axId val="1299817704"/>
      </c:barChart>
      <c:catAx>
        <c:axId val="1299819344"/>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299817704"/>
        <c:crosses val="autoZero"/>
        <c:auto val="1"/>
        <c:lblAlgn val="ctr"/>
        <c:lblOffset val="100"/>
        <c:noMultiLvlLbl val="0"/>
      </c:catAx>
      <c:valAx>
        <c:axId val="1299817704"/>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Andel positiva svar %</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299819344"/>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'SVF fall'!$M$7</c:f>
              <c:strCache>
                <c:ptCount val="1"/>
                <c:pt idx="0">
                  <c:v>Förväntat 
antal fall</c:v>
                </c:pt>
              </c:strCache>
            </c:strRef>
          </c:tx>
          <c:spPr>
            <a:solidFill>
              <a:schemeClr val="accent3"/>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91CBA6EF-00F3-473A-9D9E-CAEC06274E59}"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49C-4B22-8D90-1EC829715A74}"/>
                </c:ext>
              </c:extLst>
            </c:dLbl>
            <c:dLbl>
              <c:idx val="1"/>
              <c:tx>
                <c:rich>
                  <a:bodyPr/>
                  <a:lstStyle/>
                  <a:p>
                    <a:fld id="{4AA8D8A7-B136-4B13-9215-F5E3B28E2CD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549C-4B22-8D90-1EC829715A74}"/>
                </c:ext>
              </c:extLst>
            </c:dLbl>
            <c:dLbl>
              <c:idx val="2"/>
              <c:tx>
                <c:rich>
                  <a:bodyPr/>
                  <a:lstStyle/>
                  <a:p>
                    <a:fld id="{C64D73E7-5043-4632-BF82-22A1378A2F3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549C-4B22-8D90-1EC829715A74}"/>
                </c:ext>
              </c:extLst>
            </c:dLbl>
            <c:dLbl>
              <c:idx val="3"/>
              <c:tx>
                <c:rich>
                  <a:bodyPr/>
                  <a:lstStyle/>
                  <a:p>
                    <a:fld id="{7EE3FF71-7926-4B54-8AB5-7182FCDF052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549C-4B22-8D90-1EC829715A74}"/>
                </c:ext>
              </c:extLst>
            </c:dLbl>
            <c:dLbl>
              <c:idx val="4"/>
              <c:tx>
                <c:rich>
                  <a:bodyPr/>
                  <a:lstStyle/>
                  <a:p>
                    <a:fld id="{8627036A-E3A7-4B02-918C-947D4FDA8F0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549C-4B22-8D90-1EC829715A74}"/>
                </c:ext>
              </c:extLst>
            </c:dLbl>
            <c:dLbl>
              <c:idx val="5"/>
              <c:tx>
                <c:rich>
                  <a:bodyPr/>
                  <a:lstStyle/>
                  <a:p>
                    <a:fld id="{854C9224-F1F4-4860-AF4C-F7DCCF524B1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549C-4B22-8D90-1EC829715A74}"/>
                </c:ext>
              </c:extLst>
            </c:dLbl>
            <c:dLbl>
              <c:idx val="6"/>
              <c:tx>
                <c:rich>
                  <a:bodyPr/>
                  <a:lstStyle/>
                  <a:p>
                    <a:fld id="{7E1457F9-94F9-45F9-952C-40BDFBE7E8D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549C-4B22-8D90-1EC829715A74}"/>
                </c:ext>
              </c:extLst>
            </c:dLbl>
            <c:dLbl>
              <c:idx val="7"/>
              <c:tx>
                <c:rich>
                  <a:bodyPr/>
                  <a:lstStyle/>
                  <a:p>
                    <a:fld id="{DF65C634-A99E-480F-B9C0-73DB6806436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549C-4B22-8D90-1EC829715A74}"/>
                </c:ext>
              </c:extLst>
            </c:dLbl>
            <c:dLbl>
              <c:idx val="8"/>
              <c:tx>
                <c:rich>
                  <a:bodyPr/>
                  <a:lstStyle/>
                  <a:p>
                    <a:fld id="{CE03FD81-1C4F-46A5-897F-05BD2EFE895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549C-4B22-8D90-1EC829715A74}"/>
                </c:ext>
              </c:extLst>
            </c:dLbl>
            <c:dLbl>
              <c:idx val="9"/>
              <c:tx>
                <c:rich>
                  <a:bodyPr/>
                  <a:lstStyle/>
                  <a:p>
                    <a:fld id="{30B1919C-7129-4CA6-9ECC-ED1C12B5579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549C-4B22-8D90-1EC829715A74}"/>
                </c:ext>
              </c:extLst>
            </c:dLbl>
            <c:dLbl>
              <c:idx val="10"/>
              <c:tx>
                <c:rich>
                  <a:bodyPr/>
                  <a:lstStyle/>
                  <a:p>
                    <a:fld id="{F9799E5D-8DF3-40D3-ABCB-364B184C189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549C-4B22-8D90-1EC829715A74}"/>
                </c:ext>
              </c:extLst>
            </c:dLbl>
            <c:dLbl>
              <c:idx val="11"/>
              <c:tx>
                <c:rich>
                  <a:bodyPr/>
                  <a:lstStyle/>
                  <a:p>
                    <a:fld id="{698B58DC-08BB-46C3-970A-7F386A6C275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549C-4B22-8D90-1EC829715A74}"/>
                </c:ext>
              </c:extLst>
            </c:dLbl>
            <c:dLbl>
              <c:idx val="12"/>
              <c:tx>
                <c:rich>
                  <a:bodyPr/>
                  <a:lstStyle/>
                  <a:p>
                    <a:fld id="{5C0AB290-A1DD-48AC-B751-69D857CEE37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549C-4B22-8D90-1EC829715A74}"/>
                </c:ext>
              </c:extLst>
            </c:dLbl>
            <c:dLbl>
              <c:idx val="13"/>
              <c:tx>
                <c:rich>
                  <a:bodyPr/>
                  <a:lstStyle/>
                  <a:p>
                    <a:fld id="{8291062B-473D-4DD2-AC7E-0A01BC2FADF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549C-4B22-8D90-1EC829715A74}"/>
                </c:ext>
              </c:extLst>
            </c:dLbl>
            <c:dLbl>
              <c:idx val="14"/>
              <c:tx>
                <c:rich>
                  <a:bodyPr/>
                  <a:lstStyle/>
                  <a:p>
                    <a:fld id="{78B9F8B5-A232-4ABD-99D8-7D16A7B93C0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549C-4B22-8D90-1EC829715A74}"/>
                </c:ext>
              </c:extLst>
            </c:dLbl>
            <c:dLbl>
              <c:idx val="15"/>
              <c:tx>
                <c:rich>
                  <a:bodyPr/>
                  <a:lstStyle/>
                  <a:p>
                    <a:fld id="{6B616C18-6837-4C22-83E5-8540FAD0274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549C-4B22-8D90-1EC829715A74}"/>
                </c:ext>
              </c:extLst>
            </c:dLbl>
            <c:dLbl>
              <c:idx val="16"/>
              <c:tx>
                <c:rich>
                  <a:bodyPr/>
                  <a:lstStyle/>
                  <a:p>
                    <a:fld id="{51C6D062-CEA8-48D9-8395-969BD753FED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549C-4B22-8D90-1EC829715A74}"/>
                </c:ext>
              </c:extLst>
            </c:dLbl>
            <c:dLbl>
              <c:idx val="17"/>
              <c:tx>
                <c:rich>
                  <a:bodyPr/>
                  <a:lstStyle/>
                  <a:p>
                    <a:fld id="{6E1087D5-355F-4777-8EED-8C43DD9C7FA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549C-4B22-8D90-1EC829715A74}"/>
                </c:ext>
              </c:extLst>
            </c:dLbl>
            <c:dLbl>
              <c:idx val="18"/>
              <c:tx>
                <c:rich>
                  <a:bodyPr/>
                  <a:lstStyle/>
                  <a:p>
                    <a:fld id="{75BBB641-36DB-4B76-911A-D0ED5D801AF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549C-4B22-8D90-1EC829715A74}"/>
                </c:ext>
              </c:extLst>
            </c:dLbl>
            <c:dLbl>
              <c:idx val="19"/>
              <c:tx>
                <c:rich>
                  <a:bodyPr/>
                  <a:lstStyle/>
                  <a:p>
                    <a:fld id="{1A6F8F54-1017-4614-B95A-0AB0B6F8703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549C-4B22-8D90-1EC829715A74}"/>
                </c:ext>
              </c:extLst>
            </c:dLbl>
            <c:dLbl>
              <c:idx val="20"/>
              <c:tx>
                <c:rich>
                  <a:bodyPr/>
                  <a:lstStyle/>
                  <a:p>
                    <a:fld id="{F8D7DDD5-AB3F-49B7-954D-CAC7158940B0}"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549C-4B22-8D90-1EC829715A74}"/>
                </c:ext>
              </c:extLst>
            </c:dLbl>
            <c:dLbl>
              <c:idx val="21"/>
              <c:tx>
                <c:rich>
                  <a:bodyPr/>
                  <a:lstStyle/>
                  <a:p>
                    <a:fld id="{36D43036-2C08-476B-BBD3-92605B84E25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549C-4B22-8D90-1EC829715A7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'SVF fall'!$M$8:$M$29</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fall'!$I$8:$I$29</c15:f>
                <c15:dlblRangeCache>
                  <c:ptCount val="22"/>
                  <c:pt idx="0">
                    <c:v>1721</c:v>
                  </c:pt>
                  <c:pt idx="1">
                    <c:v>2166</c:v>
                  </c:pt>
                  <c:pt idx="2">
                    <c:v>1584</c:v>
                  </c:pt>
                  <c:pt idx="3">
                    <c:v>1716</c:v>
                  </c:pt>
                  <c:pt idx="4">
                    <c:v>1169</c:v>
                  </c:pt>
                  <c:pt idx="5">
                    <c:v>1584</c:v>
                  </c:pt>
                  <c:pt idx="6">
                    <c:v>1827</c:v>
                  </c:pt>
                  <c:pt idx="7">
                    <c:v>8248</c:v>
                  </c:pt>
                  <c:pt idx="8">
                    <c:v>1064</c:v>
                  </c:pt>
                  <c:pt idx="9">
                    <c:v>1951</c:v>
                  </c:pt>
                  <c:pt idx="10">
                    <c:v>1547</c:v>
                  </c:pt>
                  <c:pt idx="11">
                    <c:v>2052</c:v>
                  </c:pt>
                  <c:pt idx="12">
                    <c:v>59284</c:v>
                  </c:pt>
                  <c:pt idx="13">
                    <c:v>417</c:v>
                  </c:pt>
                  <c:pt idx="14">
                    <c:v>10063</c:v>
                  </c:pt>
                  <c:pt idx="15">
                    <c:v>2044</c:v>
                  </c:pt>
                  <c:pt idx="16">
                    <c:v>1693</c:v>
                  </c:pt>
                  <c:pt idx="17">
                    <c:v>11412</c:v>
                  </c:pt>
                  <c:pt idx="18">
                    <c:v>869</c:v>
                  </c:pt>
                  <c:pt idx="19">
                    <c:v>1827</c:v>
                  </c:pt>
                  <c:pt idx="20">
                    <c:v>2964</c:v>
                  </c:pt>
                  <c:pt idx="21">
                    <c:v>1363</c:v>
                  </c:pt>
                </c15:dlblRangeCache>
              </c15:datalabelsRange>
            </c:ext>
            <c:ext xmlns:c16="http://schemas.microsoft.com/office/drawing/2014/chart" uri="{C3380CC4-5D6E-409C-BE32-E72D297353CC}">
              <c16:uniqueId val="{00000016-549C-4B22-8D90-1EC829715A74}"/>
            </c:ext>
          </c:extLst>
        </c:ser>
        <c:ser>
          <c:idx val="1"/>
          <c:order val="1"/>
          <c:tx>
            <c:strRef>
              <c:f>'SVF fall'!$N$7</c:f>
              <c:strCache>
                <c:ptCount val="1"/>
                <c:pt idx="0">
                  <c:v>Antal inkl.</c:v>
                </c:pt>
              </c:strCache>
            </c:strRef>
          </c:tx>
          <c:spPr>
            <a:solidFill>
              <a:schemeClr val="accent5"/>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49AC5C89-8E83-47E1-93A0-2440CFBE1A28}"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549C-4B22-8D90-1EC829715A74}"/>
                </c:ext>
              </c:extLst>
            </c:dLbl>
            <c:dLbl>
              <c:idx val="1"/>
              <c:tx>
                <c:rich>
                  <a:bodyPr/>
                  <a:lstStyle/>
                  <a:p>
                    <a:fld id="{D77C761C-DA22-4624-A2C3-4B0B798D883F}"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549C-4B22-8D90-1EC829715A74}"/>
                </c:ext>
              </c:extLst>
            </c:dLbl>
            <c:dLbl>
              <c:idx val="2"/>
              <c:tx>
                <c:rich>
                  <a:bodyPr/>
                  <a:lstStyle/>
                  <a:p>
                    <a:fld id="{2DADBED9-8340-4906-A376-66B13763831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549C-4B22-8D90-1EC829715A74}"/>
                </c:ext>
              </c:extLst>
            </c:dLbl>
            <c:dLbl>
              <c:idx val="3"/>
              <c:tx>
                <c:rich>
                  <a:bodyPr/>
                  <a:lstStyle/>
                  <a:p>
                    <a:fld id="{92712EC1-EB92-4A30-BFF8-B4457DCD44C5}"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549C-4B22-8D90-1EC829715A74}"/>
                </c:ext>
              </c:extLst>
            </c:dLbl>
            <c:dLbl>
              <c:idx val="4"/>
              <c:tx>
                <c:rich>
                  <a:bodyPr/>
                  <a:lstStyle/>
                  <a:p>
                    <a:fld id="{2B432A45-43CC-4D5B-9925-D9869DF585A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549C-4B22-8D90-1EC829715A74}"/>
                </c:ext>
              </c:extLst>
            </c:dLbl>
            <c:dLbl>
              <c:idx val="5"/>
              <c:tx>
                <c:rich>
                  <a:bodyPr/>
                  <a:lstStyle/>
                  <a:p>
                    <a:fld id="{817CB3C5-7187-4AD0-BD39-DB8E2EAC1E05}"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549C-4B22-8D90-1EC829715A74}"/>
                </c:ext>
              </c:extLst>
            </c:dLbl>
            <c:dLbl>
              <c:idx val="6"/>
              <c:tx>
                <c:rich>
                  <a:bodyPr/>
                  <a:lstStyle/>
                  <a:p>
                    <a:fld id="{48B32698-AFCD-4E39-B923-92B7C5F76B1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549C-4B22-8D90-1EC829715A74}"/>
                </c:ext>
              </c:extLst>
            </c:dLbl>
            <c:dLbl>
              <c:idx val="7"/>
              <c:tx>
                <c:rich>
                  <a:bodyPr/>
                  <a:lstStyle/>
                  <a:p>
                    <a:fld id="{A2D8E65E-60A6-415A-B04C-7A965D96A94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549C-4B22-8D90-1EC829715A74}"/>
                </c:ext>
              </c:extLst>
            </c:dLbl>
            <c:dLbl>
              <c:idx val="8"/>
              <c:tx>
                <c:rich>
                  <a:bodyPr/>
                  <a:lstStyle/>
                  <a:p>
                    <a:fld id="{C7CAD09A-DB20-40D7-A022-50FBFDF149CF}"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549C-4B22-8D90-1EC829715A74}"/>
                </c:ext>
              </c:extLst>
            </c:dLbl>
            <c:dLbl>
              <c:idx val="9"/>
              <c:tx>
                <c:rich>
                  <a:bodyPr/>
                  <a:lstStyle/>
                  <a:p>
                    <a:fld id="{07C9F885-0E1A-4AF8-8DDD-E95057F37A70}"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549C-4B22-8D90-1EC829715A74}"/>
                </c:ext>
              </c:extLst>
            </c:dLbl>
            <c:dLbl>
              <c:idx val="10"/>
              <c:tx>
                <c:rich>
                  <a:bodyPr/>
                  <a:lstStyle/>
                  <a:p>
                    <a:fld id="{4B69D60F-1981-4C07-954C-E40A2432726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549C-4B22-8D90-1EC829715A74}"/>
                </c:ext>
              </c:extLst>
            </c:dLbl>
            <c:dLbl>
              <c:idx val="11"/>
              <c:tx>
                <c:rich>
                  <a:bodyPr/>
                  <a:lstStyle/>
                  <a:p>
                    <a:fld id="{CA992B04-EC76-44B1-8A89-1EA9DA22B3F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549C-4B22-8D90-1EC829715A74}"/>
                </c:ext>
              </c:extLst>
            </c:dLbl>
            <c:dLbl>
              <c:idx val="12"/>
              <c:tx>
                <c:rich>
                  <a:bodyPr/>
                  <a:lstStyle/>
                  <a:p>
                    <a:fld id="{7C274C87-A8B3-4068-967E-583D1E48619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549C-4B22-8D90-1EC829715A74}"/>
                </c:ext>
              </c:extLst>
            </c:dLbl>
            <c:dLbl>
              <c:idx val="13"/>
              <c:tx>
                <c:rich>
                  <a:bodyPr/>
                  <a:lstStyle/>
                  <a:p>
                    <a:fld id="{50D3A3D6-A092-4548-A9C5-772B1C2DE60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549C-4B22-8D90-1EC829715A74}"/>
                </c:ext>
              </c:extLst>
            </c:dLbl>
            <c:dLbl>
              <c:idx val="14"/>
              <c:tx>
                <c:rich>
                  <a:bodyPr/>
                  <a:lstStyle/>
                  <a:p>
                    <a:fld id="{9CC8786E-B2E0-4AF0-9DF5-A1B177DA39B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549C-4B22-8D90-1EC829715A74}"/>
                </c:ext>
              </c:extLst>
            </c:dLbl>
            <c:dLbl>
              <c:idx val="15"/>
              <c:tx>
                <c:rich>
                  <a:bodyPr/>
                  <a:lstStyle/>
                  <a:p>
                    <a:fld id="{4742FB87-BB7B-4035-9059-1CF7F8FB93C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549C-4B22-8D90-1EC829715A74}"/>
                </c:ext>
              </c:extLst>
            </c:dLbl>
            <c:dLbl>
              <c:idx val="16"/>
              <c:tx>
                <c:rich>
                  <a:bodyPr/>
                  <a:lstStyle/>
                  <a:p>
                    <a:fld id="{7EFA34B3-62DD-40F8-ADA6-9F786177A2A5}"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549C-4B22-8D90-1EC829715A74}"/>
                </c:ext>
              </c:extLst>
            </c:dLbl>
            <c:dLbl>
              <c:idx val="17"/>
              <c:tx>
                <c:rich>
                  <a:bodyPr/>
                  <a:lstStyle/>
                  <a:p>
                    <a:fld id="{70CE1818-BB24-433E-AB13-866E07EE6C0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549C-4B22-8D90-1EC829715A74}"/>
                </c:ext>
              </c:extLst>
            </c:dLbl>
            <c:dLbl>
              <c:idx val="18"/>
              <c:tx>
                <c:rich>
                  <a:bodyPr/>
                  <a:lstStyle/>
                  <a:p>
                    <a:fld id="{1E121D85-29B1-4CD4-A49F-8626A0AC0D4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549C-4B22-8D90-1EC829715A74}"/>
                </c:ext>
              </c:extLst>
            </c:dLbl>
            <c:dLbl>
              <c:idx val="19"/>
              <c:tx>
                <c:rich>
                  <a:bodyPr/>
                  <a:lstStyle/>
                  <a:p>
                    <a:fld id="{7CD0F2EE-FC3D-4AC7-8628-AD42E26B3E4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549C-4B22-8D90-1EC829715A74}"/>
                </c:ext>
              </c:extLst>
            </c:dLbl>
            <c:dLbl>
              <c:idx val="20"/>
              <c:tx>
                <c:rich>
                  <a:bodyPr/>
                  <a:lstStyle/>
                  <a:p>
                    <a:fld id="{C711E208-938C-4919-A4ED-2996400E9A47}"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549C-4B22-8D90-1EC829715A74}"/>
                </c:ext>
              </c:extLst>
            </c:dLbl>
            <c:dLbl>
              <c:idx val="21"/>
              <c:tx>
                <c:rich>
                  <a:bodyPr/>
                  <a:lstStyle/>
                  <a:p>
                    <a:fld id="{8C1EF1FE-78FF-4391-B82B-43D981DDFBD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549C-4B22-8D90-1EC829715A7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'SVF fall'!$N$8:$N$29</c:f>
              <c:numCache>
                <c:formatCode>0.0</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fall'!$J$8:$J$29</c15:f>
                <c15:dlblRangeCache>
                  <c:ptCount val="22"/>
                  <c:pt idx="0">
                    <c:v>1641</c:v>
                  </c:pt>
                  <c:pt idx="1">
                    <c:v>1981</c:v>
                  </c:pt>
                  <c:pt idx="2">
                    <c:v>1387</c:v>
                  </c:pt>
                  <c:pt idx="3">
                    <c:v>1428</c:v>
                  </c:pt>
                  <c:pt idx="4">
                    <c:v>918</c:v>
                  </c:pt>
                  <c:pt idx="5">
                    <c:v>1221</c:v>
                  </c:pt>
                  <c:pt idx="6">
                    <c:v>1382</c:v>
                  </c:pt>
                  <c:pt idx="7">
                    <c:v>6141</c:v>
                  </c:pt>
                  <c:pt idx="8">
                    <c:v>787</c:v>
                  </c:pt>
                  <c:pt idx="9">
                    <c:v>1424</c:v>
                  </c:pt>
                  <c:pt idx="10">
                    <c:v>1124</c:v>
                  </c:pt>
                  <c:pt idx="11">
                    <c:v>1464</c:v>
                  </c:pt>
                  <c:pt idx="12">
                    <c:v>42277</c:v>
                  </c:pt>
                  <c:pt idx="13">
                    <c:v>295</c:v>
                  </c:pt>
                  <c:pt idx="14">
                    <c:v>7118</c:v>
                  </c:pt>
                  <c:pt idx="15">
                    <c:v>1440</c:v>
                  </c:pt>
                  <c:pt idx="16">
                    <c:v>1126</c:v>
                  </c:pt>
                  <c:pt idx="17">
                    <c:v>7469</c:v>
                  </c:pt>
                  <c:pt idx="18">
                    <c:v>538</c:v>
                  </c:pt>
                  <c:pt idx="19">
                    <c:v>1055</c:v>
                  </c:pt>
                  <c:pt idx="20">
                    <c:v>1678</c:v>
                  </c:pt>
                  <c:pt idx="21">
                    <c:v>660</c:v>
                  </c:pt>
                </c15:dlblRangeCache>
              </c15:datalabelsRange>
            </c:ext>
            <c:ext xmlns:c16="http://schemas.microsoft.com/office/drawing/2014/chart" uri="{C3380CC4-5D6E-409C-BE32-E72D297353CC}">
              <c16:uniqueId val="{0000002D-549C-4B22-8D90-1EC829715A74}"/>
            </c:ext>
          </c:extLst>
        </c:ser>
        <c:dLbls>
          <c:showLegendKey val="0"/>
          <c:showVal val="0"/>
          <c:showCatName val="0"/>
          <c:showSerName val="0"/>
          <c:showPercent val="0"/>
          <c:showBubbleSize val="0"/>
        </c:dLbls>
        <c:gapWidth val="0"/>
        <c:overlap val="100"/>
        <c:axId val="924040448"/>
        <c:axId val="924041432"/>
      </c:barChart>
      <c:catAx>
        <c:axId val="924040448"/>
        <c:scaling>
          <c:orientation val="minMax"/>
        </c:scaling>
        <c:delete val="1"/>
        <c:axPos val="l"/>
        <c:majorGridlines>
          <c:spPr>
            <a:ln w="9525" cap="flat" cmpd="sng" algn="ctr">
              <a:solidFill>
                <a:srgbClr val="FFFFFF">
                  <a:lumMod val="100000"/>
                </a:srgbClr>
              </a:solidFill>
              <a:prstDash val="solid"/>
              <a:round/>
              <a:headEnd type="none" w="med" len="med"/>
              <a:tailEnd type="none" w="med" len="med"/>
            </a:ln>
            <a:effectLst/>
          </c:spPr>
        </c:majorGridlines>
        <c:majorTickMark val="none"/>
        <c:minorTickMark val="none"/>
        <c:tickLblPos val="nextTo"/>
        <c:crossAx val="924041432"/>
        <c:crosses val="autoZero"/>
        <c:auto val="1"/>
        <c:lblAlgn val="ctr"/>
        <c:lblOffset val="100"/>
        <c:noMultiLvlLbl val="0"/>
      </c:catAx>
      <c:valAx>
        <c:axId val="924041432"/>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924040448"/>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'SVF fall'!$K$7</c:f>
              <c:strCache>
                <c:ptCount val="1"/>
                <c:pt idx="0">
                  <c:v>2019</c:v>
                </c:pt>
              </c:strCache>
            </c:strRef>
          </c:tx>
          <c:spPr>
            <a:pattFill prst="dkUpDiag">
              <a:fgClr>
                <a:schemeClr val="accent4"/>
              </a:fgClr>
              <a:bgClr>
                <a:schemeClr val="accent4">
                  <a:lumMod val="75000"/>
                </a:schemeClr>
              </a:bgClr>
            </a:pattFill>
            <a:ln w="9525" cap="flat" cmpd="sng" algn="ctr">
              <a:noFill/>
              <a:prstDash val="solid"/>
              <a:round/>
              <a:headEnd type="none" w="med" len="med"/>
              <a:tailEnd type="none" w="med" len="med"/>
            </a:ln>
            <a:effectLst/>
          </c:spPr>
          <c:invertIfNegative val="0"/>
          <c:cat>
            <c:strRef>
              <c:f>'SVF fall'!$H$8:$H$29</c:f>
              <c:strCache>
                <c:ptCount val="22"/>
                <c:pt idx="0">
                  <c:v>Örebro</c:v>
                </c:pt>
                <c:pt idx="1">
                  <c:v>Jönköping</c:v>
                </c:pt>
                <c:pt idx="2">
                  <c:v>Kalmar</c:v>
                </c:pt>
                <c:pt idx="3">
                  <c:v>Dalarna</c:v>
                </c:pt>
                <c:pt idx="4">
                  <c:v>Kronoberg</c:v>
                </c:pt>
                <c:pt idx="5">
                  <c:v>Västerbotten</c:v>
                </c:pt>
                <c:pt idx="6">
                  <c:v>Värmland</c:v>
                </c:pt>
                <c:pt idx="7">
                  <c:v>Skåne</c:v>
                </c:pt>
                <c:pt idx="8">
                  <c:v>Blekinge</c:v>
                </c:pt>
                <c:pt idx="9">
                  <c:v>Gävleborg</c:v>
                </c:pt>
                <c:pt idx="10">
                  <c:v>Västernorrland</c:v>
                </c:pt>
                <c:pt idx="11">
                  <c:v>Uppsala</c:v>
                </c:pt>
                <c:pt idx="12">
                  <c:v>Riket</c:v>
                </c:pt>
                <c:pt idx="13">
                  <c:v>Gotland</c:v>
                </c:pt>
                <c:pt idx="14">
                  <c:v>Västra Götaland</c:v>
                </c:pt>
                <c:pt idx="15">
                  <c:v>Halland</c:v>
                </c:pt>
                <c:pt idx="16">
                  <c:v>Västmanland</c:v>
                </c:pt>
                <c:pt idx="17">
                  <c:v>Stockholm</c:v>
                </c:pt>
                <c:pt idx="18">
                  <c:v>Jämtland</c:v>
                </c:pt>
                <c:pt idx="19">
                  <c:v>Sörmland</c:v>
                </c:pt>
                <c:pt idx="20">
                  <c:v>Östergötland</c:v>
                </c:pt>
                <c:pt idx="21">
                  <c:v>Norrbotten</c:v>
                </c:pt>
              </c:strCache>
            </c:strRef>
          </c:cat>
          <c:val>
            <c:numRef>
              <c:f>'SVF fall'!$K$8:$K$29</c:f>
              <c:numCache>
                <c:formatCode>0.0</c:formatCode>
                <c:ptCount val="22"/>
                <c:pt idx="0">
                  <c:v>91.705607476635507</c:v>
                </c:pt>
                <c:pt idx="1">
                  <c:v>86.515291936978684</c:v>
                </c:pt>
                <c:pt idx="2">
                  <c:v>82.280927835051543</c:v>
                </c:pt>
                <c:pt idx="3">
                  <c:v>93.75772558714462</c:v>
                </c:pt>
                <c:pt idx="4">
                  <c:v>87.421383647798748</c:v>
                </c:pt>
                <c:pt idx="5">
                  <c:v>73.381770145310426</c:v>
                </c:pt>
                <c:pt idx="6">
                  <c:v>78.663101604278069</c:v>
                </c:pt>
                <c:pt idx="7">
                  <c:v>81.118966357874214</c:v>
                </c:pt>
                <c:pt idx="8">
                  <c:v>65.377358490566039</c:v>
                </c:pt>
                <c:pt idx="9">
                  <c:v>86.884396060134776</c:v>
                </c:pt>
                <c:pt idx="10">
                  <c:v>82.788525683789189</c:v>
                </c:pt>
                <c:pt idx="11">
                  <c:v>71.938522558254832</c:v>
                </c:pt>
                <c:pt idx="12">
                  <c:v>76.010975818898984</c:v>
                </c:pt>
                <c:pt idx="13">
                  <c:v>88.557213930348254</c:v>
                </c:pt>
                <c:pt idx="14">
                  <c:v>71.278529589981815</c:v>
                </c:pt>
                <c:pt idx="15">
                  <c:v>80.678981527708444</c:v>
                </c:pt>
                <c:pt idx="16">
                  <c:v>75.696969696969703</c:v>
                </c:pt>
                <c:pt idx="17">
                  <c:v>75.024416230134079</c:v>
                </c:pt>
                <c:pt idx="18">
                  <c:v>61.566265060240966</c:v>
                </c:pt>
                <c:pt idx="19">
                  <c:v>68.717653824036802</c:v>
                </c:pt>
                <c:pt idx="20">
                  <c:v>57.566565554432081</c:v>
                </c:pt>
                <c:pt idx="21">
                  <c:v>51.249053747161241</c:v>
                </c:pt>
              </c:numCache>
            </c:numRef>
          </c:val>
          <c:extLst>
            <c:ext xmlns:c16="http://schemas.microsoft.com/office/drawing/2014/chart" uri="{C3380CC4-5D6E-409C-BE32-E72D297353CC}">
              <c16:uniqueId val="{00000000-4899-4A25-8057-2298E7A5272A}"/>
            </c:ext>
          </c:extLst>
        </c:ser>
        <c:ser>
          <c:idx val="1"/>
          <c:order val="1"/>
          <c:tx>
            <c:strRef>
              <c:f>'SVF fall'!$L$7</c:f>
              <c:strCache>
                <c:ptCount val="1"/>
                <c:pt idx="0">
                  <c:v>Måluppfyllelse 
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12"/>
            <c:invertIfNegative val="0"/>
            <c:bubble3D val="0"/>
            <c:spPr>
              <a:solidFill>
                <a:schemeClr val="tx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4899-4A25-8057-2298E7A5272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'SVF fall'!$H$8:$H$29</c:f>
              <c:strCache>
                <c:ptCount val="22"/>
                <c:pt idx="0">
                  <c:v>Örebro</c:v>
                </c:pt>
                <c:pt idx="1">
                  <c:v>Jönköping</c:v>
                </c:pt>
                <c:pt idx="2">
                  <c:v>Kalmar</c:v>
                </c:pt>
                <c:pt idx="3">
                  <c:v>Dalarna</c:v>
                </c:pt>
                <c:pt idx="4">
                  <c:v>Kronoberg</c:v>
                </c:pt>
                <c:pt idx="5">
                  <c:v>Västerbotten</c:v>
                </c:pt>
                <c:pt idx="6">
                  <c:v>Värmland</c:v>
                </c:pt>
                <c:pt idx="7">
                  <c:v>Skåne</c:v>
                </c:pt>
                <c:pt idx="8">
                  <c:v>Blekinge</c:v>
                </c:pt>
                <c:pt idx="9">
                  <c:v>Gävleborg</c:v>
                </c:pt>
                <c:pt idx="10">
                  <c:v>Västernorrland</c:v>
                </c:pt>
                <c:pt idx="11">
                  <c:v>Uppsala</c:v>
                </c:pt>
                <c:pt idx="12">
                  <c:v>Riket</c:v>
                </c:pt>
                <c:pt idx="13">
                  <c:v>Gotland</c:v>
                </c:pt>
                <c:pt idx="14">
                  <c:v>Västra Götaland</c:v>
                </c:pt>
                <c:pt idx="15">
                  <c:v>Halland</c:v>
                </c:pt>
                <c:pt idx="16">
                  <c:v>Västmanland</c:v>
                </c:pt>
                <c:pt idx="17">
                  <c:v>Stockholm</c:v>
                </c:pt>
                <c:pt idx="18">
                  <c:v>Jämtland</c:v>
                </c:pt>
                <c:pt idx="19">
                  <c:v>Sörmland</c:v>
                </c:pt>
                <c:pt idx="20">
                  <c:v>Östergötland</c:v>
                </c:pt>
                <c:pt idx="21">
                  <c:v>Norrbotten</c:v>
                </c:pt>
              </c:strCache>
            </c:strRef>
          </c:cat>
          <c:val>
            <c:numRef>
              <c:f>'SVF fall'!$L$8:$L$29</c:f>
              <c:numCache>
                <c:formatCode>0.0</c:formatCode>
                <c:ptCount val="22"/>
                <c:pt idx="0">
                  <c:v>95.351539802440442</c:v>
                </c:pt>
                <c:pt idx="1">
                  <c:v>91.458910433979696</c:v>
                </c:pt>
                <c:pt idx="2">
                  <c:v>87.563131313131322</c:v>
                </c:pt>
                <c:pt idx="3">
                  <c:v>83.216783216783213</c:v>
                </c:pt>
                <c:pt idx="4">
                  <c:v>78.528656971770744</c:v>
                </c:pt>
                <c:pt idx="5">
                  <c:v>77.083333333333343</c:v>
                </c:pt>
                <c:pt idx="6">
                  <c:v>75.643130815544609</c:v>
                </c:pt>
                <c:pt idx="7">
                  <c:v>74.454413191076625</c:v>
                </c:pt>
                <c:pt idx="8">
                  <c:v>73.96616541353383</c:v>
                </c:pt>
                <c:pt idx="9">
                  <c:v>72.988211173757051</c:v>
                </c:pt>
                <c:pt idx="10">
                  <c:v>72.656755009696184</c:v>
                </c:pt>
                <c:pt idx="11">
                  <c:v>71.345029239766077</c:v>
                </c:pt>
                <c:pt idx="12">
                  <c:v>71.312664462586866</c:v>
                </c:pt>
                <c:pt idx="13">
                  <c:v>70.743405275779381</c:v>
                </c:pt>
                <c:pt idx="14">
                  <c:v>70.734373447282124</c:v>
                </c:pt>
                <c:pt idx="15">
                  <c:v>70.450097847358123</c:v>
                </c:pt>
                <c:pt idx="16">
                  <c:v>66.509155345540464</c:v>
                </c:pt>
                <c:pt idx="17">
                  <c:v>65.448650543287769</c:v>
                </c:pt>
                <c:pt idx="18">
                  <c:v>61.910241657077101</c:v>
                </c:pt>
                <c:pt idx="19">
                  <c:v>57.744937055281888</c:v>
                </c:pt>
                <c:pt idx="20">
                  <c:v>56.612685560053976</c:v>
                </c:pt>
                <c:pt idx="21">
                  <c:v>48.422597212032279</c:v>
                </c:pt>
              </c:numCache>
            </c:numRef>
          </c:val>
          <c:extLst>
            <c:ext xmlns:c16="http://schemas.microsoft.com/office/drawing/2014/chart" uri="{C3380CC4-5D6E-409C-BE32-E72D297353CC}">
              <c16:uniqueId val="{00000003-4899-4A25-8057-2298E7A5272A}"/>
            </c:ext>
          </c:extLst>
        </c:ser>
        <c:dLbls>
          <c:showLegendKey val="0"/>
          <c:showVal val="0"/>
          <c:showCatName val="0"/>
          <c:showSerName val="0"/>
          <c:showPercent val="0"/>
          <c:showBubbleSize val="0"/>
        </c:dLbls>
        <c:gapWidth val="25"/>
        <c:overlap val="30"/>
        <c:axId val="864668640"/>
        <c:axId val="864668312"/>
      </c:barChart>
      <c:scatterChart>
        <c:scatterStyle val="lineMarker"/>
        <c:varyColors val="0"/>
        <c:ser>
          <c:idx val="2"/>
          <c:order val="2"/>
          <c:tx>
            <c:strRef>
              <c:f>'SVF fall'!$P$7</c:f>
              <c:strCache>
                <c:ptCount val="1"/>
                <c:pt idx="0">
                  <c:v>Målvärde</c:v>
                </c:pt>
              </c:strCache>
            </c:strRef>
          </c:tx>
          <c:spPr>
            <a:ln w="19050" cap="rnd">
              <a:solidFill>
                <a:srgbClr val="C00000"/>
              </a:solidFill>
              <a:prstDash val="sysDash"/>
              <a:round/>
            </a:ln>
            <a:effectLst/>
          </c:spPr>
          <c:marker>
            <c:symbol val="none"/>
          </c:marker>
          <c:xVal>
            <c:numRef>
              <c:f>'SVF fall'!$P$8:$P$9</c:f>
              <c:numCache>
                <c:formatCode>General</c:formatCode>
                <c:ptCount val="2"/>
                <c:pt idx="0">
                  <c:v>70</c:v>
                </c:pt>
                <c:pt idx="1">
                  <c:v>70</c:v>
                </c:pt>
              </c:numCache>
            </c:numRef>
          </c:xVal>
          <c:yVal>
            <c:numRef>
              <c:f>'SVF fall'!$O$8:$O$9</c:f>
              <c:numCache>
                <c:formatCode>General</c:formatCode>
                <c:ptCount val="2"/>
                <c:pt idx="0">
                  <c:v>0</c:v>
                </c:pt>
                <c:pt idx="1">
                  <c:v>1</c:v>
                </c:pt>
              </c:numCache>
            </c:numRef>
          </c:yVal>
          <c:smooth val="0"/>
          <c:extLst>
            <c:ext xmlns:c16="http://schemas.microsoft.com/office/drawing/2014/chart" uri="{C3380CC4-5D6E-409C-BE32-E72D297353CC}">
              <c16:uniqueId val="{00000004-4899-4A25-8057-2298E7A5272A}"/>
            </c:ext>
          </c:extLst>
        </c:ser>
        <c:dLbls>
          <c:showLegendKey val="0"/>
          <c:showVal val="0"/>
          <c:showCatName val="0"/>
          <c:showSerName val="0"/>
          <c:showPercent val="0"/>
          <c:showBubbleSize val="0"/>
        </c:dLbls>
        <c:axId val="924081448"/>
        <c:axId val="924087680"/>
      </c:scatterChart>
      <c:valAx>
        <c:axId val="924081448"/>
        <c:scaling>
          <c:orientation val="minMax"/>
          <c:max val="100"/>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24087680"/>
        <c:crosses val="autoZero"/>
        <c:crossBetween val="midCat"/>
        <c:majorUnit val="10"/>
      </c:valAx>
      <c:valAx>
        <c:axId val="924087680"/>
        <c:scaling>
          <c:orientation val="minMax"/>
          <c:max val="1"/>
        </c:scaling>
        <c:delete val="1"/>
        <c:axPos val="l"/>
        <c:majorGridlines>
          <c:spPr>
            <a:ln w="12700"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high"/>
        <c:crossAx val="924081448"/>
        <c:crosses val="autoZero"/>
        <c:crossBetween val="midCat"/>
      </c:valAx>
      <c:valAx>
        <c:axId val="864668312"/>
        <c:scaling>
          <c:orientation val="minMax"/>
          <c:max val="100"/>
        </c:scaling>
        <c:delete val="1"/>
        <c:axPos val="t"/>
        <c:numFmt formatCode="0.0" sourceLinked="1"/>
        <c:majorTickMark val="out"/>
        <c:minorTickMark val="none"/>
        <c:tickLblPos val="nextTo"/>
        <c:crossAx val="864668640"/>
        <c:crosses val="max"/>
        <c:crossBetween val="between"/>
      </c:valAx>
      <c:catAx>
        <c:axId val="864668640"/>
        <c:scaling>
          <c:orientation val="minMax"/>
        </c:scaling>
        <c:delete val="0"/>
        <c:axPos val="r"/>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64668312"/>
        <c:crosses val="max"/>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sv-SE"/>
              <a:t>Antal per 100 000 invånare</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sv-SE"/>
        </a:p>
      </c:txPr>
    </c:title>
    <c:autoTitleDeleted val="0"/>
    <c:plotArea>
      <c:layout/>
      <c:lineChart>
        <c:grouping val="standard"/>
        <c:varyColors val="0"/>
        <c:ser>
          <c:idx val="0"/>
          <c:order val="0"/>
          <c:tx>
            <c:v>Skåne</c:v>
          </c:tx>
          <c:spPr>
            <a:ln w="31750" cap="rnd">
              <a:solidFill>
                <a:schemeClr val="accent2"/>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intensivvårdsavdelning'!$H$2:$H$500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0.21428571428571427</c:v>
                </c:pt>
                <c:pt idx="21">
                  <c:v>0.21428571428571427</c:v>
                </c:pt>
                <c:pt idx="22">
                  <c:v>0.21428571428571427</c:v>
                </c:pt>
                <c:pt idx="23">
                  <c:v>0.2857142857142857</c:v>
                </c:pt>
                <c:pt idx="24">
                  <c:v>0.21428571428571427</c:v>
                </c:pt>
                <c:pt idx="25">
                  <c:v>0.21428571428571427</c:v>
                </c:pt>
                <c:pt idx="26">
                  <c:v>0.42857142857142855</c:v>
                </c:pt>
                <c:pt idx="27">
                  <c:v>0.35714285714285715</c:v>
                </c:pt>
                <c:pt idx="28">
                  <c:v>0.42857142857142855</c:v>
                </c:pt>
                <c:pt idx="29">
                  <c:v>0.2857142857142857</c:v>
                </c:pt>
                <c:pt idx="30">
                  <c:v>0.2857142857142857</c:v>
                </c:pt>
                <c:pt idx="31">
                  <c:v>0.42857142857142855</c:v>
                </c:pt>
                <c:pt idx="32">
                  <c:v>0.42857142857142855</c:v>
                </c:pt>
                <c:pt idx="33">
                  <c:v>0.6428571428571429</c:v>
                </c:pt>
                <c:pt idx="34">
                  <c:v>0.7142857142857143</c:v>
                </c:pt>
                <c:pt idx="35">
                  <c:v>0.8571428571428571</c:v>
                </c:pt>
                <c:pt idx="36">
                  <c:v>0.78571428571428581</c:v>
                </c:pt>
                <c:pt idx="37">
                  <c:v>0.9285714285714286</c:v>
                </c:pt>
                <c:pt idx="38">
                  <c:v>1.1428571428571428</c:v>
                </c:pt>
                <c:pt idx="39">
                  <c:v>1</c:v>
                </c:pt>
                <c:pt idx="40">
                  <c:v>1</c:v>
                </c:pt>
                <c:pt idx="41">
                  <c:v>1.2142857142857142</c:v>
                </c:pt>
                <c:pt idx="42">
                  <c:v>1.1428571428571428</c:v>
                </c:pt>
                <c:pt idx="43">
                  <c:v>1.2857142857142858</c:v>
                </c:pt>
                <c:pt idx="44">
                  <c:v>1.4285714285714286</c:v>
                </c:pt>
                <c:pt idx="45">
                  <c:v>1.5</c:v>
                </c:pt>
                <c:pt idx="46">
                  <c:v>1.6428571428571428</c:v>
                </c:pt>
                <c:pt idx="47">
                  <c:v>1.5714285714285716</c:v>
                </c:pt>
                <c:pt idx="48">
                  <c:v>1.6428571428571428</c:v>
                </c:pt>
                <c:pt idx="49">
                  <c:v>1.5714285714285716</c:v>
                </c:pt>
                <c:pt idx="50">
                  <c:v>1.3571428571428572</c:v>
                </c:pt>
                <c:pt idx="51">
                  <c:v>1.6428571428571428</c:v>
                </c:pt>
                <c:pt idx="52">
                  <c:v>1.5714285714285716</c:v>
                </c:pt>
                <c:pt idx="53">
                  <c:v>1.5714285714285716</c:v>
                </c:pt>
                <c:pt idx="54">
                  <c:v>1.5</c:v>
                </c:pt>
                <c:pt idx="55">
                  <c:v>1.5714285714285716</c:v>
                </c:pt>
                <c:pt idx="56">
                  <c:v>1.7142857142857142</c:v>
                </c:pt>
                <c:pt idx="57">
                  <c:v>1.5</c:v>
                </c:pt>
                <c:pt idx="58">
                  <c:v>1.6428571428571428</c:v>
                </c:pt>
                <c:pt idx="59">
                  <c:v>1.5714285714285716</c:v>
                </c:pt>
                <c:pt idx="60">
                  <c:v>1.4285714285714286</c:v>
                </c:pt>
                <c:pt idx="61">
                  <c:v>1.5714285714285716</c:v>
                </c:pt>
                <c:pt idx="62">
                  <c:v>1.5</c:v>
                </c:pt>
                <c:pt idx="63">
                  <c:v>1.5714285714285716</c:v>
                </c:pt>
                <c:pt idx="64">
                  <c:v>1.5714285714285716</c:v>
                </c:pt>
                <c:pt idx="65">
                  <c:v>1.4285714285714286</c:v>
                </c:pt>
                <c:pt idx="66">
                  <c:v>1.5</c:v>
                </c:pt>
                <c:pt idx="67">
                  <c:v>1.3571428571428572</c:v>
                </c:pt>
                <c:pt idx="68">
                  <c:v>1.3571428571428572</c:v>
                </c:pt>
                <c:pt idx="69">
                  <c:v>1.3571428571428572</c:v>
                </c:pt>
                <c:pt idx="70">
                  <c:v>1.4285714285714286</c:v>
                </c:pt>
                <c:pt idx="71">
                  <c:v>1.5714285714285716</c:v>
                </c:pt>
                <c:pt idx="72">
                  <c:v>1.7142857142857142</c:v>
                </c:pt>
                <c:pt idx="73">
                  <c:v>1.4285714285714286</c:v>
                </c:pt>
                <c:pt idx="74">
                  <c:v>1.6428571428571428</c:v>
                </c:pt>
                <c:pt idx="75">
                  <c:v>1.4285714285714286</c:v>
                </c:pt>
                <c:pt idx="76">
                  <c:v>1.5</c:v>
                </c:pt>
                <c:pt idx="77">
                  <c:v>1.5</c:v>
                </c:pt>
                <c:pt idx="78">
                  <c:v>1.2857142857142858</c:v>
                </c:pt>
                <c:pt idx="79">
                  <c:v>1.3571428571428572</c:v>
                </c:pt>
                <c:pt idx="80">
                  <c:v>1.2857142857142858</c:v>
                </c:pt>
                <c:pt idx="81">
                  <c:v>1.3571428571428572</c:v>
                </c:pt>
                <c:pt idx="82">
                  <c:v>1.2857142857142858</c:v>
                </c:pt>
                <c:pt idx="83">
                  <c:v>1.2857142857142858</c:v>
                </c:pt>
                <c:pt idx="84">
                  <c:v>1.2142857142857142</c:v>
                </c:pt>
                <c:pt idx="85">
                  <c:v>1.1428571428571428</c:v>
                </c:pt>
                <c:pt idx="86">
                  <c:v>1.2857142857142858</c:v>
                </c:pt>
                <c:pt idx="87">
                  <c:v>1.5</c:v>
                </c:pt>
                <c:pt idx="88">
                  <c:v>1.5</c:v>
                </c:pt>
                <c:pt idx="89">
                  <c:v>1.4285714285714286</c:v>
                </c:pt>
                <c:pt idx="90">
                  <c:v>1.2857142857142858</c:v>
                </c:pt>
                <c:pt idx="91">
                  <c:v>1.3571428571428572</c:v>
                </c:pt>
                <c:pt idx="92">
                  <c:v>1.3571428571428572</c:v>
                </c:pt>
                <c:pt idx="93">
                  <c:v>1.1428571428571428</c:v>
                </c:pt>
                <c:pt idx="94">
                  <c:v>1.1428571428571428</c:v>
                </c:pt>
                <c:pt idx="95">
                  <c:v>0.8571428571428571</c:v>
                </c:pt>
                <c:pt idx="96">
                  <c:v>1</c:v>
                </c:pt>
                <c:pt idx="97">
                  <c:v>1.1428571428571428</c:v>
                </c:pt>
                <c:pt idx="98">
                  <c:v>1.0714285714285714</c:v>
                </c:pt>
                <c:pt idx="99">
                  <c:v>1</c:v>
                </c:pt>
                <c:pt idx="100">
                  <c:v>1.2857142857142858</c:v>
                </c:pt>
                <c:pt idx="101">
                  <c:v>1.0714285714285714</c:v>
                </c:pt>
                <c:pt idx="102">
                  <c:v>1.0714285714285714</c:v>
                </c:pt>
                <c:pt idx="103">
                  <c:v>1.2142857142857142</c:v>
                </c:pt>
                <c:pt idx="104">
                  <c:v>1.3571428571428572</c:v>
                </c:pt>
                <c:pt idx="105">
                  <c:v>1.2142857142857142</c:v>
                </c:pt>
                <c:pt idx="106">
                  <c:v>1.2857142857142858</c:v>
                </c:pt>
                <c:pt idx="107">
                  <c:v>1</c:v>
                </c:pt>
                <c:pt idx="108">
                  <c:v>1.0714285714285714</c:v>
                </c:pt>
                <c:pt idx="109">
                  <c:v>1</c:v>
                </c:pt>
                <c:pt idx="110">
                  <c:v>1.0714285714285714</c:v>
                </c:pt>
                <c:pt idx="111">
                  <c:v>1</c:v>
                </c:pt>
                <c:pt idx="112">
                  <c:v>1.0714285714285714</c:v>
                </c:pt>
                <c:pt idx="113">
                  <c:v>0.8571428571428571</c:v>
                </c:pt>
                <c:pt idx="114">
                  <c:v>1</c:v>
                </c:pt>
                <c:pt idx="115">
                  <c:v>0.9285714285714286</c:v>
                </c:pt>
                <c:pt idx="116">
                  <c:v>1</c:v>
                </c:pt>
                <c:pt idx="117">
                  <c:v>1.2142857142857142</c:v>
                </c:pt>
                <c:pt idx="118">
                  <c:v>0.9285714285714286</c:v>
                </c:pt>
                <c:pt idx="119">
                  <c:v>0.78571428571428581</c:v>
                </c:pt>
                <c:pt idx="120">
                  <c:v>0.6428571428571429</c:v>
                </c:pt>
                <c:pt idx="121">
                  <c:v>0.5714285714285714</c:v>
                </c:pt>
                <c:pt idx="122">
                  <c:v>0.6428571428571429</c:v>
                </c:pt>
                <c:pt idx="123">
                  <c:v>0.5</c:v>
                </c:pt>
                <c:pt idx="124">
                  <c:v>0.5</c:v>
                </c:pt>
                <c:pt idx="125">
                  <c:v>0.35714285714285715</c:v>
                </c:pt>
                <c:pt idx="126">
                  <c:v>0.2857142857142857</c:v>
                </c:pt>
                <c:pt idx="127">
                  <c:v>0.42857142857142855</c:v>
                </c:pt>
                <c:pt idx="128">
                  <c:v>0.42857142857142855</c:v>
                </c:pt>
                <c:pt idx="129">
                  <c:v>0.42857142857142855</c:v>
                </c:pt>
                <c:pt idx="130">
                  <c:v>0.35714285714285715</c:v>
                </c:pt>
                <c:pt idx="131">
                  <c:v>0.35714285714285715</c:v>
                </c:pt>
                <c:pt idx="132">
                  <c:v>0.2857142857142857</c:v>
                </c:pt>
                <c:pt idx="133">
                  <c:v>0.2857142857142857</c:v>
                </c:pt>
                <c:pt idx="134">
                  <c:v>0.2857142857142857</c:v>
                </c:pt>
                <c:pt idx="135">
                  <c:v>0.14285714285714285</c:v>
                </c:pt>
                <c:pt idx="136">
                  <c:v>0.21428571428571427</c:v>
                </c:pt>
                <c:pt idx="137">
                  <c:v>0.2857142857142857</c:v>
                </c:pt>
                <c:pt idx="138">
                  <c:v>0.42857142857142855</c:v>
                </c:pt>
                <c:pt idx="139">
                  <c:v>0.21428571428571427</c:v>
                </c:pt>
                <c:pt idx="140">
                  <c:v>0.14285714285714285</c:v>
                </c:pt>
                <c:pt idx="141">
                  <c:v>0.21428571428571427</c:v>
                </c:pt>
                <c:pt idx="142">
                  <c:v>0.14285714285714285</c:v>
                </c:pt>
                <c:pt idx="143">
                  <c:v>0.21428571428571427</c:v>
                </c:pt>
                <c:pt idx="144">
                  <c:v>0.14285714285714285</c:v>
                </c:pt>
                <c:pt idx="145">
                  <c:v>0.14285714285714285</c:v>
                </c:pt>
                <c:pt idx="146">
                  <c:v>0.14285714285714285</c:v>
                </c:pt>
                <c:pt idx="147">
                  <c:v>0.14285714285714285</c:v>
                </c:pt>
                <c:pt idx="148">
                  <c:v>7.1428571428571425E-2</c:v>
                </c:pt>
                <c:pt idx="149">
                  <c:v>0.14285714285714285</c:v>
                </c:pt>
                <c:pt idx="150">
                  <c:v>7.1428571428571425E-2</c:v>
                </c:pt>
                <c:pt idx="151">
                  <c:v>0.14285714285714285</c:v>
                </c:pt>
                <c:pt idx="152">
                  <c:v>7.1428571428571425E-2</c:v>
                </c:pt>
                <c:pt idx="153">
                  <c:v>7.1428571428571425E-2</c:v>
                </c:pt>
                <c:pt idx="154">
                  <c:v>0.14285714285714285</c:v>
                </c:pt>
                <c:pt idx="155">
                  <c:v>0.14285714285714285</c:v>
                </c:pt>
                <c:pt idx="156">
                  <c:v>0.14285714285714285</c:v>
                </c:pt>
                <c:pt idx="157">
                  <c:v>0.14285714285714285</c:v>
                </c:pt>
                <c:pt idx="158">
                  <c:v>0.14285714285714285</c:v>
                </c:pt>
                <c:pt idx="159">
                  <c:v>0.14285714285714285</c:v>
                </c:pt>
                <c:pt idx="160">
                  <c:v>0.14285714285714285</c:v>
                </c:pt>
                <c:pt idx="161">
                  <c:v>0.21428571428571427</c:v>
                </c:pt>
                <c:pt idx="162">
                  <c:v>0.14285714285714285</c:v>
                </c:pt>
                <c:pt idx="163">
                  <c:v>0.14285714285714285</c:v>
                </c:pt>
                <c:pt idx="164">
                  <c:v>0.14285714285714285</c:v>
                </c:pt>
                <c:pt idx="165">
                  <c:v>0.21428571428571427</c:v>
                </c:pt>
                <c:pt idx="166">
                  <c:v>0.2857142857142857</c:v>
                </c:pt>
                <c:pt idx="167">
                  <c:v>0.35714285714285715</c:v>
                </c:pt>
                <c:pt idx="168">
                  <c:v>0.2857142857142857</c:v>
                </c:pt>
                <c:pt idx="169">
                  <c:v>0.2857142857142857</c:v>
                </c:pt>
                <c:pt idx="170">
                  <c:v>0.2857142857142857</c:v>
                </c:pt>
                <c:pt idx="171">
                  <c:v>0.2857142857142857</c:v>
                </c:pt>
                <c:pt idx="172">
                  <c:v>0.2857142857142857</c:v>
                </c:pt>
                <c:pt idx="173">
                  <c:v>0.21428571428571427</c:v>
                </c:pt>
                <c:pt idx="174">
                  <c:v>0.21428571428571427</c:v>
                </c:pt>
                <c:pt idx="175">
                  <c:v>0.21428571428571427</c:v>
                </c:pt>
                <c:pt idx="176">
                  <c:v>0.21428571428571427</c:v>
                </c:pt>
                <c:pt idx="177">
                  <c:v>0.21428571428571427</c:v>
                </c:pt>
                <c:pt idx="178">
                  <c:v>0.21428571428571427</c:v>
                </c:pt>
                <c:pt idx="179">
                  <c:v>0.21428571428571427</c:v>
                </c:pt>
                <c:pt idx="180">
                  <c:v>0.21428571428571427</c:v>
                </c:pt>
                <c:pt idx="181">
                  <c:v>0.21428571428571427</c:v>
                </c:pt>
                <c:pt idx="182">
                  <c:v>0.21428571428571427</c:v>
                </c:pt>
                <c:pt idx="183">
                  <c:v>0.21428571428571427</c:v>
                </c:pt>
                <c:pt idx="184">
                  <c:v>0.21428571428571427</c:v>
                </c:pt>
                <c:pt idx="185">
                  <c:v>0.21428571428571427</c:v>
                </c:pt>
                <c:pt idx="186">
                  <c:v>0.21428571428571427</c:v>
                </c:pt>
                <c:pt idx="187">
                  <c:v>0.21428571428571427</c:v>
                </c:pt>
                <c:pt idx="188">
                  <c:v>0.14285714285714285</c:v>
                </c:pt>
                <c:pt idx="189">
                  <c:v>0.21428571428571427</c:v>
                </c:pt>
                <c:pt idx="190">
                  <c:v>0.21428571428571427</c:v>
                </c:pt>
                <c:pt idx="191">
                  <c:v>0.21428571428571427</c:v>
                </c:pt>
                <c:pt idx="192">
                  <c:v>0.21428571428571427</c:v>
                </c:pt>
                <c:pt idx="193">
                  <c:v>0.21428571428571427</c:v>
                </c:pt>
                <c:pt idx="194">
                  <c:v>0.21428571428571427</c:v>
                </c:pt>
                <c:pt idx="195">
                  <c:v>0.2857142857142857</c:v>
                </c:pt>
                <c:pt idx="196">
                  <c:v>0.21428571428571427</c:v>
                </c:pt>
                <c:pt idx="197">
                  <c:v>0.21428571428571427</c:v>
                </c:pt>
                <c:pt idx="198">
                  <c:v>0.2857142857142857</c:v>
                </c:pt>
                <c:pt idx="199">
                  <c:v>0.2857142857142857</c:v>
                </c:pt>
                <c:pt idx="200">
                  <c:v>0.21428571428571427</c:v>
                </c:pt>
                <c:pt idx="201">
                  <c:v>0.21428571428571427</c:v>
                </c:pt>
                <c:pt idx="202">
                  <c:v>0.2857142857142857</c:v>
                </c:pt>
                <c:pt idx="203">
                  <c:v>0.21428571428571427</c:v>
                </c:pt>
                <c:pt idx="204">
                  <c:v>0.21428571428571427</c:v>
                </c:pt>
                <c:pt idx="205">
                  <c:v>0.21428571428571427</c:v>
                </c:pt>
                <c:pt idx="206">
                  <c:v>0.21428571428571427</c:v>
                </c:pt>
                <c:pt idx="207">
                  <c:v>0.21428571428571427</c:v>
                </c:pt>
                <c:pt idx="208">
                  <c:v>0.21428571428571427</c:v>
                </c:pt>
                <c:pt idx="209">
                  <c:v>0.14285714285714285</c:v>
                </c:pt>
                <c:pt idx="210">
                  <c:v>0.21428571428571427</c:v>
                </c:pt>
                <c:pt idx="211">
                  <c:v>0.21428571428571427</c:v>
                </c:pt>
                <c:pt idx="212">
                  <c:v>0.14285714285714285</c:v>
                </c:pt>
                <c:pt idx="213">
                  <c:v>0.14285714285714285</c:v>
                </c:pt>
                <c:pt idx="214">
                  <c:v>0.14285714285714285</c:v>
                </c:pt>
                <c:pt idx="215">
                  <c:v>0.14285714285714285</c:v>
                </c:pt>
                <c:pt idx="216">
                  <c:v>0.14285714285714285</c:v>
                </c:pt>
                <c:pt idx="217">
                  <c:v>7.1428571428571425E-2</c:v>
                </c:pt>
                <c:pt idx="218">
                  <c:v>0.14285714285714285</c:v>
                </c:pt>
                <c:pt idx="219">
                  <c:v>0.14285714285714285</c:v>
                </c:pt>
                <c:pt idx="220">
                  <c:v>0.14285714285714285</c:v>
                </c:pt>
                <c:pt idx="221">
                  <c:v>0.14285714285714285</c:v>
                </c:pt>
                <c:pt idx="222">
                  <c:v>0.21428571428571427</c:v>
                </c:pt>
                <c:pt idx="223">
                  <c:v>0.2857142857142857</c:v>
                </c:pt>
                <c:pt idx="224">
                  <c:v>0.14285714285714285</c:v>
                </c:pt>
                <c:pt idx="225">
                  <c:v>0.14285714285714285</c:v>
                </c:pt>
                <c:pt idx="226">
                  <c:v>0.14285714285714285</c:v>
                </c:pt>
                <c:pt idx="227">
                  <c:v>7.1428571428571425E-2</c:v>
                </c:pt>
                <c:pt idx="228">
                  <c:v>7.1428571428571425E-2</c:v>
                </c:pt>
                <c:pt idx="229">
                  <c:v>7.1428571428571425E-2</c:v>
                </c:pt>
                <c:pt idx="230">
                  <c:v>7.1428571428571425E-2</c:v>
                </c:pt>
                <c:pt idx="231">
                  <c:v>0.14285714285714285</c:v>
                </c:pt>
                <c:pt idx="232">
                  <c:v>0.14285714285714285</c:v>
                </c:pt>
                <c:pt idx="233">
                  <c:v>0.14285714285714285</c:v>
                </c:pt>
                <c:pt idx="234">
                  <c:v>0.14285714285714285</c:v>
                </c:pt>
                <c:pt idx="235">
                  <c:v>0.14285714285714285</c:v>
                </c:pt>
                <c:pt idx="236">
                  <c:v>0.14285714285714285</c:v>
                </c:pt>
                <c:pt idx="237">
                  <c:v>0.21428571428571427</c:v>
                </c:pt>
                <c:pt idx="238">
                  <c:v>0.2857142857142857</c:v>
                </c:pt>
                <c:pt idx="239">
                  <c:v>0.35714285714285715</c:v>
                </c:pt>
                <c:pt idx="240">
                  <c:v>0.5</c:v>
                </c:pt>
                <c:pt idx="241">
                  <c:v>0.35714285714285715</c:v>
                </c:pt>
                <c:pt idx="242">
                  <c:v>0.35714285714285715</c:v>
                </c:pt>
                <c:pt idx="243">
                  <c:v>0.42857142857142855</c:v>
                </c:pt>
                <c:pt idx="244">
                  <c:v>0.35714285714285715</c:v>
                </c:pt>
                <c:pt idx="245">
                  <c:v>0.42857142857142855</c:v>
                </c:pt>
                <c:pt idx="246">
                  <c:v>0.35714285714285715</c:v>
                </c:pt>
                <c:pt idx="247">
                  <c:v>0.42857142857142855</c:v>
                </c:pt>
                <c:pt idx="248">
                  <c:v>0.42857142857142855</c:v>
                </c:pt>
                <c:pt idx="249">
                  <c:v>0.35714285714285715</c:v>
                </c:pt>
                <c:pt idx="250">
                  <c:v>0.35714285714285715</c:v>
                </c:pt>
                <c:pt idx="251">
                  <c:v>0.5</c:v>
                </c:pt>
                <c:pt idx="252">
                  <c:v>0.6428571428571429</c:v>
                </c:pt>
                <c:pt idx="253">
                  <c:v>0.6428571428571429</c:v>
                </c:pt>
                <c:pt idx="254">
                  <c:v>1.0714285714285714</c:v>
                </c:pt>
                <c:pt idx="255">
                  <c:v>1.0714285714285714</c:v>
                </c:pt>
                <c:pt idx="256">
                  <c:v>1.2142857142857142</c:v>
                </c:pt>
                <c:pt idx="257">
                  <c:v>1.1428571428571428</c:v>
                </c:pt>
                <c:pt idx="258">
                  <c:v>0.9285714285714286</c:v>
                </c:pt>
                <c:pt idx="259">
                  <c:v>1.0714285714285714</c:v>
                </c:pt>
                <c:pt idx="260">
                  <c:v>1.0714285714285714</c:v>
                </c:pt>
                <c:pt idx="261">
                  <c:v>1.0714285714285714</c:v>
                </c:pt>
                <c:pt idx="262">
                  <c:v>1.0714285714285714</c:v>
                </c:pt>
                <c:pt idx="263">
                  <c:v>1.0714285714285714</c:v>
                </c:pt>
                <c:pt idx="264">
                  <c:v>1.1428571428571428</c:v>
                </c:pt>
                <c:pt idx="265">
                  <c:v>1.0714285714285714</c:v>
                </c:pt>
                <c:pt idx="266">
                  <c:v>1.5</c:v>
                </c:pt>
                <c:pt idx="267">
                  <c:v>1.5714285714285716</c:v>
                </c:pt>
                <c:pt idx="268">
                  <c:v>1.5714285714285716</c:v>
                </c:pt>
                <c:pt idx="269">
                  <c:v>1.5714285714285716</c:v>
                </c:pt>
                <c:pt idx="270">
                  <c:v>1.4285714285714286</c:v>
                </c:pt>
                <c:pt idx="271">
                  <c:v>1.4285714285714286</c:v>
                </c:pt>
                <c:pt idx="272">
                  <c:v>1.5</c:v>
                </c:pt>
                <c:pt idx="273">
                  <c:v>2.0714285714285716</c:v>
                </c:pt>
                <c:pt idx="274">
                  <c:v>1.8571428571428572</c:v>
                </c:pt>
                <c:pt idx="275">
                  <c:v>1.8571428571428572</c:v>
                </c:pt>
                <c:pt idx="276">
                  <c:v>1.8571428571428572</c:v>
                </c:pt>
                <c:pt idx="277">
                  <c:v>2.0714285714285716</c:v>
                </c:pt>
                <c:pt idx="278">
                  <c:v>1.7857142857142858</c:v>
                </c:pt>
                <c:pt idx="279">
                  <c:v>1.9285714285714286</c:v>
                </c:pt>
                <c:pt idx="280">
                  <c:v>2.0714285714285716</c:v>
                </c:pt>
                <c:pt idx="281">
                  <c:v>2.0714285714285716</c:v>
                </c:pt>
                <c:pt idx="282">
                  <c:v>2.0714285714285716</c:v>
                </c:pt>
                <c:pt idx="283">
                  <c:v>2.0714285714285716</c:v>
                </c:pt>
                <c:pt idx="284">
                  <c:v>2.3571428571428572</c:v>
                </c:pt>
                <c:pt idx="285">
                  <c:v>2.214285714285714</c:v>
                </c:pt>
                <c:pt idx="286">
                  <c:v>2.1428571428571428</c:v>
                </c:pt>
                <c:pt idx="287">
                  <c:v>2.1428571428571428</c:v>
                </c:pt>
                <c:pt idx="288">
                  <c:v>1.9285714285714286</c:v>
                </c:pt>
                <c:pt idx="289">
                  <c:v>1.9285714285714286</c:v>
                </c:pt>
                <c:pt idx="290">
                  <c:v>1.9285714285714286</c:v>
                </c:pt>
                <c:pt idx="291">
                  <c:v>1.8571428571428572</c:v>
                </c:pt>
                <c:pt idx="292">
                  <c:v>2.0714285714285716</c:v>
                </c:pt>
                <c:pt idx="293">
                  <c:v>2.214285714285714</c:v>
                </c:pt>
                <c:pt idx="294">
                  <c:v>2.7142857142857144</c:v>
                </c:pt>
                <c:pt idx="295">
                  <c:v>2.8571428571428572</c:v>
                </c:pt>
                <c:pt idx="296">
                  <c:v>2.8571428571428572</c:v>
                </c:pt>
                <c:pt idx="297">
                  <c:v>2.8571428571428572</c:v>
                </c:pt>
                <c:pt idx="298">
                  <c:v>3.2857142857142856</c:v>
                </c:pt>
                <c:pt idx="299">
                  <c:v>3.4285714285714284</c:v>
                </c:pt>
                <c:pt idx="300">
                  <c:v>3.5714285714285716</c:v>
                </c:pt>
                <c:pt idx="301">
                  <c:v>3.5714285714285716</c:v>
                </c:pt>
                <c:pt idx="302">
                  <c:v>3.5714285714285716</c:v>
                </c:pt>
                <c:pt idx="303">
                  <c:v>3.5714285714285716</c:v>
                </c:pt>
                <c:pt idx="304">
                  <c:v>3.5714285714285716</c:v>
                </c:pt>
                <c:pt idx="305">
                  <c:v>3.6428571428571432</c:v>
                </c:pt>
                <c:pt idx="306">
                  <c:v>3.9285714285714284</c:v>
                </c:pt>
                <c:pt idx="307">
                  <c:v>4</c:v>
                </c:pt>
                <c:pt idx="308">
                  <c:v>4</c:v>
                </c:pt>
                <c:pt idx="309">
                  <c:v>4</c:v>
                </c:pt>
                <c:pt idx="310">
                  <c:v>4</c:v>
                </c:pt>
                <c:pt idx="311">
                  <c:v>4</c:v>
                </c:pt>
                <c:pt idx="312">
                  <c:v>4.2142857142857144</c:v>
                </c:pt>
                <c:pt idx="313">
                  <c:v>4.1428571428571432</c:v>
                </c:pt>
                <c:pt idx="314">
                  <c:v>4.1428571428571432</c:v>
                </c:pt>
                <c:pt idx="315">
                  <c:v>4.4285714285714279</c:v>
                </c:pt>
                <c:pt idx="316">
                  <c:v>4.2857142857142856</c:v>
                </c:pt>
                <c:pt idx="317">
                  <c:v>4.2857142857142856</c:v>
                </c:pt>
                <c:pt idx="318">
                  <c:v>4.2857142857142856</c:v>
                </c:pt>
                <c:pt idx="319">
                  <c:v>4.4285714285714279</c:v>
                </c:pt>
                <c:pt idx="320">
                  <c:v>4.2857142857142856</c:v>
                </c:pt>
                <c:pt idx="321">
                  <c:v>4.2142857142857144</c:v>
                </c:pt>
                <c:pt idx="322">
                  <c:v>4.3571428571428568</c:v>
                </c:pt>
                <c:pt idx="323">
                  <c:v>4.3571428571428568</c:v>
                </c:pt>
                <c:pt idx="324">
                  <c:v>4.3571428571428568</c:v>
                </c:pt>
                <c:pt idx="325">
                  <c:v>4.3571428571428568</c:v>
                </c:pt>
                <c:pt idx="326">
                  <c:v>4.3571428571428568</c:v>
                </c:pt>
                <c:pt idx="327">
                  <c:v>4.3571428571428568</c:v>
                </c:pt>
                <c:pt idx="328">
                  <c:v>4.3571428571428568</c:v>
                </c:pt>
                <c:pt idx="329">
                  <c:v>4.2142857142857144</c:v>
                </c:pt>
                <c:pt idx="330">
                  <c:v>4</c:v>
                </c:pt>
                <c:pt idx="331">
                  <c:v>4</c:v>
                </c:pt>
                <c:pt idx="332">
                  <c:v>4</c:v>
                </c:pt>
                <c:pt idx="333">
                  <c:v>3.8571428571428572</c:v>
                </c:pt>
                <c:pt idx="334">
                  <c:v>3.7857142857142856</c:v>
                </c:pt>
                <c:pt idx="335">
                  <c:v>4.0714285714285721</c:v>
                </c:pt>
                <c:pt idx="336">
                  <c:v>4</c:v>
                </c:pt>
                <c:pt idx="337">
                  <c:v>3.9285714285714284</c:v>
                </c:pt>
                <c:pt idx="338">
                  <c:v>3.9285714285714284</c:v>
                </c:pt>
                <c:pt idx="339">
                  <c:v>3.9285714285714284</c:v>
                </c:pt>
                <c:pt idx="340">
                  <c:v>3.4285714285714284</c:v>
                </c:pt>
                <c:pt idx="341">
                  <c:v>3.4285714285714284</c:v>
                </c:pt>
                <c:pt idx="342">
                  <c:v>3.1428571428571432</c:v>
                </c:pt>
                <c:pt idx="343">
                  <c:v>3.1428571428571432</c:v>
                </c:pt>
                <c:pt idx="344">
                  <c:v>3.1428571428571432</c:v>
                </c:pt>
                <c:pt idx="345">
                  <c:v>3.1428571428571432</c:v>
                </c:pt>
                <c:pt idx="346">
                  <c:v>3.1428571428571432</c:v>
                </c:pt>
                <c:pt idx="347">
                  <c:v>3.1428571428571432</c:v>
                </c:pt>
                <c:pt idx="348">
                  <c:v>3</c:v>
                </c:pt>
                <c:pt idx="349">
                  <c:v>2.7142857142857144</c:v>
                </c:pt>
                <c:pt idx="350">
                  <c:v>2.7857142857142856</c:v>
                </c:pt>
                <c:pt idx="351">
                  <c:v>2.5</c:v>
                </c:pt>
                <c:pt idx="352">
                  <c:v>2.5</c:v>
                </c:pt>
                <c:pt idx="353">
                  <c:v>2.5</c:v>
                </c:pt>
                <c:pt idx="354">
                  <c:v>2.5714285714285716</c:v>
                </c:pt>
                <c:pt idx="355">
                  <c:v>2.5</c:v>
                </c:pt>
                <c:pt idx="356">
                  <c:v>2.214285714285714</c:v>
                </c:pt>
                <c:pt idx="357">
                  <c:v>2.1428571428571428</c:v>
                </c:pt>
                <c:pt idx="358">
                  <c:v>2.0714285714285716</c:v>
                </c:pt>
                <c:pt idx="359">
                  <c:v>2.0714285714285716</c:v>
                </c:pt>
                <c:pt idx="360">
                  <c:v>2.0714285714285716</c:v>
                </c:pt>
                <c:pt idx="361">
                  <c:v>1.9285714285714286</c:v>
                </c:pt>
                <c:pt idx="362">
                  <c:v>2.1428571428571428</c:v>
                </c:pt>
                <c:pt idx="363">
                  <c:v>2.1428571428571428</c:v>
                </c:pt>
                <c:pt idx="364">
                  <c:v>2.214285714285714</c:v>
                </c:pt>
                <c:pt idx="365">
                  <c:v>2.1428571428571428</c:v>
                </c:pt>
                <c:pt idx="366">
                  <c:v>2.1428571428571428</c:v>
                </c:pt>
                <c:pt idx="367">
                  <c:v>2.1428571428571428</c:v>
                </c:pt>
                <c:pt idx="368">
                  <c:v>2.1428571428571428</c:v>
                </c:pt>
                <c:pt idx="369">
                  <c:v>2.0714285714285716</c:v>
                </c:pt>
                <c:pt idx="370">
                  <c:v>2</c:v>
                </c:pt>
                <c:pt idx="371">
                  <c:v>2.0714285714285716</c:v>
                </c:pt>
                <c:pt idx="372">
                  <c:v>2.2857142857142856</c:v>
                </c:pt>
                <c:pt idx="373">
                  <c:v>2.2857142857142856</c:v>
                </c:pt>
                <c:pt idx="374">
                  <c:v>2.2857142857142856</c:v>
                </c:pt>
                <c:pt idx="375">
                  <c:v>1.9285714285714286</c:v>
                </c:pt>
                <c:pt idx="376">
                  <c:v>1.6428571428571428</c:v>
                </c:pt>
                <c:pt idx="377">
                  <c:v>1.5</c:v>
                </c:pt>
                <c:pt idx="378">
                  <c:v>1.4285714285714286</c:v>
                </c:pt>
                <c:pt idx="379">
                  <c:v>1.5</c:v>
                </c:pt>
                <c:pt idx="380">
                  <c:v>1.5</c:v>
                </c:pt>
                <c:pt idx="381">
                  <c:v>1.5</c:v>
                </c:pt>
                <c:pt idx="382">
                  <c:v>1.4285714285714286</c:v>
                </c:pt>
                <c:pt idx="383">
                  <c:v>1.5714285714285716</c:v>
                </c:pt>
                <c:pt idx="384">
                  <c:v>1.5714285714285716</c:v>
                </c:pt>
                <c:pt idx="385">
                  <c:v>1.5714285714285716</c:v>
                </c:pt>
                <c:pt idx="386">
                  <c:v>1.5714285714285716</c:v>
                </c:pt>
                <c:pt idx="387">
                  <c:v>1.5714285714285716</c:v>
                </c:pt>
                <c:pt idx="388">
                  <c:v>1.5714285714285716</c:v>
                </c:pt>
                <c:pt idx="389">
                  <c:v>1.5</c:v>
                </c:pt>
                <c:pt idx="390">
                  <c:v>1.3571428571428572</c:v>
                </c:pt>
                <c:pt idx="391">
                  <c:v>1.3571428571428572</c:v>
                </c:pt>
                <c:pt idx="392">
                  <c:v>1.2142857142857142</c:v>
                </c:pt>
                <c:pt idx="393">
                  <c:v>1.0714285714285714</c:v>
                </c:pt>
                <c:pt idx="394">
                  <c:v>1.0714285714285714</c:v>
                </c:pt>
                <c:pt idx="395">
                  <c:v>1.0714285714285714</c:v>
                </c:pt>
                <c:pt idx="396">
                  <c:v>1.2142857142857142</c:v>
                </c:pt>
                <c:pt idx="397">
                  <c:v>1.2142857142857142</c:v>
                </c:pt>
                <c:pt idx="398">
                  <c:v>1.4285714285714286</c:v>
                </c:pt>
                <c:pt idx="399">
                  <c:v>1.2142857142857142</c:v>
                </c:pt>
                <c:pt idx="400">
                  <c:v>1.2142857142857142</c:v>
                </c:pt>
                <c:pt idx="401">
                  <c:v>1.2142857142857142</c:v>
                </c:pt>
                <c:pt idx="402">
                  <c:v>1.2142857142857142</c:v>
                </c:pt>
                <c:pt idx="403">
                  <c:v>1.2142857142857142</c:v>
                </c:pt>
                <c:pt idx="404">
                  <c:v>1.4285714285714286</c:v>
                </c:pt>
                <c:pt idx="405">
                  <c:v>1.3571428571428572</c:v>
                </c:pt>
                <c:pt idx="406">
                  <c:v>1.4285714285714286</c:v>
                </c:pt>
                <c:pt idx="407">
                  <c:v>1.2857142857142858</c:v>
                </c:pt>
                <c:pt idx="408">
                  <c:v>1.2857142857142858</c:v>
                </c:pt>
                <c:pt idx="409">
                  <c:v>1.2857142857142858</c:v>
                </c:pt>
                <c:pt idx="410">
                  <c:v>1.4285714285714286</c:v>
                </c:pt>
                <c:pt idx="411">
                  <c:v>1.2142857142857142</c:v>
                </c:pt>
                <c:pt idx="412">
                  <c:v>1.0714285714285714</c:v>
                </c:pt>
                <c:pt idx="413">
                  <c:v>1.0714285714285714</c:v>
                </c:pt>
                <c:pt idx="414">
                  <c:v>1.2857142857142858</c:v>
                </c:pt>
                <c:pt idx="415">
                  <c:v>1.2857142857142858</c:v>
                </c:pt>
                <c:pt idx="416">
                  <c:v>1.2857142857142858</c:v>
                </c:pt>
                <c:pt idx="417">
                  <c:v>1.7142857142857142</c:v>
                </c:pt>
                <c:pt idx="418">
                  <c:v>1.7857142857142858</c:v>
                </c:pt>
                <c:pt idx="419">
                  <c:v>1.7142857142857142</c:v>
                </c:pt>
                <c:pt idx="420">
                  <c:v>1.7857142857142858</c:v>
                </c:pt>
                <c:pt idx="421">
                  <c:v>1.8571428571428572</c:v>
                </c:pt>
                <c:pt idx="422">
                  <c:v>1.8571428571428572</c:v>
                </c:pt>
                <c:pt idx="423">
                  <c:v>1.8571428571428572</c:v>
                </c:pt>
                <c:pt idx="424">
                  <c:v>2.0714285714285716</c:v>
                </c:pt>
                <c:pt idx="425">
                  <c:v>1.8571428571428572</c:v>
                </c:pt>
                <c:pt idx="426">
                  <c:v>1.7857142857142858</c:v>
                </c:pt>
                <c:pt idx="427">
                  <c:v>1.5</c:v>
                </c:pt>
                <c:pt idx="428">
                  <c:v>1.5</c:v>
                </c:pt>
                <c:pt idx="429">
                  <c:v>1.5</c:v>
                </c:pt>
                <c:pt idx="430">
                  <c:v>1.5</c:v>
                </c:pt>
                <c:pt idx="431">
                  <c:v>1.7142857142857142</c:v>
                </c:pt>
                <c:pt idx="432">
                  <c:v>2</c:v>
                </c:pt>
                <c:pt idx="433">
                  <c:v>1.9285714285714286</c:v>
                </c:pt>
                <c:pt idx="434">
                  <c:v>1.9285714285714286</c:v>
                </c:pt>
                <c:pt idx="435">
                  <c:v>2.4285714285714284</c:v>
                </c:pt>
                <c:pt idx="436">
                  <c:v>2.4285714285714284</c:v>
                </c:pt>
                <c:pt idx="437">
                  <c:v>2.4285714285714284</c:v>
                </c:pt>
                <c:pt idx="438">
                  <c:v>2.5</c:v>
                </c:pt>
                <c:pt idx="439">
                  <c:v>2.5</c:v>
                </c:pt>
                <c:pt idx="440">
                  <c:v>2.4285714285714284</c:v>
                </c:pt>
                <c:pt idx="441">
                  <c:v>2.4285714285714284</c:v>
                </c:pt>
                <c:pt idx="442">
                  <c:v>2.3571428571428572</c:v>
                </c:pt>
                <c:pt idx="443">
                  <c:v>2.3571428571428572</c:v>
                </c:pt>
                <c:pt idx="444">
                  <c:v>1.6428571428571428</c:v>
                </c:pt>
                <c:pt idx="445">
                  <c:v>1.5714285714285716</c:v>
                </c:pt>
                <c:pt idx="446">
                  <c:v>1.2857142857142858</c:v>
                </c:pt>
                <c:pt idx="447">
                  <c:v>1.6428571428571428</c:v>
                </c:pt>
                <c:pt idx="448">
                  <c:v>1.6428571428571428</c:v>
                </c:pt>
                <c:pt idx="449">
                  <c:v>1.5714285714285716</c:v>
                </c:pt>
                <c:pt idx="450">
                  <c:v>1.5714285714285716</c:v>
                </c:pt>
                <c:pt idx="451">
                  <c:v>1.6428571428571428</c:v>
                </c:pt>
                <c:pt idx="452">
                  <c:v>1.5</c:v>
                </c:pt>
                <c:pt idx="453">
                  <c:v>1.5</c:v>
                </c:pt>
                <c:pt idx="454">
                  <c:v>1.4285714285714286</c:v>
                </c:pt>
                <c:pt idx="455">
                  <c:v>1.1428571428571428</c:v>
                </c:pt>
                <c:pt idx="456">
                  <c:v>1.1428571428571428</c:v>
                </c:pt>
                <c:pt idx="457">
                  <c:v>1.2857142857142858</c:v>
                </c:pt>
                <c:pt idx="458">
                  <c:v>1.2857142857142858</c:v>
                </c:pt>
                <c:pt idx="459">
                  <c:v>1.1428571428571428</c:v>
                </c:pt>
                <c:pt idx="460">
                  <c:v>1.2857142857142858</c:v>
                </c:pt>
                <c:pt idx="461">
                  <c:v>1.1428571428571428</c:v>
                </c:pt>
                <c:pt idx="462">
                  <c:v>1.1428571428571428</c:v>
                </c:pt>
                <c:pt idx="463">
                  <c:v>1.2857142857142858</c:v>
                </c:pt>
                <c:pt idx="464">
                  <c:v>1.2857142857142858</c:v>
                </c:pt>
                <c:pt idx="465">
                  <c:v>1.2857142857142858</c:v>
                </c:pt>
                <c:pt idx="466">
                  <c:v>1.2857142857142858</c:v>
                </c:pt>
                <c:pt idx="467">
                  <c:v>1.2142857142857142</c:v>
                </c:pt>
                <c:pt idx="468">
                  <c:v>1.0714285714285714</c:v>
                </c:pt>
                <c:pt idx="469">
                  <c:v>1.2142857142857142</c:v>
                </c:pt>
                <c:pt idx="470">
                  <c:v>1</c:v>
                </c:pt>
                <c:pt idx="471">
                  <c:v>1</c:v>
                </c:pt>
                <c:pt idx="472">
                  <c:v>1</c:v>
                </c:pt>
                <c:pt idx="473">
                  <c:v>1</c:v>
                </c:pt>
              </c:numCache>
            </c:numRef>
          </c:val>
          <c:smooth val="0"/>
          <c:extLst>
            <c:ext xmlns:c16="http://schemas.microsoft.com/office/drawing/2014/chart" uri="{C3380CC4-5D6E-409C-BE32-E72D297353CC}">
              <c16:uniqueId val="{00000000-5A2B-4D2D-AFF5-C1D901B2F187}"/>
            </c:ext>
          </c:extLst>
        </c:ser>
        <c:ser>
          <c:idx val="1"/>
          <c:order val="1"/>
          <c:tx>
            <c:v>Stockholm</c:v>
          </c:tx>
          <c:spPr>
            <a:ln w="31750" cap="rnd">
              <a:solidFill>
                <a:schemeClr val="accent4"/>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intensivvårdsavdelning'!$I$2:$I$500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0.70833333333333326</c:v>
                </c:pt>
                <c:pt idx="22">
                  <c:v>0.83333333333333337</c:v>
                </c:pt>
                <c:pt idx="23">
                  <c:v>0.95833333333333337</c:v>
                </c:pt>
                <c:pt idx="24">
                  <c:v>1.1666666666666665</c:v>
                </c:pt>
                <c:pt idx="25">
                  <c:v>1.9583333333333333</c:v>
                </c:pt>
                <c:pt idx="26">
                  <c:v>2</c:v>
                </c:pt>
                <c:pt idx="27">
                  <c:v>2.708333333333333</c:v>
                </c:pt>
                <c:pt idx="28">
                  <c:v>2.875</c:v>
                </c:pt>
                <c:pt idx="29">
                  <c:v>3.208333333333333</c:v>
                </c:pt>
                <c:pt idx="30">
                  <c:v>3.541666666666667</c:v>
                </c:pt>
                <c:pt idx="31">
                  <c:v>3.8333333333333335</c:v>
                </c:pt>
                <c:pt idx="32">
                  <c:v>4.5</c:v>
                </c:pt>
                <c:pt idx="33">
                  <c:v>5.1666666666666661</c:v>
                </c:pt>
                <c:pt idx="34">
                  <c:v>5.4166666666666661</c:v>
                </c:pt>
                <c:pt idx="35">
                  <c:v>5.9583333333333339</c:v>
                </c:pt>
                <c:pt idx="36">
                  <c:v>6.541666666666667</c:v>
                </c:pt>
                <c:pt idx="37">
                  <c:v>6.541666666666667</c:v>
                </c:pt>
                <c:pt idx="38">
                  <c:v>6.9999999999999991</c:v>
                </c:pt>
                <c:pt idx="39">
                  <c:v>7.458333333333333</c:v>
                </c:pt>
                <c:pt idx="40">
                  <c:v>7.958333333333333</c:v>
                </c:pt>
                <c:pt idx="41">
                  <c:v>8.25</c:v>
                </c:pt>
                <c:pt idx="42">
                  <c:v>8.4583333333333339</c:v>
                </c:pt>
                <c:pt idx="43">
                  <c:v>8.7083333333333321</c:v>
                </c:pt>
                <c:pt idx="44">
                  <c:v>8.875</c:v>
                </c:pt>
                <c:pt idx="45">
                  <c:v>9.1666666666666661</c:v>
                </c:pt>
                <c:pt idx="46">
                  <c:v>9.25</c:v>
                </c:pt>
                <c:pt idx="47">
                  <c:v>9.0833333333333339</c:v>
                </c:pt>
                <c:pt idx="48">
                  <c:v>9.3333333333333321</c:v>
                </c:pt>
                <c:pt idx="49">
                  <c:v>9.2083333333333339</c:v>
                </c:pt>
                <c:pt idx="50">
                  <c:v>9.2916666666666679</c:v>
                </c:pt>
                <c:pt idx="51">
                  <c:v>9.25</c:v>
                </c:pt>
                <c:pt idx="52">
                  <c:v>9.0416666666666661</c:v>
                </c:pt>
                <c:pt idx="53">
                  <c:v>9.5416666666666661</c:v>
                </c:pt>
                <c:pt idx="54">
                  <c:v>9</c:v>
                </c:pt>
                <c:pt idx="55">
                  <c:v>8.75</c:v>
                </c:pt>
                <c:pt idx="56">
                  <c:v>9.375</c:v>
                </c:pt>
                <c:pt idx="57">
                  <c:v>9.375</c:v>
                </c:pt>
                <c:pt idx="58">
                  <c:v>9.4583333333333339</c:v>
                </c:pt>
                <c:pt idx="59">
                  <c:v>9.125</c:v>
                </c:pt>
                <c:pt idx="60">
                  <c:v>8.9166666666666661</c:v>
                </c:pt>
                <c:pt idx="61">
                  <c:v>8.4583333333333339</c:v>
                </c:pt>
                <c:pt idx="62">
                  <c:v>8.625</c:v>
                </c:pt>
                <c:pt idx="63">
                  <c:v>8.125</c:v>
                </c:pt>
                <c:pt idx="64">
                  <c:v>7.958333333333333</c:v>
                </c:pt>
                <c:pt idx="65">
                  <c:v>8.0416666666666661</c:v>
                </c:pt>
                <c:pt idx="66">
                  <c:v>8.0416666666666661</c:v>
                </c:pt>
                <c:pt idx="67">
                  <c:v>8</c:v>
                </c:pt>
                <c:pt idx="68">
                  <c:v>7.5833333333333339</c:v>
                </c:pt>
                <c:pt idx="69">
                  <c:v>7.666666666666667</c:v>
                </c:pt>
                <c:pt idx="70">
                  <c:v>7.208333333333333</c:v>
                </c:pt>
                <c:pt idx="71">
                  <c:v>6.875</c:v>
                </c:pt>
                <c:pt idx="72">
                  <c:v>6.875</c:v>
                </c:pt>
                <c:pt idx="73">
                  <c:v>6.875</c:v>
                </c:pt>
                <c:pt idx="74">
                  <c:v>6.25</c:v>
                </c:pt>
                <c:pt idx="75">
                  <c:v>6.25</c:v>
                </c:pt>
                <c:pt idx="76">
                  <c:v>6.083333333333333</c:v>
                </c:pt>
                <c:pt idx="77">
                  <c:v>6.083333333333333</c:v>
                </c:pt>
                <c:pt idx="78">
                  <c:v>6</c:v>
                </c:pt>
                <c:pt idx="79">
                  <c:v>6</c:v>
                </c:pt>
                <c:pt idx="80">
                  <c:v>6</c:v>
                </c:pt>
                <c:pt idx="81">
                  <c:v>5.583333333333333</c:v>
                </c:pt>
                <c:pt idx="82">
                  <c:v>5.333333333333333</c:v>
                </c:pt>
                <c:pt idx="83">
                  <c:v>5.2083333333333339</c:v>
                </c:pt>
                <c:pt idx="84">
                  <c:v>5.2083333333333339</c:v>
                </c:pt>
                <c:pt idx="85">
                  <c:v>5.2083333333333339</c:v>
                </c:pt>
                <c:pt idx="86">
                  <c:v>5.2083333333333339</c:v>
                </c:pt>
                <c:pt idx="87">
                  <c:v>5.2083333333333339</c:v>
                </c:pt>
                <c:pt idx="88">
                  <c:v>4.5</c:v>
                </c:pt>
                <c:pt idx="89">
                  <c:v>4.708333333333333</c:v>
                </c:pt>
                <c:pt idx="90">
                  <c:v>4.5</c:v>
                </c:pt>
                <c:pt idx="91">
                  <c:v>4.458333333333333</c:v>
                </c:pt>
                <c:pt idx="92">
                  <c:v>4.4166666666666661</c:v>
                </c:pt>
                <c:pt idx="93">
                  <c:v>4.4166666666666661</c:v>
                </c:pt>
                <c:pt idx="94">
                  <c:v>4.4166666666666661</c:v>
                </c:pt>
                <c:pt idx="95">
                  <c:v>4.458333333333333</c:v>
                </c:pt>
                <c:pt idx="96">
                  <c:v>4.375</c:v>
                </c:pt>
                <c:pt idx="97">
                  <c:v>4.208333333333333</c:v>
                </c:pt>
                <c:pt idx="98">
                  <c:v>3.8333333333333335</c:v>
                </c:pt>
                <c:pt idx="99">
                  <c:v>3.7499999999999996</c:v>
                </c:pt>
                <c:pt idx="100">
                  <c:v>3.7499999999999996</c:v>
                </c:pt>
                <c:pt idx="101">
                  <c:v>3.7499999999999996</c:v>
                </c:pt>
                <c:pt idx="102">
                  <c:v>3.4999999999999996</c:v>
                </c:pt>
                <c:pt idx="103">
                  <c:v>3.458333333333333</c:v>
                </c:pt>
                <c:pt idx="104">
                  <c:v>3.3333333333333335</c:v>
                </c:pt>
                <c:pt idx="105">
                  <c:v>3.291666666666667</c:v>
                </c:pt>
                <c:pt idx="106">
                  <c:v>3.291666666666667</c:v>
                </c:pt>
                <c:pt idx="107">
                  <c:v>3.291666666666667</c:v>
                </c:pt>
                <c:pt idx="108">
                  <c:v>3.291666666666667</c:v>
                </c:pt>
                <c:pt idx="109">
                  <c:v>2.583333333333333</c:v>
                </c:pt>
                <c:pt idx="110">
                  <c:v>2.4166666666666665</c:v>
                </c:pt>
                <c:pt idx="111">
                  <c:v>2.375</c:v>
                </c:pt>
                <c:pt idx="112">
                  <c:v>2.333333333333333</c:v>
                </c:pt>
                <c:pt idx="113">
                  <c:v>2.333333333333333</c:v>
                </c:pt>
                <c:pt idx="114">
                  <c:v>2.333333333333333</c:v>
                </c:pt>
                <c:pt idx="115">
                  <c:v>2.333333333333333</c:v>
                </c:pt>
                <c:pt idx="116">
                  <c:v>1.8749999999999998</c:v>
                </c:pt>
                <c:pt idx="117">
                  <c:v>1.8749999999999998</c:v>
                </c:pt>
                <c:pt idx="118">
                  <c:v>1.8749999999999998</c:v>
                </c:pt>
                <c:pt idx="119">
                  <c:v>1.7083333333333333</c:v>
                </c:pt>
                <c:pt idx="120">
                  <c:v>1.7083333333333333</c:v>
                </c:pt>
                <c:pt idx="121">
                  <c:v>1.7083333333333333</c:v>
                </c:pt>
                <c:pt idx="122">
                  <c:v>1.7083333333333333</c:v>
                </c:pt>
                <c:pt idx="123">
                  <c:v>1.6666666666666667</c:v>
                </c:pt>
                <c:pt idx="124">
                  <c:v>1.6666666666666667</c:v>
                </c:pt>
                <c:pt idx="125">
                  <c:v>1.6666666666666667</c:v>
                </c:pt>
                <c:pt idx="126">
                  <c:v>1.4583333333333333</c:v>
                </c:pt>
                <c:pt idx="127">
                  <c:v>1.4583333333333333</c:v>
                </c:pt>
                <c:pt idx="128">
                  <c:v>1.4583333333333333</c:v>
                </c:pt>
                <c:pt idx="129">
                  <c:v>1.4583333333333333</c:v>
                </c:pt>
                <c:pt idx="130">
                  <c:v>1.3333333333333333</c:v>
                </c:pt>
                <c:pt idx="131">
                  <c:v>1.3333333333333333</c:v>
                </c:pt>
                <c:pt idx="132">
                  <c:v>1.3333333333333333</c:v>
                </c:pt>
                <c:pt idx="133">
                  <c:v>1.0833333333333333</c:v>
                </c:pt>
                <c:pt idx="134">
                  <c:v>1.0833333333333333</c:v>
                </c:pt>
                <c:pt idx="135">
                  <c:v>1.0833333333333333</c:v>
                </c:pt>
                <c:pt idx="136">
                  <c:v>1.0833333333333333</c:v>
                </c:pt>
                <c:pt idx="137">
                  <c:v>1</c:v>
                </c:pt>
                <c:pt idx="138">
                  <c:v>1</c:v>
                </c:pt>
                <c:pt idx="139">
                  <c:v>1</c:v>
                </c:pt>
                <c:pt idx="140">
                  <c:v>0.70833333333333326</c:v>
                </c:pt>
                <c:pt idx="141">
                  <c:v>0.70833333333333326</c:v>
                </c:pt>
                <c:pt idx="142">
                  <c:v>0.70833333333333326</c:v>
                </c:pt>
                <c:pt idx="143">
                  <c:v>0.70833333333333326</c:v>
                </c:pt>
                <c:pt idx="144">
                  <c:v>0.45833333333333331</c:v>
                </c:pt>
                <c:pt idx="145">
                  <c:v>0.45833333333333331</c:v>
                </c:pt>
                <c:pt idx="146">
                  <c:v>0.45833333333333331</c:v>
                </c:pt>
                <c:pt idx="147">
                  <c:v>0.70833333333333326</c:v>
                </c:pt>
                <c:pt idx="148">
                  <c:v>0.70833333333333326</c:v>
                </c:pt>
                <c:pt idx="149">
                  <c:v>0.70833333333333326</c:v>
                </c:pt>
                <c:pt idx="150">
                  <c:v>0.70833333333333326</c:v>
                </c:pt>
                <c:pt idx="151">
                  <c:v>0.75</c:v>
                </c:pt>
                <c:pt idx="152">
                  <c:v>0.75</c:v>
                </c:pt>
                <c:pt idx="153">
                  <c:v>0.75</c:v>
                </c:pt>
                <c:pt idx="154">
                  <c:v>0.45833333333333331</c:v>
                </c:pt>
                <c:pt idx="155">
                  <c:v>0.45833333333333331</c:v>
                </c:pt>
                <c:pt idx="156">
                  <c:v>0.45833333333333331</c:v>
                </c:pt>
                <c:pt idx="157">
                  <c:v>0.45833333333333331</c:v>
                </c:pt>
                <c:pt idx="158">
                  <c:v>0.33333333333333331</c:v>
                </c:pt>
                <c:pt idx="159">
                  <c:v>0.33333333333333331</c:v>
                </c:pt>
                <c:pt idx="160">
                  <c:v>0.33333333333333331</c:v>
                </c:pt>
                <c:pt idx="161">
                  <c:v>0.29166666666666663</c:v>
                </c:pt>
                <c:pt idx="162">
                  <c:v>0.29166666666666663</c:v>
                </c:pt>
                <c:pt idx="163">
                  <c:v>0.29166666666666663</c:v>
                </c:pt>
                <c:pt idx="164">
                  <c:v>0.29166666666666663</c:v>
                </c:pt>
                <c:pt idx="165">
                  <c:v>0.33333333333333331</c:v>
                </c:pt>
                <c:pt idx="166">
                  <c:v>0.33333333333333331</c:v>
                </c:pt>
                <c:pt idx="167">
                  <c:v>0.33333333333333331</c:v>
                </c:pt>
                <c:pt idx="168">
                  <c:v>0.54166666666666663</c:v>
                </c:pt>
                <c:pt idx="169">
                  <c:v>0.54166666666666663</c:v>
                </c:pt>
                <c:pt idx="170">
                  <c:v>0.54166666666666663</c:v>
                </c:pt>
                <c:pt idx="171">
                  <c:v>0.54166666666666663</c:v>
                </c:pt>
                <c:pt idx="172">
                  <c:v>0.58333333333333326</c:v>
                </c:pt>
                <c:pt idx="173">
                  <c:v>0.58333333333333326</c:v>
                </c:pt>
                <c:pt idx="174">
                  <c:v>0.58333333333333326</c:v>
                </c:pt>
                <c:pt idx="175">
                  <c:v>0.45833333333333331</c:v>
                </c:pt>
                <c:pt idx="176">
                  <c:v>0.45833333333333331</c:v>
                </c:pt>
                <c:pt idx="177">
                  <c:v>0.45833333333333331</c:v>
                </c:pt>
                <c:pt idx="178">
                  <c:v>0.45833333333333331</c:v>
                </c:pt>
                <c:pt idx="179">
                  <c:v>0.33333333333333331</c:v>
                </c:pt>
                <c:pt idx="180">
                  <c:v>0.33333333333333331</c:v>
                </c:pt>
                <c:pt idx="181">
                  <c:v>0.33333333333333331</c:v>
                </c:pt>
                <c:pt idx="182">
                  <c:v>0.29166666666666663</c:v>
                </c:pt>
                <c:pt idx="183">
                  <c:v>0.29166666666666663</c:v>
                </c:pt>
                <c:pt idx="184">
                  <c:v>0.29166666666666663</c:v>
                </c:pt>
                <c:pt idx="185">
                  <c:v>0.29166666666666663</c:v>
                </c:pt>
                <c:pt idx="186">
                  <c:v>0.25</c:v>
                </c:pt>
                <c:pt idx="187">
                  <c:v>0.25</c:v>
                </c:pt>
                <c:pt idx="188">
                  <c:v>0.25</c:v>
                </c:pt>
                <c:pt idx="189">
                  <c:v>0.20833333333333334</c:v>
                </c:pt>
                <c:pt idx="190">
                  <c:v>0.20833333333333334</c:v>
                </c:pt>
                <c:pt idx="191">
                  <c:v>0.20833333333333334</c:v>
                </c:pt>
                <c:pt idx="192">
                  <c:v>0.20833333333333334</c:v>
                </c:pt>
                <c:pt idx="193">
                  <c:v>8.3333333333333329E-2</c:v>
                </c:pt>
                <c:pt idx="194">
                  <c:v>8.3333333333333329E-2</c:v>
                </c:pt>
                <c:pt idx="195">
                  <c:v>8.3333333333333329E-2</c:v>
                </c:pt>
                <c:pt idx="196">
                  <c:v>0.125</c:v>
                </c:pt>
                <c:pt idx="197">
                  <c:v>0.125</c:v>
                </c:pt>
                <c:pt idx="198">
                  <c:v>0.125</c:v>
                </c:pt>
                <c:pt idx="199">
                  <c:v>0.125</c:v>
                </c:pt>
                <c:pt idx="200">
                  <c:v>8.3333333333333329E-2</c:v>
                </c:pt>
                <c:pt idx="201">
                  <c:v>8.3333333333333329E-2</c:v>
                </c:pt>
                <c:pt idx="202">
                  <c:v>8.3333333333333329E-2</c:v>
                </c:pt>
                <c:pt idx="203">
                  <c:v>8.3333333333333329E-2</c:v>
                </c:pt>
                <c:pt idx="204">
                  <c:v>0.125</c:v>
                </c:pt>
                <c:pt idx="205">
                  <c:v>0.125</c:v>
                </c:pt>
                <c:pt idx="206">
                  <c:v>0.125</c:v>
                </c:pt>
                <c:pt idx="207">
                  <c:v>0.125</c:v>
                </c:pt>
                <c:pt idx="208">
                  <c:v>8.3333333333333329E-2</c:v>
                </c:pt>
                <c:pt idx="209">
                  <c:v>8.3333333333333329E-2</c:v>
                </c:pt>
                <c:pt idx="210">
                  <c:v>8.3333333333333329E-2</c:v>
                </c:pt>
                <c:pt idx="211">
                  <c:v>0.25</c:v>
                </c:pt>
                <c:pt idx="212">
                  <c:v>0.25</c:v>
                </c:pt>
                <c:pt idx="213">
                  <c:v>0.25</c:v>
                </c:pt>
                <c:pt idx="214">
                  <c:v>0.25</c:v>
                </c:pt>
                <c:pt idx="215">
                  <c:v>0.20833333333333334</c:v>
                </c:pt>
                <c:pt idx="216">
                  <c:v>0.20833333333333334</c:v>
                </c:pt>
                <c:pt idx="217">
                  <c:v>0.20833333333333334</c:v>
                </c:pt>
                <c:pt idx="218">
                  <c:v>0.25</c:v>
                </c:pt>
                <c:pt idx="219">
                  <c:v>0.25</c:v>
                </c:pt>
                <c:pt idx="220">
                  <c:v>0.25</c:v>
                </c:pt>
                <c:pt idx="221">
                  <c:v>0.25</c:v>
                </c:pt>
                <c:pt idx="222">
                  <c:v>0.16666666666666666</c:v>
                </c:pt>
                <c:pt idx="223">
                  <c:v>0.16666666666666666</c:v>
                </c:pt>
                <c:pt idx="224">
                  <c:v>0.16666666666666666</c:v>
                </c:pt>
                <c:pt idx="225">
                  <c:v>0.16666666666666666</c:v>
                </c:pt>
                <c:pt idx="226">
                  <c:v>0.16666666666666666</c:v>
                </c:pt>
                <c:pt idx="227">
                  <c:v>0.16666666666666666</c:v>
                </c:pt>
                <c:pt idx="228">
                  <c:v>0.16666666666666666</c:v>
                </c:pt>
                <c:pt idx="229">
                  <c:v>0.25</c:v>
                </c:pt>
                <c:pt idx="230">
                  <c:v>0.25</c:v>
                </c:pt>
                <c:pt idx="231">
                  <c:v>0.25</c:v>
                </c:pt>
                <c:pt idx="232">
                  <c:v>0.25</c:v>
                </c:pt>
                <c:pt idx="233">
                  <c:v>0.25</c:v>
                </c:pt>
                <c:pt idx="234">
                  <c:v>0.25</c:v>
                </c:pt>
                <c:pt idx="235">
                  <c:v>0.25</c:v>
                </c:pt>
                <c:pt idx="236">
                  <c:v>0.20833333333333334</c:v>
                </c:pt>
                <c:pt idx="237">
                  <c:v>0.20833333333333334</c:v>
                </c:pt>
                <c:pt idx="238">
                  <c:v>0.20833333333333334</c:v>
                </c:pt>
                <c:pt idx="239">
                  <c:v>0.20833333333333334</c:v>
                </c:pt>
                <c:pt idx="240">
                  <c:v>0.20833333333333334</c:v>
                </c:pt>
                <c:pt idx="241">
                  <c:v>0.375</c:v>
                </c:pt>
                <c:pt idx="242">
                  <c:v>0.375</c:v>
                </c:pt>
                <c:pt idx="243">
                  <c:v>0.58333333333333326</c:v>
                </c:pt>
                <c:pt idx="244">
                  <c:v>0.58333333333333326</c:v>
                </c:pt>
                <c:pt idx="245">
                  <c:v>0.58333333333333326</c:v>
                </c:pt>
                <c:pt idx="246">
                  <c:v>0.625</c:v>
                </c:pt>
                <c:pt idx="247">
                  <c:v>0.625</c:v>
                </c:pt>
                <c:pt idx="248">
                  <c:v>0.625</c:v>
                </c:pt>
                <c:pt idx="249">
                  <c:v>0.83333333333333337</c:v>
                </c:pt>
                <c:pt idx="250">
                  <c:v>0.91666666666666663</c:v>
                </c:pt>
                <c:pt idx="251">
                  <c:v>1</c:v>
                </c:pt>
                <c:pt idx="252">
                  <c:v>0.91666666666666663</c:v>
                </c:pt>
                <c:pt idx="253">
                  <c:v>0.87499999999999989</c:v>
                </c:pt>
                <c:pt idx="254">
                  <c:v>0.87499999999999989</c:v>
                </c:pt>
                <c:pt idx="255">
                  <c:v>0.87499999999999989</c:v>
                </c:pt>
                <c:pt idx="256">
                  <c:v>1.4166666666666665</c:v>
                </c:pt>
                <c:pt idx="257">
                  <c:v>1.5</c:v>
                </c:pt>
                <c:pt idx="258">
                  <c:v>1.4166666666666665</c:v>
                </c:pt>
                <c:pt idx="259">
                  <c:v>1.5</c:v>
                </c:pt>
                <c:pt idx="260">
                  <c:v>1.5833333333333333</c:v>
                </c:pt>
                <c:pt idx="261">
                  <c:v>1.5833333333333333</c:v>
                </c:pt>
                <c:pt idx="262">
                  <c:v>1.5833333333333333</c:v>
                </c:pt>
                <c:pt idx="263">
                  <c:v>2.0416666666666665</c:v>
                </c:pt>
                <c:pt idx="264">
                  <c:v>2</c:v>
                </c:pt>
                <c:pt idx="265">
                  <c:v>2</c:v>
                </c:pt>
                <c:pt idx="266">
                  <c:v>1.9166666666666667</c:v>
                </c:pt>
                <c:pt idx="267">
                  <c:v>1.9583333333333333</c:v>
                </c:pt>
                <c:pt idx="268">
                  <c:v>1.9583333333333333</c:v>
                </c:pt>
                <c:pt idx="269">
                  <c:v>1.9583333333333333</c:v>
                </c:pt>
                <c:pt idx="270">
                  <c:v>2.4166666666666665</c:v>
                </c:pt>
                <c:pt idx="271">
                  <c:v>2.583333333333333</c:v>
                </c:pt>
                <c:pt idx="272">
                  <c:v>2.833333333333333</c:v>
                </c:pt>
                <c:pt idx="273">
                  <c:v>2.833333333333333</c:v>
                </c:pt>
                <c:pt idx="274">
                  <c:v>2.958333333333333</c:v>
                </c:pt>
                <c:pt idx="275">
                  <c:v>2.958333333333333</c:v>
                </c:pt>
                <c:pt idx="276">
                  <c:v>2.958333333333333</c:v>
                </c:pt>
                <c:pt idx="277">
                  <c:v>3.125</c:v>
                </c:pt>
                <c:pt idx="278">
                  <c:v>3.0416666666666665</c:v>
                </c:pt>
                <c:pt idx="279">
                  <c:v>3.0416666666666665</c:v>
                </c:pt>
                <c:pt idx="280">
                  <c:v>3.375</c:v>
                </c:pt>
                <c:pt idx="281">
                  <c:v>3.4166666666666665</c:v>
                </c:pt>
                <c:pt idx="282">
                  <c:v>3.4166666666666665</c:v>
                </c:pt>
                <c:pt idx="283">
                  <c:v>3.4166666666666665</c:v>
                </c:pt>
                <c:pt idx="284">
                  <c:v>3.3333333333333335</c:v>
                </c:pt>
                <c:pt idx="285">
                  <c:v>3.708333333333333</c:v>
                </c:pt>
                <c:pt idx="286">
                  <c:v>3.458333333333333</c:v>
                </c:pt>
                <c:pt idx="287">
                  <c:v>3.291666666666667</c:v>
                </c:pt>
                <c:pt idx="288">
                  <c:v>3.708333333333333</c:v>
                </c:pt>
                <c:pt idx="289">
                  <c:v>3.708333333333333</c:v>
                </c:pt>
                <c:pt idx="290">
                  <c:v>3.708333333333333</c:v>
                </c:pt>
                <c:pt idx="291">
                  <c:v>3.625</c:v>
                </c:pt>
                <c:pt idx="292">
                  <c:v>3.625</c:v>
                </c:pt>
                <c:pt idx="293">
                  <c:v>3.4166666666666665</c:v>
                </c:pt>
                <c:pt idx="294">
                  <c:v>3.1666666666666665</c:v>
                </c:pt>
                <c:pt idx="295">
                  <c:v>3.1666666666666665</c:v>
                </c:pt>
                <c:pt idx="296">
                  <c:v>3.1666666666666665</c:v>
                </c:pt>
                <c:pt idx="297">
                  <c:v>3.1666666666666665</c:v>
                </c:pt>
                <c:pt idx="298">
                  <c:v>3.291666666666667</c:v>
                </c:pt>
                <c:pt idx="299">
                  <c:v>3.4166666666666665</c:v>
                </c:pt>
                <c:pt idx="300">
                  <c:v>3.458333333333333</c:v>
                </c:pt>
                <c:pt idx="301">
                  <c:v>3.458333333333333</c:v>
                </c:pt>
                <c:pt idx="302">
                  <c:v>3.458333333333333</c:v>
                </c:pt>
                <c:pt idx="303">
                  <c:v>3.458333333333333</c:v>
                </c:pt>
                <c:pt idx="304">
                  <c:v>3.458333333333333</c:v>
                </c:pt>
                <c:pt idx="305">
                  <c:v>3.625</c:v>
                </c:pt>
                <c:pt idx="306">
                  <c:v>3.4999999999999996</c:v>
                </c:pt>
                <c:pt idx="307">
                  <c:v>3.125</c:v>
                </c:pt>
                <c:pt idx="308">
                  <c:v>3.125</c:v>
                </c:pt>
                <c:pt idx="309">
                  <c:v>3.125</c:v>
                </c:pt>
                <c:pt idx="310">
                  <c:v>3.125</c:v>
                </c:pt>
                <c:pt idx="311">
                  <c:v>3.125</c:v>
                </c:pt>
                <c:pt idx="312">
                  <c:v>3.3333333333333335</c:v>
                </c:pt>
                <c:pt idx="313">
                  <c:v>3.2499999999999996</c:v>
                </c:pt>
                <c:pt idx="314">
                  <c:v>3.2499999999999996</c:v>
                </c:pt>
                <c:pt idx="315">
                  <c:v>3.541666666666667</c:v>
                </c:pt>
                <c:pt idx="316">
                  <c:v>3.4999999999999996</c:v>
                </c:pt>
                <c:pt idx="317">
                  <c:v>3.4999999999999996</c:v>
                </c:pt>
                <c:pt idx="318">
                  <c:v>3.4999999999999996</c:v>
                </c:pt>
                <c:pt idx="319">
                  <c:v>3.5833333333333335</c:v>
                </c:pt>
                <c:pt idx="320">
                  <c:v>3.208333333333333</c:v>
                </c:pt>
                <c:pt idx="321">
                  <c:v>3.291666666666667</c:v>
                </c:pt>
                <c:pt idx="322">
                  <c:v>3.375</c:v>
                </c:pt>
                <c:pt idx="323">
                  <c:v>3.3333333333333335</c:v>
                </c:pt>
                <c:pt idx="324">
                  <c:v>3.3333333333333335</c:v>
                </c:pt>
                <c:pt idx="325">
                  <c:v>3.3333333333333335</c:v>
                </c:pt>
                <c:pt idx="326">
                  <c:v>3.125</c:v>
                </c:pt>
                <c:pt idx="327">
                  <c:v>3.125</c:v>
                </c:pt>
                <c:pt idx="328">
                  <c:v>3</c:v>
                </c:pt>
                <c:pt idx="329">
                  <c:v>2.875</c:v>
                </c:pt>
                <c:pt idx="330">
                  <c:v>2.6666666666666665</c:v>
                </c:pt>
                <c:pt idx="331">
                  <c:v>2.6666666666666665</c:v>
                </c:pt>
                <c:pt idx="332">
                  <c:v>2.6666666666666665</c:v>
                </c:pt>
                <c:pt idx="333">
                  <c:v>2.625</c:v>
                </c:pt>
                <c:pt idx="334">
                  <c:v>2.375</c:v>
                </c:pt>
                <c:pt idx="335">
                  <c:v>2.208333333333333</c:v>
                </c:pt>
                <c:pt idx="336">
                  <c:v>2.208333333333333</c:v>
                </c:pt>
                <c:pt idx="337">
                  <c:v>2</c:v>
                </c:pt>
                <c:pt idx="338">
                  <c:v>2</c:v>
                </c:pt>
                <c:pt idx="339">
                  <c:v>2</c:v>
                </c:pt>
                <c:pt idx="340">
                  <c:v>2.125</c:v>
                </c:pt>
                <c:pt idx="341">
                  <c:v>2</c:v>
                </c:pt>
                <c:pt idx="342">
                  <c:v>2.125</c:v>
                </c:pt>
                <c:pt idx="343">
                  <c:v>2.125</c:v>
                </c:pt>
                <c:pt idx="344">
                  <c:v>2.25</c:v>
                </c:pt>
                <c:pt idx="345">
                  <c:v>2.25</c:v>
                </c:pt>
                <c:pt idx="346">
                  <c:v>2.25</c:v>
                </c:pt>
                <c:pt idx="347">
                  <c:v>2</c:v>
                </c:pt>
                <c:pt idx="348">
                  <c:v>1.7916666666666667</c:v>
                </c:pt>
                <c:pt idx="349">
                  <c:v>1.8749999999999998</c:v>
                </c:pt>
                <c:pt idx="350">
                  <c:v>1.8749999999999998</c:v>
                </c:pt>
                <c:pt idx="351">
                  <c:v>1.8333333333333333</c:v>
                </c:pt>
                <c:pt idx="352">
                  <c:v>1.8333333333333333</c:v>
                </c:pt>
                <c:pt idx="353">
                  <c:v>1.8333333333333333</c:v>
                </c:pt>
                <c:pt idx="354">
                  <c:v>1.5833333333333333</c:v>
                </c:pt>
                <c:pt idx="355">
                  <c:v>1.5</c:v>
                </c:pt>
                <c:pt idx="356">
                  <c:v>1.6249999999999998</c:v>
                </c:pt>
                <c:pt idx="357">
                  <c:v>1.375</c:v>
                </c:pt>
                <c:pt idx="358">
                  <c:v>1.2916666666666665</c:v>
                </c:pt>
                <c:pt idx="359">
                  <c:v>1.2916666666666665</c:v>
                </c:pt>
                <c:pt idx="360">
                  <c:v>1.2916666666666665</c:v>
                </c:pt>
                <c:pt idx="361">
                  <c:v>1.5</c:v>
                </c:pt>
                <c:pt idx="362">
                  <c:v>1.5833333333333333</c:v>
                </c:pt>
                <c:pt idx="363">
                  <c:v>1.375</c:v>
                </c:pt>
                <c:pt idx="364">
                  <c:v>1.5</c:v>
                </c:pt>
                <c:pt idx="365">
                  <c:v>1.5</c:v>
                </c:pt>
                <c:pt idx="366">
                  <c:v>1.5</c:v>
                </c:pt>
                <c:pt idx="367">
                  <c:v>1.5</c:v>
                </c:pt>
                <c:pt idx="368">
                  <c:v>1.7916666666666667</c:v>
                </c:pt>
                <c:pt idx="369">
                  <c:v>1.7916666666666667</c:v>
                </c:pt>
                <c:pt idx="370">
                  <c:v>2</c:v>
                </c:pt>
                <c:pt idx="371">
                  <c:v>2</c:v>
                </c:pt>
                <c:pt idx="372">
                  <c:v>2.125</c:v>
                </c:pt>
                <c:pt idx="373">
                  <c:v>2.125</c:v>
                </c:pt>
                <c:pt idx="374">
                  <c:v>2.125</c:v>
                </c:pt>
                <c:pt idx="375">
                  <c:v>2</c:v>
                </c:pt>
                <c:pt idx="376">
                  <c:v>2.0416666666666665</c:v>
                </c:pt>
                <c:pt idx="377">
                  <c:v>2.0416666666666665</c:v>
                </c:pt>
                <c:pt idx="378">
                  <c:v>1.9583333333333333</c:v>
                </c:pt>
                <c:pt idx="379">
                  <c:v>2.0833333333333335</c:v>
                </c:pt>
                <c:pt idx="380">
                  <c:v>2.0833333333333335</c:v>
                </c:pt>
                <c:pt idx="381">
                  <c:v>2.0833333333333335</c:v>
                </c:pt>
                <c:pt idx="382">
                  <c:v>2.25</c:v>
                </c:pt>
                <c:pt idx="383">
                  <c:v>2.375</c:v>
                </c:pt>
                <c:pt idx="384">
                  <c:v>2.583333333333333</c:v>
                </c:pt>
                <c:pt idx="385">
                  <c:v>2.708333333333333</c:v>
                </c:pt>
                <c:pt idx="386">
                  <c:v>2.75</c:v>
                </c:pt>
                <c:pt idx="387">
                  <c:v>2.75</c:v>
                </c:pt>
                <c:pt idx="388">
                  <c:v>2.75</c:v>
                </c:pt>
                <c:pt idx="389">
                  <c:v>3.208333333333333</c:v>
                </c:pt>
                <c:pt idx="390">
                  <c:v>3.125</c:v>
                </c:pt>
                <c:pt idx="391">
                  <c:v>3.125</c:v>
                </c:pt>
                <c:pt idx="392">
                  <c:v>3.4999999999999996</c:v>
                </c:pt>
                <c:pt idx="393">
                  <c:v>3.4999999999999996</c:v>
                </c:pt>
                <c:pt idx="394">
                  <c:v>3.4999999999999996</c:v>
                </c:pt>
                <c:pt idx="395">
                  <c:v>3.4999999999999996</c:v>
                </c:pt>
                <c:pt idx="396">
                  <c:v>3.0833333333333335</c:v>
                </c:pt>
                <c:pt idx="397">
                  <c:v>3.1666666666666665</c:v>
                </c:pt>
                <c:pt idx="398">
                  <c:v>3.4166666666666665</c:v>
                </c:pt>
                <c:pt idx="399">
                  <c:v>3.708333333333333</c:v>
                </c:pt>
                <c:pt idx="400">
                  <c:v>3.708333333333333</c:v>
                </c:pt>
                <c:pt idx="401">
                  <c:v>3.708333333333333</c:v>
                </c:pt>
                <c:pt idx="402">
                  <c:v>3.708333333333333</c:v>
                </c:pt>
                <c:pt idx="403">
                  <c:v>3.708333333333333</c:v>
                </c:pt>
                <c:pt idx="404">
                  <c:v>3.6666666666666665</c:v>
                </c:pt>
                <c:pt idx="405">
                  <c:v>3.5833333333333335</c:v>
                </c:pt>
                <c:pt idx="406">
                  <c:v>3.708333333333333</c:v>
                </c:pt>
                <c:pt idx="407">
                  <c:v>4</c:v>
                </c:pt>
                <c:pt idx="408">
                  <c:v>4</c:v>
                </c:pt>
                <c:pt idx="409">
                  <c:v>4</c:v>
                </c:pt>
                <c:pt idx="410">
                  <c:v>4.375</c:v>
                </c:pt>
                <c:pt idx="411">
                  <c:v>4.291666666666667</c:v>
                </c:pt>
                <c:pt idx="412">
                  <c:v>4.166666666666667</c:v>
                </c:pt>
                <c:pt idx="413">
                  <c:v>4.125</c:v>
                </c:pt>
                <c:pt idx="414">
                  <c:v>4.083333333333333</c:v>
                </c:pt>
                <c:pt idx="415">
                  <c:v>4.083333333333333</c:v>
                </c:pt>
                <c:pt idx="416">
                  <c:v>4.083333333333333</c:v>
                </c:pt>
                <c:pt idx="417">
                  <c:v>4.166666666666667</c:v>
                </c:pt>
                <c:pt idx="418">
                  <c:v>3.7499999999999996</c:v>
                </c:pt>
                <c:pt idx="419">
                  <c:v>3.7499999999999996</c:v>
                </c:pt>
                <c:pt idx="420">
                  <c:v>3.875</c:v>
                </c:pt>
                <c:pt idx="421">
                  <c:v>3.791666666666667</c:v>
                </c:pt>
                <c:pt idx="422">
                  <c:v>3.791666666666667</c:v>
                </c:pt>
                <c:pt idx="423">
                  <c:v>3.791666666666667</c:v>
                </c:pt>
                <c:pt idx="424">
                  <c:v>4.041666666666667</c:v>
                </c:pt>
                <c:pt idx="425">
                  <c:v>4.041666666666667</c:v>
                </c:pt>
                <c:pt idx="426">
                  <c:v>4</c:v>
                </c:pt>
                <c:pt idx="427">
                  <c:v>4</c:v>
                </c:pt>
                <c:pt idx="428">
                  <c:v>4</c:v>
                </c:pt>
                <c:pt idx="429">
                  <c:v>4</c:v>
                </c:pt>
                <c:pt idx="430">
                  <c:v>4</c:v>
                </c:pt>
                <c:pt idx="431">
                  <c:v>4.083333333333333</c:v>
                </c:pt>
                <c:pt idx="432">
                  <c:v>4</c:v>
                </c:pt>
                <c:pt idx="433">
                  <c:v>3.958333333333333</c:v>
                </c:pt>
                <c:pt idx="434">
                  <c:v>3.958333333333333</c:v>
                </c:pt>
                <c:pt idx="435">
                  <c:v>3.5833333333333335</c:v>
                </c:pt>
                <c:pt idx="436">
                  <c:v>3.5833333333333335</c:v>
                </c:pt>
                <c:pt idx="437">
                  <c:v>3.5833333333333335</c:v>
                </c:pt>
                <c:pt idx="438">
                  <c:v>3.375</c:v>
                </c:pt>
                <c:pt idx="439">
                  <c:v>3.375</c:v>
                </c:pt>
                <c:pt idx="440">
                  <c:v>3.4999999999999996</c:v>
                </c:pt>
                <c:pt idx="441">
                  <c:v>3.4999999999999996</c:v>
                </c:pt>
                <c:pt idx="442">
                  <c:v>3.125</c:v>
                </c:pt>
                <c:pt idx="443">
                  <c:v>3.125</c:v>
                </c:pt>
                <c:pt idx="444">
                  <c:v>3.125</c:v>
                </c:pt>
                <c:pt idx="445">
                  <c:v>2.6666666666666665</c:v>
                </c:pt>
                <c:pt idx="446">
                  <c:v>2.6666666666666665</c:v>
                </c:pt>
                <c:pt idx="447">
                  <c:v>2.583333333333333</c:v>
                </c:pt>
                <c:pt idx="448">
                  <c:v>2.625</c:v>
                </c:pt>
                <c:pt idx="449">
                  <c:v>2.583333333333333</c:v>
                </c:pt>
                <c:pt idx="450">
                  <c:v>2.583333333333333</c:v>
                </c:pt>
                <c:pt idx="451">
                  <c:v>2.583333333333333</c:v>
                </c:pt>
                <c:pt idx="452">
                  <c:v>2.333333333333333</c:v>
                </c:pt>
                <c:pt idx="453">
                  <c:v>2.375</c:v>
                </c:pt>
                <c:pt idx="454">
                  <c:v>2.1666666666666665</c:v>
                </c:pt>
                <c:pt idx="455">
                  <c:v>2.1666666666666665</c:v>
                </c:pt>
                <c:pt idx="456">
                  <c:v>2.125</c:v>
                </c:pt>
                <c:pt idx="457">
                  <c:v>2.125</c:v>
                </c:pt>
                <c:pt idx="458">
                  <c:v>2.125</c:v>
                </c:pt>
                <c:pt idx="459">
                  <c:v>1.7499999999999998</c:v>
                </c:pt>
                <c:pt idx="460">
                  <c:v>1.7916666666666667</c:v>
                </c:pt>
                <c:pt idx="461">
                  <c:v>1.7916666666666667</c:v>
                </c:pt>
                <c:pt idx="462">
                  <c:v>1.7499999999999998</c:v>
                </c:pt>
                <c:pt idx="463">
                  <c:v>1.5</c:v>
                </c:pt>
                <c:pt idx="464">
                  <c:v>1.5</c:v>
                </c:pt>
                <c:pt idx="465">
                  <c:v>1.5</c:v>
                </c:pt>
                <c:pt idx="466">
                  <c:v>1.2916666666666665</c:v>
                </c:pt>
                <c:pt idx="467">
                  <c:v>1.375</c:v>
                </c:pt>
                <c:pt idx="468">
                  <c:v>1.1666666666666665</c:v>
                </c:pt>
                <c:pt idx="469">
                  <c:v>1.125</c:v>
                </c:pt>
                <c:pt idx="470">
                  <c:v>1.125</c:v>
                </c:pt>
                <c:pt idx="471">
                  <c:v>1.125</c:v>
                </c:pt>
                <c:pt idx="472">
                  <c:v>1.125</c:v>
                </c:pt>
                <c:pt idx="473">
                  <c:v>1.125</c:v>
                </c:pt>
              </c:numCache>
            </c:numRef>
          </c:val>
          <c:smooth val="0"/>
          <c:extLst>
            <c:ext xmlns:c16="http://schemas.microsoft.com/office/drawing/2014/chart" uri="{C3380CC4-5D6E-409C-BE32-E72D297353CC}">
              <c16:uniqueId val="{00000001-5A2B-4D2D-AFF5-C1D901B2F187}"/>
            </c:ext>
          </c:extLst>
        </c:ser>
        <c:ser>
          <c:idx val="2"/>
          <c:order val="2"/>
          <c:tx>
            <c:v>VGR</c:v>
          </c:tx>
          <c:spPr>
            <a:ln w="31750" cap="rnd">
              <a:solidFill>
                <a:schemeClr val="accent6"/>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intensivvårdsavdelning'!$J$2:$J$500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5.8823529411764698E-2</c:v>
                </c:pt>
                <c:pt idx="20">
                  <c:v>5.8823529411764698E-2</c:v>
                </c:pt>
                <c:pt idx="21">
                  <c:v>5.8823529411764698E-2</c:v>
                </c:pt>
                <c:pt idx="22">
                  <c:v>5.8823529411764698E-2</c:v>
                </c:pt>
                <c:pt idx="23">
                  <c:v>0.70588235294117652</c:v>
                </c:pt>
                <c:pt idx="24">
                  <c:v>0.47058823529411759</c:v>
                </c:pt>
                <c:pt idx="25">
                  <c:v>0.6470588235294118</c:v>
                </c:pt>
                <c:pt idx="26">
                  <c:v>0.70588235294117652</c:v>
                </c:pt>
                <c:pt idx="27">
                  <c:v>0.94117647058823517</c:v>
                </c:pt>
                <c:pt idx="28">
                  <c:v>1.1176470588235294</c:v>
                </c:pt>
                <c:pt idx="29">
                  <c:v>1.2352941176470589</c:v>
                </c:pt>
                <c:pt idx="30">
                  <c:v>1.411764705882353</c:v>
                </c:pt>
                <c:pt idx="31">
                  <c:v>1.7647058823529411</c:v>
                </c:pt>
                <c:pt idx="32">
                  <c:v>2.1176470588235294</c:v>
                </c:pt>
                <c:pt idx="33">
                  <c:v>2.1764705882352944</c:v>
                </c:pt>
                <c:pt idx="34">
                  <c:v>2.5882352941176472</c:v>
                </c:pt>
                <c:pt idx="35">
                  <c:v>2.7058823529411766</c:v>
                </c:pt>
                <c:pt idx="36">
                  <c:v>2.3529411764705883</c:v>
                </c:pt>
                <c:pt idx="37">
                  <c:v>2.5882352941176472</c:v>
                </c:pt>
                <c:pt idx="38">
                  <c:v>2.4705882352941178</c:v>
                </c:pt>
                <c:pt idx="39">
                  <c:v>2.5294117647058822</c:v>
                </c:pt>
                <c:pt idx="40">
                  <c:v>2.5882352941176472</c:v>
                </c:pt>
                <c:pt idx="41">
                  <c:v>2.5882352941176472</c:v>
                </c:pt>
                <c:pt idx="42">
                  <c:v>2.8823529411764706</c:v>
                </c:pt>
                <c:pt idx="43">
                  <c:v>3.0588235294117645</c:v>
                </c:pt>
                <c:pt idx="44">
                  <c:v>3.6470588235294112</c:v>
                </c:pt>
                <c:pt idx="45">
                  <c:v>3.7058823529411762</c:v>
                </c:pt>
                <c:pt idx="46">
                  <c:v>3.882352941176471</c:v>
                </c:pt>
                <c:pt idx="47">
                  <c:v>4</c:v>
                </c:pt>
                <c:pt idx="48">
                  <c:v>4.1764705882352944</c:v>
                </c:pt>
                <c:pt idx="49">
                  <c:v>4.0588235294117654</c:v>
                </c:pt>
                <c:pt idx="50">
                  <c:v>3.882352941176471</c:v>
                </c:pt>
                <c:pt idx="51">
                  <c:v>4.0588235294117654</c:v>
                </c:pt>
                <c:pt idx="52">
                  <c:v>3.9411764705882355</c:v>
                </c:pt>
                <c:pt idx="53">
                  <c:v>3.9411764705882355</c:v>
                </c:pt>
                <c:pt idx="54">
                  <c:v>3.9411764705882355</c:v>
                </c:pt>
                <c:pt idx="55">
                  <c:v>4.1764705882352944</c:v>
                </c:pt>
                <c:pt idx="56">
                  <c:v>4.6470588235294121</c:v>
                </c:pt>
                <c:pt idx="57">
                  <c:v>5</c:v>
                </c:pt>
                <c:pt idx="58">
                  <c:v>5.3529411764705888</c:v>
                </c:pt>
                <c:pt idx="59">
                  <c:v>5.3529411764705888</c:v>
                </c:pt>
                <c:pt idx="60">
                  <c:v>4.9411764705882355</c:v>
                </c:pt>
                <c:pt idx="61">
                  <c:v>5.0588235294117645</c:v>
                </c:pt>
                <c:pt idx="62">
                  <c:v>5.3529411764705888</c:v>
                </c:pt>
                <c:pt idx="63">
                  <c:v>5.1764705882352944</c:v>
                </c:pt>
                <c:pt idx="64">
                  <c:v>5.2941176470588234</c:v>
                </c:pt>
                <c:pt idx="65">
                  <c:v>5.6470588235294121</c:v>
                </c:pt>
                <c:pt idx="66">
                  <c:v>5.5294117647058822</c:v>
                </c:pt>
                <c:pt idx="67">
                  <c:v>5.6470588235294121</c:v>
                </c:pt>
                <c:pt idx="68">
                  <c:v>5.6470588235294121</c:v>
                </c:pt>
                <c:pt idx="69">
                  <c:v>5.7058823529411766</c:v>
                </c:pt>
                <c:pt idx="70">
                  <c:v>5.3529411764705888</c:v>
                </c:pt>
                <c:pt idx="71">
                  <c:v>5.3529411764705888</c:v>
                </c:pt>
                <c:pt idx="72">
                  <c:v>5.2352941176470589</c:v>
                </c:pt>
                <c:pt idx="73">
                  <c:v>4.882352941176471</c:v>
                </c:pt>
                <c:pt idx="74">
                  <c:v>5.0588235294117645</c:v>
                </c:pt>
                <c:pt idx="75">
                  <c:v>4.882352941176471</c:v>
                </c:pt>
                <c:pt idx="76">
                  <c:v>5.2352941176470589</c:v>
                </c:pt>
                <c:pt idx="77">
                  <c:v>4.9411764705882355</c:v>
                </c:pt>
                <c:pt idx="78">
                  <c:v>4.4705882352941178</c:v>
                </c:pt>
                <c:pt idx="79">
                  <c:v>4.2941176470588243</c:v>
                </c:pt>
                <c:pt idx="80">
                  <c:v>4.4705882352941178</c:v>
                </c:pt>
                <c:pt idx="81">
                  <c:v>4.7647058823529411</c:v>
                </c:pt>
                <c:pt idx="82">
                  <c:v>4.6470588235294121</c:v>
                </c:pt>
                <c:pt idx="83">
                  <c:v>4.6470588235294121</c:v>
                </c:pt>
                <c:pt idx="84">
                  <c:v>4.5294117647058822</c:v>
                </c:pt>
                <c:pt idx="85">
                  <c:v>4.4705882352941178</c:v>
                </c:pt>
                <c:pt idx="86">
                  <c:v>3.882352941176471</c:v>
                </c:pt>
                <c:pt idx="87">
                  <c:v>4.0588235294117654</c:v>
                </c:pt>
                <c:pt idx="88">
                  <c:v>4.2941176470588243</c:v>
                </c:pt>
                <c:pt idx="89">
                  <c:v>4.2941176470588243</c:v>
                </c:pt>
                <c:pt idx="90">
                  <c:v>3.8235294117647056</c:v>
                </c:pt>
                <c:pt idx="91">
                  <c:v>3.882352941176471</c:v>
                </c:pt>
                <c:pt idx="92">
                  <c:v>3.9411764705882355</c:v>
                </c:pt>
                <c:pt idx="93">
                  <c:v>3.7647058823529407</c:v>
                </c:pt>
                <c:pt idx="94">
                  <c:v>4</c:v>
                </c:pt>
                <c:pt idx="95">
                  <c:v>3.882352941176471</c:v>
                </c:pt>
                <c:pt idx="96">
                  <c:v>3.8235294117647056</c:v>
                </c:pt>
                <c:pt idx="97">
                  <c:v>3.882352941176471</c:v>
                </c:pt>
                <c:pt idx="98">
                  <c:v>3.6470588235294112</c:v>
                </c:pt>
                <c:pt idx="99">
                  <c:v>3.3529411764705879</c:v>
                </c:pt>
                <c:pt idx="100">
                  <c:v>3.5882352941176467</c:v>
                </c:pt>
                <c:pt idx="101">
                  <c:v>3.8235294117647056</c:v>
                </c:pt>
                <c:pt idx="102">
                  <c:v>3.8235294117647056</c:v>
                </c:pt>
                <c:pt idx="103">
                  <c:v>3.0588235294117645</c:v>
                </c:pt>
                <c:pt idx="104">
                  <c:v>3.3529411764705879</c:v>
                </c:pt>
                <c:pt idx="105">
                  <c:v>3.2352941176470584</c:v>
                </c:pt>
                <c:pt idx="106">
                  <c:v>3.0588235294117645</c:v>
                </c:pt>
                <c:pt idx="107">
                  <c:v>2.8823529411764706</c:v>
                </c:pt>
                <c:pt idx="108">
                  <c:v>2.9411764705882355</c:v>
                </c:pt>
                <c:pt idx="109">
                  <c:v>2.8823529411764706</c:v>
                </c:pt>
                <c:pt idx="110">
                  <c:v>2.8235294117647061</c:v>
                </c:pt>
                <c:pt idx="111">
                  <c:v>2.5882352941176472</c:v>
                </c:pt>
                <c:pt idx="112">
                  <c:v>2.7647058823529411</c:v>
                </c:pt>
                <c:pt idx="113">
                  <c:v>2.7647058823529411</c:v>
                </c:pt>
                <c:pt idx="114">
                  <c:v>2.7647058823529411</c:v>
                </c:pt>
                <c:pt idx="115">
                  <c:v>2.7647058823529411</c:v>
                </c:pt>
                <c:pt idx="116">
                  <c:v>2.7647058823529411</c:v>
                </c:pt>
                <c:pt idx="117">
                  <c:v>2.5294117647058822</c:v>
                </c:pt>
                <c:pt idx="118">
                  <c:v>2.5294117647058822</c:v>
                </c:pt>
                <c:pt idx="119">
                  <c:v>2.3529411764705883</c:v>
                </c:pt>
                <c:pt idx="120">
                  <c:v>2.2941176470588238</c:v>
                </c:pt>
                <c:pt idx="121">
                  <c:v>2.2941176470588238</c:v>
                </c:pt>
                <c:pt idx="122">
                  <c:v>2.2941176470588238</c:v>
                </c:pt>
                <c:pt idx="123">
                  <c:v>2.1764705882352944</c:v>
                </c:pt>
                <c:pt idx="124">
                  <c:v>2.0588235294117649</c:v>
                </c:pt>
                <c:pt idx="125">
                  <c:v>1.9411764705882355</c:v>
                </c:pt>
                <c:pt idx="126">
                  <c:v>1.9411764705882355</c:v>
                </c:pt>
                <c:pt idx="127">
                  <c:v>2.1764705882352944</c:v>
                </c:pt>
                <c:pt idx="128">
                  <c:v>2.1764705882352944</c:v>
                </c:pt>
                <c:pt idx="129">
                  <c:v>2.1764705882352944</c:v>
                </c:pt>
                <c:pt idx="130">
                  <c:v>1.9411764705882355</c:v>
                </c:pt>
                <c:pt idx="131">
                  <c:v>1.7647058823529411</c:v>
                </c:pt>
                <c:pt idx="132">
                  <c:v>1.588235294117647</c:v>
                </c:pt>
                <c:pt idx="133">
                  <c:v>1.588235294117647</c:v>
                </c:pt>
                <c:pt idx="134">
                  <c:v>1.411764705882353</c:v>
                </c:pt>
                <c:pt idx="135">
                  <c:v>1.411764705882353</c:v>
                </c:pt>
                <c:pt idx="136">
                  <c:v>1.411764705882353</c:v>
                </c:pt>
                <c:pt idx="137">
                  <c:v>1.3529411764705883</c:v>
                </c:pt>
                <c:pt idx="138">
                  <c:v>1.0588235294117647</c:v>
                </c:pt>
                <c:pt idx="139">
                  <c:v>1</c:v>
                </c:pt>
                <c:pt idx="140">
                  <c:v>0.88235294117647056</c:v>
                </c:pt>
                <c:pt idx="141">
                  <c:v>0.88235294117647056</c:v>
                </c:pt>
                <c:pt idx="142">
                  <c:v>0.88235294117647056</c:v>
                </c:pt>
                <c:pt idx="143">
                  <c:v>0.88235294117647056</c:v>
                </c:pt>
                <c:pt idx="144">
                  <c:v>0.76470588235294112</c:v>
                </c:pt>
                <c:pt idx="145">
                  <c:v>0.76470588235294112</c:v>
                </c:pt>
                <c:pt idx="146">
                  <c:v>0.6470588235294118</c:v>
                </c:pt>
                <c:pt idx="147">
                  <c:v>0.6470588235294118</c:v>
                </c:pt>
                <c:pt idx="148">
                  <c:v>0.47058823529411759</c:v>
                </c:pt>
                <c:pt idx="149">
                  <c:v>0.47058823529411759</c:v>
                </c:pt>
                <c:pt idx="150">
                  <c:v>0.47058823529411759</c:v>
                </c:pt>
                <c:pt idx="151">
                  <c:v>0.47058823529411759</c:v>
                </c:pt>
                <c:pt idx="152">
                  <c:v>0.47058823529411759</c:v>
                </c:pt>
                <c:pt idx="153">
                  <c:v>0.41176470588235292</c:v>
                </c:pt>
                <c:pt idx="154">
                  <c:v>0.47058823529411759</c:v>
                </c:pt>
                <c:pt idx="155">
                  <c:v>0.47058823529411759</c:v>
                </c:pt>
                <c:pt idx="156">
                  <c:v>0.47058823529411759</c:v>
                </c:pt>
                <c:pt idx="157">
                  <c:v>0.47058823529411759</c:v>
                </c:pt>
                <c:pt idx="158">
                  <c:v>0.47058823529411759</c:v>
                </c:pt>
                <c:pt idx="159">
                  <c:v>0.52941176470588236</c:v>
                </c:pt>
                <c:pt idx="160">
                  <c:v>0.47058823529411759</c:v>
                </c:pt>
                <c:pt idx="161">
                  <c:v>0.52941176470588236</c:v>
                </c:pt>
                <c:pt idx="162">
                  <c:v>0.41176470588235292</c:v>
                </c:pt>
                <c:pt idx="163">
                  <c:v>0.41176470588235292</c:v>
                </c:pt>
                <c:pt idx="164">
                  <c:v>0.41176470588235292</c:v>
                </c:pt>
                <c:pt idx="165">
                  <c:v>0.41176470588235292</c:v>
                </c:pt>
                <c:pt idx="166">
                  <c:v>0.41176470588235292</c:v>
                </c:pt>
                <c:pt idx="167">
                  <c:v>0.41176470588235292</c:v>
                </c:pt>
                <c:pt idx="168">
                  <c:v>0.41176470588235292</c:v>
                </c:pt>
                <c:pt idx="169">
                  <c:v>0.35294117647058826</c:v>
                </c:pt>
                <c:pt idx="170">
                  <c:v>0.35294117647058826</c:v>
                </c:pt>
                <c:pt idx="171">
                  <c:v>0.35294117647058826</c:v>
                </c:pt>
                <c:pt idx="172">
                  <c:v>0.52941176470588236</c:v>
                </c:pt>
                <c:pt idx="173">
                  <c:v>0.41176470588235292</c:v>
                </c:pt>
                <c:pt idx="174">
                  <c:v>0.47058823529411759</c:v>
                </c:pt>
                <c:pt idx="175">
                  <c:v>0.47058823529411759</c:v>
                </c:pt>
                <c:pt idx="176">
                  <c:v>0.47058823529411759</c:v>
                </c:pt>
                <c:pt idx="177">
                  <c:v>0.47058823529411759</c:v>
                </c:pt>
                <c:pt idx="178">
                  <c:v>0.47058823529411759</c:v>
                </c:pt>
                <c:pt idx="179">
                  <c:v>0.47058823529411759</c:v>
                </c:pt>
                <c:pt idx="180">
                  <c:v>0.41176470588235292</c:v>
                </c:pt>
                <c:pt idx="181">
                  <c:v>0.41176470588235292</c:v>
                </c:pt>
                <c:pt idx="182">
                  <c:v>0.35294117647058826</c:v>
                </c:pt>
                <c:pt idx="183">
                  <c:v>0.35294117647058826</c:v>
                </c:pt>
                <c:pt idx="184">
                  <c:v>0.35294117647058826</c:v>
                </c:pt>
                <c:pt idx="185">
                  <c:v>0.35294117647058826</c:v>
                </c:pt>
                <c:pt idx="186">
                  <c:v>0.35294117647058826</c:v>
                </c:pt>
                <c:pt idx="187">
                  <c:v>0.29411764705882354</c:v>
                </c:pt>
                <c:pt idx="188">
                  <c:v>0.35294117647058826</c:v>
                </c:pt>
                <c:pt idx="189">
                  <c:v>0.23529411764705879</c:v>
                </c:pt>
                <c:pt idx="190">
                  <c:v>0.1176470588235294</c:v>
                </c:pt>
                <c:pt idx="191">
                  <c:v>0.1176470588235294</c:v>
                </c:pt>
                <c:pt idx="192">
                  <c:v>0.1176470588235294</c:v>
                </c:pt>
                <c:pt idx="193">
                  <c:v>0.17647058823529413</c:v>
                </c:pt>
                <c:pt idx="194">
                  <c:v>0.23529411764705879</c:v>
                </c:pt>
                <c:pt idx="195">
                  <c:v>0.23529411764705879</c:v>
                </c:pt>
                <c:pt idx="196">
                  <c:v>0.29411764705882354</c:v>
                </c:pt>
                <c:pt idx="197">
                  <c:v>0.23529411764705879</c:v>
                </c:pt>
                <c:pt idx="198">
                  <c:v>0.23529411764705879</c:v>
                </c:pt>
                <c:pt idx="199">
                  <c:v>0.23529411764705879</c:v>
                </c:pt>
                <c:pt idx="200">
                  <c:v>0.35294117647058826</c:v>
                </c:pt>
                <c:pt idx="201">
                  <c:v>0.41176470588235292</c:v>
                </c:pt>
                <c:pt idx="202">
                  <c:v>0.35294117647058826</c:v>
                </c:pt>
                <c:pt idx="203">
                  <c:v>0.41176470588235292</c:v>
                </c:pt>
                <c:pt idx="204">
                  <c:v>0.35294117647058826</c:v>
                </c:pt>
                <c:pt idx="205">
                  <c:v>0.35294117647058826</c:v>
                </c:pt>
                <c:pt idx="206">
                  <c:v>0.35294117647058826</c:v>
                </c:pt>
                <c:pt idx="207">
                  <c:v>0.23529411764705879</c:v>
                </c:pt>
                <c:pt idx="208">
                  <c:v>0.23529411764705879</c:v>
                </c:pt>
                <c:pt idx="209">
                  <c:v>0.29411764705882354</c:v>
                </c:pt>
                <c:pt idx="210">
                  <c:v>0.29411764705882354</c:v>
                </c:pt>
                <c:pt idx="211">
                  <c:v>0.29411764705882354</c:v>
                </c:pt>
                <c:pt idx="212">
                  <c:v>0.29411764705882354</c:v>
                </c:pt>
                <c:pt idx="213">
                  <c:v>0.29411764705882354</c:v>
                </c:pt>
                <c:pt idx="214">
                  <c:v>0.17647058823529413</c:v>
                </c:pt>
                <c:pt idx="215">
                  <c:v>0.17647058823529413</c:v>
                </c:pt>
                <c:pt idx="216">
                  <c:v>0.17647058823529413</c:v>
                </c:pt>
                <c:pt idx="217">
                  <c:v>0.17647058823529413</c:v>
                </c:pt>
                <c:pt idx="218">
                  <c:v>0.23529411764705879</c:v>
                </c:pt>
                <c:pt idx="219">
                  <c:v>0.23529411764705879</c:v>
                </c:pt>
                <c:pt idx="220">
                  <c:v>0.23529411764705879</c:v>
                </c:pt>
                <c:pt idx="221">
                  <c:v>0.23529411764705879</c:v>
                </c:pt>
                <c:pt idx="222">
                  <c:v>0.23529411764705879</c:v>
                </c:pt>
                <c:pt idx="223">
                  <c:v>0.29411764705882354</c:v>
                </c:pt>
                <c:pt idx="224">
                  <c:v>0.29411764705882354</c:v>
                </c:pt>
                <c:pt idx="225">
                  <c:v>0.35294117647058826</c:v>
                </c:pt>
                <c:pt idx="226">
                  <c:v>0.35294117647058826</c:v>
                </c:pt>
                <c:pt idx="227">
                  <c:v>0.35294117647058826</c:v>
                </c:pt>
                <c:pt idx="228">
                  <c:v>0.35294117647058826</c:v>
                </c:pt>
                <c:pt idx="229">
                  <c:v>0.35294117647058826</c:v>
                </c:pt>
                <c:pt idx="230">
                  <c:v>0.35294117647058826</c:v>
                </c:pt>
                <c:pt idx="231">
                  <c:v>0.35294117647058826</c:v>
                </c:pt>
                <c:pt idx="232">
                  <c:v>0.47058823529411759</c:v>
                </c:pt>
                <c:pt idx="233">
                  <c:v>0.47058823529411759</c:v>
                </c:pt>
                <c:pt idx="234">
                  <c:v>0.47058823529411759</c:v>
                </c:pt>
                <c:pt idx="235">
                  <c:v>0.35294117647058826</c:v>
                </c:pt>
                <c:pt idx="236">
                  <c:v>0.35294117647058826</c:v>
                </c:pt>
                <c:pt idx="237">
                  <c:v>0.35294117647058826</c:v>
                </c:pt>
                <c:pt idx="238">
                  <c:v>0.35294117647058826</c:v>
                </c:pt>
                <c:pt idx="239">
                  <c:v>0.23529411764705879</c:v>
                </c:pt>
                <c:pt idx="240">
                  <c:v>0.23529411764705879</c:v>
                </c:pt>
                <c:pt idx="241">
                  <c:v>0.23529411764705879</c:v>
                </c:pt>
                <c:pt idx="242">
                  <c:v>0.41176470588235292</c:v>
                </c:pt>
                <c:pt idx="243">
                  <c:v>0.41176470588235292</c:v>
                </c:pt>
                <c:pt idx="244">
                  <c:v>0.47058823529411759</c:v>
                </c:pt>
                <c:pt idx="245">
                  <c:v>0.47058823529411759</c:v>
                </c:pt>
                <c:pt idx="246">
                  <c:v>0.41176470588235292</c:v>
                </c:pt>
                <c:pt idx="247">
                  <c:v>0.41176470588235292</c:v>
                </c:pt>
                <c:pt idx="248">
                  <c:v>0.41176470588235292</c:v>
                </c:pt>
                <c:pt idx="249">
                  <c:v>0.52941176470588236</c:v>
                </c:pt>
                <c:pt idx="250">
                  <c:v>0.82352941176470584</c:v>
                </c:pt>
                <c:pt idx="251">
                  <c:v>0.94117647058823517</c:v>
                </c:pt>
                <c:pt idx="252">
                  <c:v>1</c:v>
                </c:pt>
                <c:pt idx="253">
                  <c:v>1.0588235294117647</c:v>
                </c:pt>
                <c:pt idx="254">
                  <c:v>1.0588235294117647</c:v>
                </c:pt>
                <c:pt idx="255">
                  <c:v>1.0588235294117647</c:v>
                </c:pt>
                <c:pt idx="256">
                  <c:v>1.411764705882353</c:v>
                </c:pt>
                <c:pt idx="257">
                  <c:v>1.6470588235294117</c:v>
                </c:pt>
                <c:pt idx="258">
                  <c:v>1.411764705882353</c:v>
                </c:pt>
                <c:pt idx="259">
                  <c:v>1.4705882352941178</c:v>
                </c:pt>
                <c:pt idx="260">
                  <c:v>1.5294117647058822</c:v>
                </c:pt>
                <c:pt idx="261">
                  <c:v>1.5294117647058822</c:v>
                </c:pt>
                <c:pt idx="262">
                  <c:v>1.5294117647058822</c:v>
                </c:pt>
                <c:pt idx="263">
                  <c:v>1.7058823529411764</c:v>
                </c:pt>
                <c:pt idx="264">
                  <c:v>1.8823529411764703</c:v>
                </c:pt>
                <c:pt idx="265">
                  <c:v>2.0588235294117649</c:v>
                </c:pt>
                <c:pt idx="266">
                  <c:v>1.8823529411764703</c:v>
                </c:pt>
                <c:pt idx="267">
                  <c:v>1.8823529411764703</c:v>
                </c:pt>
                <c:pt idx="268">
                  <c:v>1.8823529411764703</c:v>
                </c:pt>
                <c:pt idx="269">
                  <c:v>1.8823529411764703</c:v>
                </c:pt>
                <c:pt idx="270">
                  <c:v>1.7647058823529411</c:v>
                </c:pt>
                <c:pt idx="271">
                  <c:v>1.588235294117647</c:v>
                </c:pt>
                <c:pt idx="272">
                  <c:v>1.7647058823529411</c:v>
                </c:pt>
                <c:pt idx="273">
                  <c:v>2</c:v>
                </c:pt>
                <c:pt idx="274">
                  <c:v>1.7647058823529411</c:v>
                </c:pt>
                <c:pt idx="275">
                  <c:v>1.7647058823529411</c:v>
                </c:pt>
                <c:pt idx="276">
                  <c:v>1.7647058823529411</c:v>
                </c:pt>
                <c:pt idx="277">
                  <c:v>2.1764705882352944</c:v>
                </c:pt>
                <c:pt idx="278">
                  <c:v>2.1176470588235294</c:v>
                </c:pt>
                <c:pt idx="279">
                  <c:v>2.1764705882352944</c:v>
                </c:pt>
                <c:pt idx="280">
                  <c:v>2.0588235294117649</c:v>
                </c:pt>
                <c:pt idx="281">
                  <c:v>1.7058823529411764</c:v>
                </c:pt>
                <c:pt idx="282">
                  <c:v>1.7058823529411764</c:v>
                </c:pt>
                <c:pt idx="283">
                  <c:v>1.7058823529411764</c:v>
                </c:pt>
                <c:pt idx="284">
                  <c:v>1.8823529411764703</c:v>
                </c:pt>
                <c:pt idx="285">
                  <c:v>1.8823529411764703</c:v>
                </c:pt>
                <c:pt idx="286">
                  <c:v>2.2352941176470589</c:v>
                </c:pt>
                <c:pt idx="287">
                  <c:v>2.0588235294117649</c:v>
                </c:pt>
                <c:pt idx="288">
                  <c:v>2.0588235294117649</c:v>
                </c:pt>
                <c:pt idx="289">
                  <c:v>2.0588235294117649</c:v>
                </c:pt>
                <c:pt idx="290">
                  <c:v>2.0588235294117649</c:v>
                </c:pt>
                <c:pt idx="291">
                  <c:v>1.9411764705882355</c:v>
                </c:pt>
                <c:pt idx="292">
                  <c:v>2.1176470588235294</c:v>
                </c:pt>
                <c:pt idx="293">
                  <c:v>2.4117647058823533</c:v>
                </c:pt>
                <c:pt idx="294">
                  <c:v>2.5294117647058822</c:v>
                </c:pt>
                <c:pt idx="295">
                  <c:v>2.4705882352941178</c:v>
                </c:pt>
                <c:pt idx="296">
                  <c:v>2.4705882352941178</c:v>
                </c:pt>
                <c:pt idx="297">
                  <c:v>2.4705882352941178</c:v>
                </c:pt>
                <c:pt idx="298">
                  <c:v>2.5294117647058822</c:v>
                </c:pt>
                <c:pt idx="299">
                  <c:v>2.5294117647058822</c:v>
                </c:pt>
                <c:pt idx="300">
                  <c:v>2.7058823529411766</c:v>
                </c:pt>
                <c:pt idx="301">
                  <c:v>2.7058823529411766</c:v>
                </c:pt>
                <c:pt idx="302">
                  <c:v>2.7058823529411766</c:v>
                </c:pt>
                <c:pt idx="303">
                  <c:v>2.7058823529411766</c:v>
                </c:pt>
                <c:pt idx="304">
                  <c:v>2.7058823529411766</c:v>
                </c:pt>
                <c:pt idx="305">
                  <c:v>3.2352941176470584</c:v>
                </c:pt>
                <c:pt idx="306">
                  <c:v>3.6470588235294112</c:v>
                </c:pt>
                <c:pt idx="307">
                  <c:v>3.6470588235294112</c:v>
                </c:pt>
                <c:pt idx="308">
                  <c:v>3.6470588235294112</c:v>
                </c:pt>
                <c:pt idx="309">
                  <c:v>3.6470588235294112</c:v>
                </c:pt>
                <c:pt idx="310">
                  <c:v>3.6470588235294112</c:v>
                </c:pt>
                <c:pt idx="311">
                  <c:v>4.3529411764705888</c:v>
                </c:pt>
                <c:pt idx="312">
                  <c:v>4.5294117647058822</c:v>
                </c:pt>
                <c:pt idx="313">
                  <c:v>4.9411764705882355</c:v>
                </c:pt>
                <c:pt idx="314">
                  <c:v>4.9411764705882355</c:v>
                </c:pt>
                <c:pt idx="315">
                  <c:v>4.6470588235294121</c:v>
                </c:pt>
                <c:pt idx="316">
                  <c:v>4.6470588235294121</c:v>
                </c:pt>
                <c:pt idx="317">
                  <c:v>4.6470588235294121</c:v>
                </c:pt>
                <c:pt idx="318">
                  <c:v>4.7058823529411766</c:v>
                </c:pt>
                <c:pt idx="319">
                  <c:v>4.6470588235294121</c:v>
                </c:pt>
                <c:pt idx="320">
                  <c:v>4.6470588235294121</c:v>
                </c:pt>
                <c:pt idx="321">
                  <c:v>4.7647058823529411</c:v>
                </c:pt>
                <c:pt idx="322">
                  <c:v>4.6470588235294121</c:v>
                </c:pt>
                <c:pt idx="323">
                  <c:v>4.6470588235294121</c:v>
                </c:pt>
                <c:pt idx="324">
                  <c:v>4.6470588235294121</c:v>
                </c:pt>
                <c:pt idx="325">
                  <c:v>4.5294117647058822</c:v>
                </c:pt>
                <c:pt idx="326">
                  <c:v>4.5882352941176476</c:v>
                </c:pt>
                <c:pt idx="327">
                  <c:v>4.1176470588235299</c:v>
                </c:pt>
                <c:pt idx="328">
                  <c:v>4.1176470588235299</c:v>
                </c:pt>
                <c:pt idx="329">
                  <c:v>3.882352941176471</c:v>
                </c:pt>
                <c:pt idx="330">
                  <c:v>3.882352941176471</c:v>
                </c:pt>
                <c:pt idx="331">
                  <c:v>3.882352941176471</c:v>
                </c:pt>
                <c:pt idx="332">
                  <c:v>3.3529411764705879</c:v>
                </c:pt>
                <c:pt idx="333">
                  <c:v>3.5294117647058822</c:v>
                </c:pt>
                <c:pt idx="334">
                  <c:v>3.5882352941176467</c:v>
                </c:pt>
                <c:pt idx="335">
                  <c:v>3.4117647058823528</c:v>
                </c:pt>
                <c:pt idx="336">
                  <c:v>3.4117647058823528</c:v>
                </c:pt>
                <c:pt idx="337">
                  <c:v>3.4117647058823528</c:v>
                </c:pt>
                <c:pt idx="338">
                  <c:v>3.4117647058823528</c:v>
                </c:pt>
                <c:pt idx="339">
                  <c:v>3.4705882352941173</c:v>
                </c:pt>
                <c:pt idx="340">
                  <c:v>3</c:v>
                </c:pt>
                <c:pt idx="341">
                  <c:v>3.117647058823529</c:v>
                </c:pt>
                <c:pt idx="342">
                  <c:v>3.0588235294117645</c:v>
                </c:pt>
                <c:pt idx="343">
                  <c:v>3</c:v>
                </c:pt>
                <c:pt idx="344">
                  <c:v>3</c:v>
                </c:pt>
                <c:pt idx="345">
                  <c:v>3</c:v>
                </c:pt>
                <c:pt idx="346">
                  <c:v>3.4117647058823528</c:v>
                </c:pt>
                <c:pt idx="347">
                  <c:v>3.1764705882352939</c:v>
                </c:pt>
                <c:pt idx="348">
                  <c:v>3.3529411764705879</c:v>
                </c:pt>
                <c:pt idx="349">
                  <c:v>3.3529411764705879</c:v>
                </c:pt>
                <c:pt idx="350">
                  <c:v>3.3529411764705879</c:v>
                </c:pt>
                <c:pt idx="351">
                  <c:v>3.4117647058823528</c:v>
                </c:pt>
                <c:pt idx="352">
                  <c:v>3.4117647058823528</c:v>
                </c:pt>
                <c:pt idx="353">
                  <c:v>3.4117647058823528</c:v>
                </c:pt>
                <c:pt idx="354">
                  <c:v>3.117647058823529</c:v>
                </c:pt>
                <c:pt idx="355">
                  <c:v>3.3529411764705879</c:v>
                </c:pt>
                <c:pt idx="356">
                  <c:v>3.5294117647058822</c:v>
                </c:pt>
                <c:pt idx="357">
                  <c:v>3.2352941176470584</c:v>
                </c:pt>
                <c:pt idx="358">
                  <c:v>3.2352941176470584</c:v>
                </c:pt>
                <c:pt idx="359">
                  <c:v>3.2352941176470584</c:v>
                </c:pt>
                <c:pt idx="360">
                  <c:v>3.2352941176470584</c:v>
                </c:pt>
                <c:pt idx="361">
                  <c:v>3.117647058823529</c:v>
                </c:pt>
                <c:pt idx="362">
                  <c:v>3.0588235294117645</c:v>
                </c:pt>
                <c:pt idx="363">
                  <c:v>3.4705882352941173</c:v>
                </c:pt>
                <c:pt idx="364">
                  <c:v>3.3529411764705879</c:v>
                </c:pt>
                <c:pt idx="365">
                  <c:v>3.0588235294117645</c:v>
                </c:pt>
                <c:pt idx="366">
                  <c:v>3.0588235294117645</c:v>
                </c:pt>
                <c:pt idx="367">
                  <c:v>3.0588235294117645</c:v>
                </c:pt>
                <c:pt idx="368">
                  <c:v>3.1764705882352939</c:v>
                </c:pt>
                <c:pt idx="369">
                  <c:v>3.117647058823529</c:v>
                </c:pt>
                <c:pt idx="370">
                  <c:v>3.0588235294117645</c:v>
                </c:pt>
                <c:pt idx="371">
                  <c:v>2.8235294117647061</c:v>
                </c:pt>
                <c:pt idx="372">
                  <c:v>2.7058823529411766</c:v>
                </c:pt>
                <c:pt idx="373">
                  <c:v>2.7058823529411766</c:v>
                </c:pt>
                <c:pt idx="374">
                  <c:v>2.7058823529411766</c:v>
                </c:pt>
                <c:pt idx="375">
                  <c:v>2.9411764705882355</c:v>
                </c:pt>
                <c:pt idx="376">
                  <c:v>2.8235294117647061</c:v>
                </c:pt>
                <c:pt idx="377">
                  <c:v>2.7058823529411766</c:v>
                </c:pt>
                <c:pt idx="378">
                  <c:v>2.7647058823529411</c:v>
                </c:pt>
                <c:pt idx="379">
                  <c:v>2.7647058823529411</c:v>
                </c:pt>
                <c:pt idx="380">
                  <c:v>2.7647058823529411</c:v>
                </c:pt>
                <c:pt idx="381">
                  <c:v>2.7647058823529411</c:v>
                </c:pt>
                <c:pt idx="382">
                  <c:v>2.8823529411764706</c:v>
                </c:pt>
                <c:pt idx="383">
                  <c:v>2.9411764705882355</c:v>
                </c:pt>
                <c:pt idx="384">
                  <c:v>3.0588235294117645</c:v>
                </c:pt>
                <c:pt idx="385">
                  <c:v>2.8235294117647061</c:v>
                </c:pt>
                <c:pt idx="386">
                  <c:v>2.5882352941176472</c:v>
                </c:pt>
                <c:pt idx="387">
                  <c:v>2.5882352941176472</c:v>
                </c:pt>
                <c:pt idx="388">
                  <c:v>2.5882352941176472</c:v>
                </c:pt>
                <c:pt idx="389">
                  <c:v>2.6470588235294117</c:v>
                </c:pt>
                <c:pt idx="390">
                  <c:v>2.6470588235294117</c:v>
                </c:pt>
                <c:pt idx="391">
                  <c:v>2.7647058823529411</c:v>
                </c:pt>
                <c:pt idx="392">
                  <c:v>2.7647058823529411</c:v>
                </c:pt>
                <c:pt idx="393">
                  <c:v>3.117647058823529</c:v>
                </c:pt>
                <c:pt idx="394">
                  <c:v>3.117647058823529</c:v>
                </c:pt>
                <c:pt idx="395">
                  <c:v>3.117647058823529</c:v>
                </c:pt>
                <c:pt idx="396">
                  <c:v>3.117647058823529</c:v>
                </c:pt>
                <c:pt idx="397">
                  <c:v>3.0588235294117645</c:v>
                </c:pt>
                <c:pt idx="398">
                  <c:v>3.2352941176470584</c:v>
                </c:pt>
                <c:pt idx="399">
                  <c:v>3.2352941176470584</c:v>
                </c:pt>
                <c:pt idx="400">
                  <c:v>3.2352941176470584</c:v>
                </c:pt>
                <c:pt idx="401">
                  <c:v>3.2352941176470584</c:v>
                </c:pt>
                <c:pt idx="402">
                  <c:v>3.2352941176470584</c:v>
                </c:pt>
                <c:pt idx="403">
                  <c:v>3.2352941176470584</c:v>
                </c:pt>
                <c:pt idx="404">
                  <c:v>3.3529411764705879</c:v>
                </c:pt>
                <c:pt idx="405">
                  <c:v>3.8235294117647056</c:v>
                </c:pt>
                <c:pt idx="406">
                  <c:v>3.7647058823529407</c:v>
                </c:pt>
                <c:pt idx="407">
                  <c:v>4.0588235294117654</c:v>
                </c:pt>
                <c:pt idx="408">
                  <c:v>4.0588235294117654</c:v>
                </c:pt>
                <c:pt idx="409">
                  <c:v>4.0588235294117654</c:v>
                </c:pt>
                <c:pt idx="410">
                  <c:v>3.7647058823529407</c:v>
                </c:pt>
                <c:pt idx="411">
                  <c:v>3.5882352941176467</c:v>
                </c:pt>
                <c:pt idx="412">
                  <c:v>3.5294117647058822</c:v>
                </c:pt>
                <c:pt idx="413">
                  <c:v>3.4705882352941173</c:v>
                </c:pt>
                <c:pt idx="414">
                  <c:v>3.7058823529411762</c:v>
                </c:pt>
                <c:pt idx="415">
                  <c:v>3.7058823529411762</c:v>
                </c:pt>
                <c:pt idx="416">
                  <c:v>3.7058823529411762</c:v>
                </c:pt>
                <c:pt idx="417">
                  <c:v>4.1764705882352944</c:v>
                </c:pt>
                <c:pt idx="418">
                  <c:v>3.9411764705882355</c:v>
                </c:pt>
                <c:pt idx="419">
                  <c:v>3.8235294117647056</c:v>
                </c:pt>
                <c:pt idx="420">
                  <c:v>3.7058823529411762</c:v>
                </c:pt>
                <c:pt idx="421">
                  <c:v>3.7647058823529407</c:v>
                </c:pt>
                <c:pt idx="422">
                  <c:v>3.7647058823529407</c:v>
                </c:pt>
                <c:pt idx="423">
                  <c:v>3.7647058823529407</c:v>
                </c:pt>
                <c:pt idx="424">
                  <c:v>3.882352941176471</c:v>
                </c:pt>
                <c:pt idx="425">
                  <c:v>3.9411764705882355</c:v>
                </c:pt>
                <c:pt idx="426">
                  <c:v>3.8235294117647056</c:v>
                </c:pt>
                <c:pt idx="427">
                  <c:v>3.8235294117647056</c:v>
                </c:pt>
                <c:pt idx="428">
                  <c:v>3.8235294117647056</c:v>
                </c:pt>
                <c:pt idx="429">
                  <c:v>3.8235294117647056</c:v>
                </c:pt>
                <c:pt idx="430">
                  <c:v>3.8235294117647056</c:v>
                </c:pt>
                <c:pt idx="431">
                  <c:v>3.8235294117647056</c:v>
                </c:pt>
                <c:pt idx="432">
                  <c:v>4</c:v>
                </c:pt>
                <c:pt idx="433">
                  <c:v>4.1176470588235299</c:v>
                </c:pt>
                <c:pt idx="434">
                  <c:v>4.1176470588235299</c:v>
                </c:pt>
                <c:pt idx="435">
                  <c:v>4.1176470588235299</c:v>
                </c:pt>
                <c:pt idx="436">
                  <c:v>4.1176470588235299</c:v>
                </c:pt>
                <c:pt idx="437">
                  <c:v>4.1176470588235299</c:v>
                </c:pt>
                <c:pt idx="438">
                  <c:v>4</c:v>
                </c:pt>
                <c:pt idx="439">
                  <c:v>3.882352941176471</c:v>
                </c:pt>
                <c:pt idx="440">
                  <c:v>3.6470588235294112</c:v>
                </c:pt>
                <c:pt idx="441">
                  <c:v>3.6470588235294112</c:v>
                </c:pt>
                <c:pt idx="442">
                  <c:v>3.5294117647058822</c:v>
                </c:pt>
                <c:pt idx="443">
                  <c:v>3.5294117647058822</c:v>
                </c:pt>
                <c:pt idx="444">
                  <c:v>3.5294117647058822</c:v>
                </c:pt>
                <c:pt idx="445">
                  <c:v>3.117647058823529</c:v>
                </c:pt>
                <c:pt idx="446">
                  <c:v>3</c:v>
                </c:pt>
                <c:pt idx="447">
                  <c:v>3.0588235294117645</c:v>
                </c:pt>
                <c:pt idx="448">
                  <c:v>2.8235294117647061</c:v>
                </c:pt>
                <c:pt idx="449">
                  <c:v>2.5882352941176472</c:v>
                </c:pt>
                <c:pt idx="450">
                  <c:v>2.5882352941176472</c:v>
                </c:pt>
                <c:pt idx="451">
                  <c:v>2.5882352941176472</c:v>
                </c:pt>
                <c:pt idx="452">
                  <c:v>2.0588235294117649</c:v>
                </c:pt>
                <c:pt idx="453">
                  <c:v>2.1176470588235294</c:v>
                </c:pt>
                <c:pt idx="454">
                  <c:v>2.1764705882352944</c:v>
                </c:pt>
                <c:pt idx="455">
                  <c:v>2.3529411764705883</c:v>
                </c:pt>
                <c:pt idx="456">
                  <c:v>1.9411764705882355</c:v>
                </c:pt>
                <c:pt idx="457">
                  <c:v>1.9411764705882355</c:v>
                </c:pt>
                <c:pt idx="458">
                  <c:v>1.9411764705882355</c:v>
                </c:pt>
                <c:pt idx="459">
                  <c:v>1.8235294117647056</c:v>
                </c:pt>
                <c:pt idx="460">
                  <c:v>1.6470588235294117</c:v>
                </c:pt>
                <c:pt idx="461">
                  <c:v>1.5294117647058822</c:v>
                </c:pt>
                <c:pt idx="462">
                  <c:v>1.588235294117647</c:v>
                </c:pt>
                <c:pt idx="463">
                  <c:v>1.588235294117647</c:v>
                </c:pt>
                <c:pt idx="464">
                  <c:v>1.588235294117647</c:v>
                </c:pt>
                <c:pt idx="465">
                  <c:v>1.588235294117647</c:v>
                </c:pt>
                <c:pt idx="466">
                  <c:v>1.411764705882353</c:v>
                </c:pt>
                <c:pt idx="467">
                  <c:v>1.3529411764705883</c:v>
                </c:pt>
                <c:pt idx="468">
                  <c:v>1.1764705882352942</c:v>
                </c:pt>
                <c:pt idx="469">
                  <c:v>1.1176470588235294</c:v>
                </c:pt>
                <c:pt idx="470">
                  <c:v>1.1176470588235294</c:v>
                </c:pt>
                <c:pt idx="471">
                  <c:v>1.1176470588235294</c:v>
                </c:pt>
                <c:pt idx="472">
                  <c:v>1.1176470588235294</c:v>
                </c:pt>
                <c:pt idx="473">
                  <c:v>1.1176470588235294</c:v>
                </c:pt>
              </c:numCache>
            </c:numRef>
          </c:val>
          <c:smooth val="0"/>
          <c:extLst>
            <c:ext xmlns:c16="http://schemas.microsoft.com/office/drawing/2014/chart" uri="{C3380CC4-5D6E-409C-BE32-E72D297353CC}">
              <c16:uniqueId val="{00000002-5A2B-4D2D-AFF5-C1D901B2F187}"/>
            </c:ext>
          </c:extLst>
        </c:ser>
        <c:ser>
          <c:idx val="4"/>
          <c:order val="4"/>
          <c:tx>
            <c:v>Sverige</c:v>
          </c:tx>
          <c:spPr>
            <a:ln w="31750" cap="rnd">
              <a:solidFill>
                <a:schemeClr val="accent4">
                  <a:lumMod val="60000"/>
                </a:schemeClr>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intensivvårdsavdelning'!$L$2:$L$500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9.6153846153846159E-3</c:v>
                </c:pt>
                <c:pt idx="17">
                  <c:v>1.9230769230769232E-2</c:v>
                </c:pt>
                <c:pt idx="18">
                  <c:v>2.8846153846153844E-2</c:v>
                </c:pt>
                <c:pt idx="19">
                  <c:v>2.8846153846153844E-2</c:v>
                </c:pt>
                <c:pt idx="20">
                  <c:v>6.7307692307692304E-2</c:v>
                </c:pt>
                <c:pt idx="21">
                  <c:v>0.29807692307692307</c:v>
                </c:pt>
                <c:pt idx="22">
                  <c:v>0.33653846153846156</c:v>
                </c:pt>
                <c:pt idx="23">
                  <c:v>0.53846153846153844</c:v>
                </c:pt>
                <c:pt idx="24">
                  <c:v>0.59615384615384615</c:v>
                </c:pt>
                <c:pt idx="25">
                  <c:v>0.90384615384615385</c:v>
                </c:pt>
                <c:pt idx="26">
                  <c:v>1.0192307692307692</c:v>
                </c:pt>
                <c:pt idx="27">
                  <c:v>1.2692307692307694</c:v>
                </c:pt>
                <c:pt idx="28">
                  <c:v>1.5480769230769231</c:v>
                </c:pt>
                <c:pt idx="29">
                  <c:v>1.7980769230769231</c:v>
                </c:pt>
                <c:pt idx="30">
                  <c:v>1.9134615384615383</c:v>
                </c:pt>
                <c:pt idx="31">
                  <c:v>2.125</c:v>
                </c:pt>
                <c:pt idx="32">
                  <c:v>2.5192307692307692</c:v>
                </c:pt>
                <c:pt idx="33">
                  <c:v>2.8653846153846154</c:v>
                </c:pt>
                <c:pt idx="34">
                  <c:v>3.0288461538461537</c:v>
                </c:pt>
                <c:pt idx="35">
                  <c:v>3.2884615384615383</c:v>
                </c:pt>
                <c:pt idx="36">
                  <c:v>3.4711538461538458</c:v>
                </c:pt>
                <c:pt idx="37">
                  <c:v>3.634615384615385</c:v>
                </c:pt>
                <c:pt idx="38">
                  <c:v>3.8846153846153846</c:v>
                </c:pt>
                <c:pt idx="39">
                  <c:v>4.0576923076923075</c:v>
                </c:pt>
                <c:pt idx="40">
                  <c:v>4.1730769230769234</c:v>
                </c:pt>
                <c:pt idx="41">
                  <c:v>4.365384615384615</c:v>
                </c:pt>
                <c:pt idx="42">
                  <c:v>4.4711538461538458</c:v>
                </c:pt>
                <c:pt idx="43">
                  <c:v>4.634615384615385</c:v>
                </c:pt>
                <c:pt idx="44">
                  <c:v>4.75</c:v>
                </c:pt>
                <c:pt idx="45">
                  <c:v>4.8461538461538458</c:v>
                </c:pt>
                <c:pt idx="46">
                  <c:v>4.9711538461538458</c:v>
                </c:pt>
                <c:pt idx="47">
                  <c:v>4.9807692307692308</c:v>
                </c:pt>
                <c:pt idx="48">
                  <c:v>5.0576923076923075</c:v>
                </c:pt>
                <c:pt idx="49">
                  <c:v>5.0192307692307692</c:v>
                </c:pt>
                <c:pt idx="50">
                  <c:v>4.9615384615384617</c:v>
                </c:pt>
                <c:pt idx="51">
                  <c:v>5.0576923076923075</c:v>
                </c:pt>
                <c:pt idx="52">
                  <c:v>4.9326923076923084</c:v>
                </c:pt>
                <c:pt idx="53">
                  <c:v>5.1826923076923084</c:v>
                </c:pt>
                <c:pt idx="54">
                  <c:v>5</c:v>
                </c:pt>
                <c:pt idx="55">
                  <c:v>4.9519230769230766</c:v>
                </c:pt>
                <c:pt idx="56">
                  <c:v>5.1826923076923084</c:v>
                </c:pt>
                <c:pt idx="57">
                  <c:v>5.1634615384615383</c:v>
                </c:pt>
                <c:pt idx="58">
                  <c:v>5.2980769230769225</c:v>
                </c:pt>
                <c:pt idx="59">
                  <c:v>5.2115384615384617</c:v>
                </c:pt>
                <c:pt idx="60">
                  <c:v>5.125</c:v>
                </c:pt>
                <c:pt idx="61">
                  <c:v>5.0865384615384617</c:v>
                </c:pt>
                <c:pt idx="62">
                  <c:v>5.2019230769230766</c:v>
                </c:pt>
                <c:pt idx="63">
                  <c:v>5.0096153846153841</c:v>
                </c:pt>
                <c:pt idx="64">
                  <c:v>4.9807692307692308</c:v>
                </c:pt>
                <c:pt idx="65">
                  <c:v>4.9807692307692308</c:v>
                </c:pt>
                <c:pt idx="66">
                  <c:v>4.9230769230769234</c:v>
                </c:pt>
                <c:pt idx="67">
                  <c:v>4.9134615384615383</c:v>
                </c:pt>
                <c:pt idx="68">
                  <c:v>4.7788461538461542</c:v>
                </c:pt>
                <c:pt idx="69">
                  <c:v>4.6826923076923075</c:v>
                </c:pt>
                <c:pt idx="70">
                  <c:v>4.615384615384615</c:v>
                </c:pt>
                <c:pt idx="71">
                  <c:v>4.4903846153846159</c:v>
                </c:pt>
                <c:pt idx="72">
                  <c:v>4.4615384615384617</c:v>
                </c:pt>
                <c:pt idx="73">
                  <c:v>4.3076923076923075</c:v>
                </c:pt>
                <c:pt idx="74">
                  <c:v>4.2019230769230766</c:v>
                </c:pt>
                <c:pt idx="75">
                  <c:v>4.0961538461538467</c:v>
                </c:pt>
                <c:pt idx="76">
                  <c:v>3.9903846153846154</c:v>
                </c:pt>
                <c:pt idx="77">
                  <c:v>3.875</c:v>
                </c:pt>
                <c:pt idx="78">
                  <c:v>3.7596153846153846</c:v>
                </c:pt>
                <c:pt idx="79">
                  <c:v>3.6826923076923075</c:v>
                </c:pt>
                <c:pt idx="80">
                  <c:v>3.7211538461538458</c:v>
                </c:pt>
                <c:pt idx="81">
                  <c:v>3.7019230769230771</c:v>
                </c:pt>
                <c:pt idx="82">
                  <c:v>3.5480769230769229</c:v>
                </c:pt>
                <c:pt idx="83">
                  <c:v>3.5288461538461542</c:v>
                </c:pt>
                <c:pt idx="84">
                  <c:v>3.4615384615384617</c:v>
                </c:pt>
                <c:pt idx="85">
                  <c:v>3.4230769230769234</c:v>
                </c:pt>
                <c:pt idx="86">
                  <c:v>3.3365384615384617</c:v>
                </c:pt>
                <c:pt idx="87">
                  <c:v>3.4134615384615388</c:v>
                </c:pt>
                <c:pt idx="88">
                  <c:v>3.3461538461538463</c:v>
                </c:pt>
                <c:pt idx="89">
                  <c:v>3.2596153846153846</c:v>
                </c:pt>
                <c:pt idx="90">
                  <c:v>3.0961538461538463</c:v>
                </c:pt>
                <c:pt idx="91">
                  <c:v>3.0961538461538463</c:v>
                </c:pt>
                <c:pt idx="92">
                  <c:v>3.0288461538461537</c:v>
                </c:pt>
                <c:pt idx="93">
                  <c:v>2.9807692307692308</c:v>
                </c:pt>
                <c:pt idx="94">
                  <c:v>3.0480769230769229</c:v>
                </c:pt>
                <c:pt idx="95">
                  <c:v>3.0096153846153846</c:v>
                </c:pt>
                <c:pt idx="96">
                  <c:v>2.9711538461538458</c:v>
                </c:pt>
                <c:pt idx="97">
                  <c:v>2.9903846153846154</c:v>
                </c:pt>
                <c:pt idx="98">
                  <c:v>2.875</c:v>
                </c:pt>
                <c:pt idx="99">
                  <c:v>2.7884615384615388</c:v>
                </c:pt>
                <c:pt idx="100">
                  <c:v>2.8173076923076925</c:v>
                </c:pt>
                <c:pt idx="101">
                  <c:v>2.875</c:v>
                </c:pt>
                <c:pt idx="102">
                  <c:v>2.8173076923076925</c:v>
                </c:pt>
                <c:pt idx="103">
                  <c:v>2.6923076923076925</c:v>
                </c:pt>
                <c:pt idx="104">
                  <c:v>2.6826923076923075</c:v>
                </c:pt>
                <c:pt idx="105">
                  <c:v>2.5961538461538463</c:v>
                </c:pt>
                <c:pt idx="106">
                  <c:v>2.5673076923076925</c:v>
                </c:pt>
                <c:pt idx="107">
                  <c:v>2.4615384615384617</c:v>
                </c:pt>
                <c:pt idx="108">
                  <c:v>2.5288461538461537</c:v>
                </c:pt>
                <c:pt idx="109">
                  <c:v>2.3461538461538463</c:v>
                </c:pt>
                <c:pt idx="110">
                  <c:v>2.2788461538461537</c:v>
                </c:pt>
                <c:pt idx="111">
                  <c:v>2.2307692307692308</c:v>
                </c:pt>
                <c:pt idx="112">
                  <c:v>2.1538461538461537</c:v>
                </c:pt>
                <c:pt idx="113">
                  <c:v>2.0865384615384617</c:v>
                </c:pt>
                <c:pt idx="114">
                  <c:v>2.0673076923076925</c:v>
                </c:pt>
                <c:pt idx="115">
                  <c:v>2.0384615384615383</c:v>
                </c:pt>
                <c:pt idx="116">
                  <c:v>1.9519230769230769</c:v>
                </c:pt>
                <c:pt idx="117">
                  <c:v>1.9519230769230769</c:v>
                </c:pt>
                <c:pt idx="118">
                  <c:v>1.846153846153846</c:v>
                </c:pt>
                <c:pt idx="119">
                  <c:v>1.7403846153846154</c:v>
                </c:pt>
                <c:pt idx="120">
                  <c:v>1.6730769230769231</c:v>
                </c:pt>
                <c:pt idx="121">
                  <c:v>1.6057692307692306</c:v>
                </c:pt>
                <c:pt idx="122">
                  <c:v>1.596153846153846</c:v>
                </c:pt>
                <c:pt idx="123">
                  <c:v>1.5096153846153846</c:v>
                </c:pt>
                <c:pt idx="124">
                  <c:v>1.4615384615384615</c:v>
                </c:pt>
                <c:pt idx="125">
                  <c:v>1.3653846153846154</c:v>
                </c:pt>
                <c:pt idx="126">
                  <c:v>1.2788461538461537</c:v>
                </c:pt>
                <c:pt idx="127">
                  <c:v>1.3269230769230769</c:v>
                </c:pt>
                <c:pt idx="128">
                  <c:v>1.3557692307692308</c:v>
                </c:pt>
                <c:pt idx="129">
                  <c:v>1.3269230769230769</c:v>
                </c:pt>
                <c:pt idx="130">
                  <c:v>1.2211538461538463</c:v>
                </c:pt>
                <c:pt idx="131">
                  <c:v>1.1442307692307692</c:v>
                </c:pt>
                <c:pt idx="132">
                  <c:v>1.0384615384615383</c:v>
                </c:pt>
                <c:pt idx="133">
                  <c:v>0.97115384615384615</c:v>
                </c:pt>
                <c:pt idx="134">
                  <c:v>0.93269230769230771</c:v>
                </c:pt>
                <c:pt idx="135">
                  <c:v>0.90384615384615385</c:v>
                </c:pt>
                <c:pt idx="136">
                  <c:v>0.90384615384615385</c:v>
                </c:pt>
                <c:pt idx="137">
                  <c:v>0.87499999999999989</c:v>
                </c:pt>
                <c:pt idx="138">
                  <c:v>0.82692307692307698</c:v>
                </c:pt>
                <c:pt idx="139">
                  <c:v>0.75961538461538469</c:v>
                </c:pt>
                <c:pt idx="140">
                  <c:v>0.64423076923076916</c:v>
                </c:pt>
                <c:pt idx="141">
                  <c:v>0.65384615384615385</c:v>
                </c:pt>
                <c:pt idx="142">
                  <c:v>0.625</c:v>
                </c:pt>
                <c:pt idx="143">
                  <c:v>0.63461538461538469</c:v>
                </c:pt>
                <c:pt idx="144">
                  <c:v>0.57692307692307687</c:v>
                </c:pt>
                <c:pt idx="145">
                  <c:v>0.51923076923076916</c:v>
                </c:pt>
                <c:pt idx="146">
                  <c:v>0.45192307692307693</c:v>
                </c:pt>
                <c:pt idx="147">
                  <c:v>0.50961538461538458</c:v>
                </c:pt>
                <c:pt idx="148">
                  <c:v>0.46153846153846151</c:v>
                </c:pt>
                <c:pt idx="149">
                  <c:v>0.48076923076923078</c:v>
                </c:pt>
                <c:pt idx="150">
                  <c:v>0.46153846153846151</c:v>
                </c:pt>
                <c:pt idx="151">
                  <c:v>0.46153846153846151</c:v>
                </c:pt>
                <c:pt idx="152">
                  <c:v>0.44230769230769229</c:v>
                </c:pt>
                <c:pt idx="153">
                  <c:v>0.375</c:v>
                </c:pt>
                <c:pt idx="154">
                  <c:v>0.33653846153846156</c:v>
                </c:pt>
                <c:pt idx="155">
                  <c:v>0.31730769230769235</c:v>
                </c:pt>
                <c:pt idx="156">
                  <c:v>0.31730769230769235</c:v>
                </c:pt>
                <c:pt idx="157">
                  <c:v>0.33653846153846156</c:v>
                </c:pt>
                <c:pt idx="158">
                  <c:v>0.32692307692307693</c:v>
                </c:pt>
                <c:pt idx="159">
                  <c:v>0.32692307692307693</c:v>
                </c:pt>
                <c:pt idx="160">
                  <c:v>0.31730769230769235</c:v>
                </c:pt>
                <c:pt idx="161">
                  <c:v>0.29807692307692307</c:v>
                </c:pt>
                <c:pt idx="162">
                  <c:v>0.27884615384615385</c:v>
                </c:pt>
                <c:pt idx="163">
                  <c:v>0.27884615384615385</c:v>
                </c:pt>
                <c:pt idx="164">
                  <c:v>0.27884615384615385</c:v>
                </c:pt>
                <c:pt idx="165">
                  <c:v>0.29807692307692307</c:v>
                </c:pt>
                <c:pt idx="166">
                  <c:v>0.30769230769230771</c:v>
                </c:pt>
                <c:pt idx="167">
                  <c:v>0.31730769230769235</c:v>
                </c:pt>
                <c:pt idx="168">
                  <c:v>0.31730769230769235</c:v>
                </c:pt>
                <c:pt idx="169">
                  <c:v>0.29807692307692307</c:v>
                </c:pt>
                <c:pt idx="170">
                  <c:v>0.27884615384615385</c:v>
                </c:pt>
                <c:pt idx="171">
                  <c:v>0.27884615384615385</c:v>
                </c:pt>
                <c:pt idx="172">
                  <c:v>0.30769230769230771</c:v>
                </c:pt>
                <c:pt idx="173">
                  <c:v>0.26923076923076922</c:v>
                </c:pt>
                <c:pt idx="174">
                  <c:v>0.27884615384615385</c:v>
                </c:pt>
                <c:pt idx="175">
                  <c:v>0.25961538461538458</c:v>
                </c:pt>
                <c:pt idx="176">
                  <c:v>0.25</c:v>
                </c:pt>
                <c:pt idx="177">
                  <c:v>0.25</c:v>
                </c:pt>
                <c:pt idx="178">
                  <c:v>0.25</c:v>
                </c:pt>
                <c:pt idx="179">
                  <c:v>0.21153846153846156</c:v>
                </c:pt>
                <c:pt idx="180">
                  <c:v>0.20192307692307693</c:v>
                </c:pt>
                <c:pt idx="181">
                  <c:v>0.20192307692307693</c:v>
                </c:pt>
                <c:pt idx="182">
                  <c:v>0.18269230769230768</c:v>
                </c:pt>
                <c:pt idx="183">
                  <c:v>0.18269230769230768</c:v>
                </c:pt>
                <c:pt idx="184">
                  <c:v>0.19230769230769229</c:v>
                </c:pt>
                <c:pt idx="185">
                  <c:v>0.19230769230769229</c:v>
                </c:pt>
                <c:pt idx="186">
                  <c:v>0.17307692307692307</c:v>
                </c:pt>
                <c:pt idx="187">
                  <c:v>0.16346153846153846</c:v>
                </c:pt>
                <c:pt idx="188">
                  <c:v>0.16346153846153846</c:v>
                </c:pt>
                <c:pt idx="189">
                  <c:v>0.14423076923076922</c:v>
                </c:pt>
                <c:pt idx="190">
                  <c:v>0.13461538461538461</c:v>
                </c:pt>
                <c:pt idx="191">
                  <c:v>0.13461538461538461</c:v>
                </c:pt>
                <c:pt idx="192">
                  <c:v>0.13461538461538461</c:v>
                </c:pt>
                <c:pt idx="193">
                  <c:v>0.11538461538461538</c:v>
                </c:pt>
                <c:pt idx="194">
                  <c:v>0.13461538461538461</c:v>
                </c:pt>
                <c:pt idx="195">
                  <c:v>0.13461538461538461</c:v>
                </c:pt>
                <c:pt idx="196">
                  <c:v>0.14423076923076922</c:v>
                </c:pt>
                <c:pt idx="197">
                  <c:v>0.13461538461538461</c:v>
                </c:pt>
                <c:pt idx="198">
                  <c:v>0.14423076923076922</c:v>
                </c:pt>
                <c:pt idx="199">
                  <c:v>0.14423076923076922</c:v>
                </c:pt>
                <c:pt idx="200">
                  <c:v>0.15384615384615385</c:v>
                </c:pt>
                <c:pt idx="201">
                  <c:v>0.15384615384615385</c:v>
                </c:pt>
                <c:pt idx="202">
                  <c:v>0.15384615384615385</c:v>
                </c:pt>
                <c:pt idx="203">
                  <c:v>0.14423076923076922</c:v>
                </c:pt>
                <c:pt idx="204">
                  <c:v>0.16346153846153846</c:v>
                </c:pt>
                <c:pt idx="205">
                  <c:v>0.19230769230769229</c:v>
                </c:pt>
                <c:pt idx="206">
                  <c:v>0.18269230769230768</c:v>
                </c:pt>
                <c:pt idx="207">
                  <c:v>0.16346153846153846</c:v>
                </c:pt>
                <c:pt idx="208">
                  <c:v>0.15384615384615385</c:v>
                </c:pt>
                <c:pt idx="209">
                  <c:v>0.14423076923076922</c:v>
                </c:pt>
                <c:pt idx="210">
                  <c:v>0.14423076923076922</c:v>
                </c:pt>
                <c:pt idx="211">
                  <c:v>0.19230769230769229</c:v>
                </c:pt>
                <c:pt idx="212">
                  <c:v>0.18269230769230768</c:v>
                </c:pt>
                <c:pt idx="213">
                  <c:v>0.17307692307692307</c:v>
                </c:pt>
                <c:pt idx="214">
                  <c:v>0.15384615384615385</c:v>
                </c:pt>
                <c:pt idx="215">
                  <c:v>0.16346153846153846</c:v>
                </c:pt>
                <c:pt idx="216">
                  <c:v>0.16346153846153846</c:v>
                </c:pt>
                <c:pt idx="217">
                  <c:v>0.15384615384615385</c:v>
                </c:pt>
                <c:pt idx="218">
                  <c:v>0.20192307692307693</c:v>
                </c:pt>
                <c:pt idx="219">
                  <c:v>0.20192307692307693</c:v>
                </c:pt>
                <c:pt idx="220">
                  <c:v>0.19230769230769229</c:v>
                </c:pt>
                <c:pt idx="221">
                  <c:v>0.21153846153846156</c:v>
                </c:pt>
                <c:pt idx="222">
                  <c:v>0.20192307692307693</c:v>
                </c:pt>
                <c:pt idx="223">
                  <c:v>0.23076923076923075</c:v>
                </c:pt>
                <c:pt idx="224">
                  <c:v>0.22115384615384615</c:v>
                </c:pt>
                <c:pt idx="225">
                  <c:v>0.22115384615384615</c:v>
                </c:pt>
                <c:pt idx="226">
                  <c:v>0.22115384615384615</c:v>
                </c:pt>
                <c:pt idx="227">
                  <c:v>0.20192307692307693</c:v>
                </c:pt>
                <c:pt idx="228">
                  <c:v>0.23076923076923075</c:v>
                </c:pt>
                <c:pt idx="229">
                  <c:v>0.24038461538461539</c:v>
                </c:pt>
                <c:pt idx="230">
                  <c:v>0.23076923076923075</c:v>
                </c:pt>
                <c:pt idx="231">
                  <c:v>0.22115384615384615</c:v>
                </c:pt>
                <c:pt idx="232">
                  <c:v>0.25961538461538458</c:v>
                </c:pt>
                <c:pt idx="233">
                  <c:v>0.29807692307692307</c:v>
                </c:pt>
                <c:pt idx="234">
                  <c:v>0.28846153846153844</c:v>
                </c:pt>
                <c:pt idx="235">
                  <c:v>0.28846153846153844</c:v>
                </c:pt>
                <c:pt idx="236">
                  <c:v>0.28846153846153844</c:v>
                </c:pt>
                <c:pt idx="237">
                  <c:v>0.32692307692307693</c:v>
                </c:pt>
                <c:pt idx="238">
                  <c:v>0.35576923076923078</c:v>
                </c:pt>
                <c:pt idx="239">
                  <c:v>0.34615384615384615</c:v>
                </c:pt>
                <c:pt idx="240">
                  <c:v>0.35576923076923078</c:v>
                </c:pt>
                <c:pt idx="241">
                  <c:v>0.39423076923076922</c:v>
                </c:pt>
                <c:pt idx="242">
                  <c:v>0.43269230769230771</c:v>
                </c:pt>
                <c:pt idx="243">
                  <c:v>0.54807692307692313</c:v>
                </c:pt>
                <c:pt idx="244">
                  <c:v>0.53846153846153844</c:v>
                </c:pt>
                <c:pt idx="245">
                  <c:v>0.57692307692307687</c:v>
                </c:pt>
                <c:pt idx="246">
                  <c:v>0.55769230769230771</c:v>
                </c:pt>
                <c:pt idx="247">
                  <c:v>0.58653846153846156</c:v>
                </c:pt>
                <c:pt idx="248">
                  <c:v>0.57692307692307687</c:v>
                </c:pt>
                <c:pt idx="249">
                  <c:v>0.71153846153846156</c:v>
                </c:pt>
                <c:pt idx="250">
                  <c:v>0.77884615384615385</c:v>
                </c:pt>
                <c:pt idx="251">
                  <c:v>0.86538461538461542</c:v>
                </c:pt>
                <c:pt idx="252">
                  <c:v>0.86538461538461542</c:v>
                </c:pt>
                <c:pt idx="253">
                  <c:v>0.86538461538461542</c:v>
                </c:pt>
                <c:pt idx="254">
                  <c:v>0.94230769230769229</c:v>
                </c:pt>
                <c:pt idx="255">
                  <c:v>0.95192307692307698</c:v>
                </c:pt>
                <c:pt idx="256">
                  <c:v>1.1730769230769231</c:v>
                </c:pt>
                <c:pt idx="257">
                  <c:v>1.2211538461538463</c:v>
                </c:pt>
                <c:pt idx="258">
                  <c:v>1.1730769230769231</c:v>
                </c:pt>
                <c:pt idx="259">
                  <c:v>1.1826923076923077</c:v>
                </c:pt>
                <c:pt idx="260">
                  <c:v>1.1923076923076923</c:v>
                </c:pt>
                <c:pt idx="261">
                  <c:v>1.2692307692307694</c:v>
                </c:pt>
                <c:pt idx="262">
                  <c:v>1.2692307692307694</c:v>
                </c:pt>
                <c:pt idx="263">
                  <c:v>1.5</c:v>
                </c:pt>
                <c:pt idx="264">
                  <c:v>1.596153846153846</c:v>
                </c:pt>
                <c:pt idx="265">
                  <c:v>1.7115384615384617</c:v>
                </c:pt>
                <c:pt idx="266">
                  <c:v>1.7307692307692308</c:v>
                </c:pt>
                <c:pt idx="267">
                  <c:v>1.7019230769230769</c:v>
                </c:pt>
                <c:pt idx="268">
                  <c:v>1.721153846153846</c:v>
                </c:pt>
                <c:pt idx="269">
                  <c:v>1.7115384615384617</c:v>
                </c:pt>
                <c:pt idx="270">
                  <c:v>1.8846153846153846</c:v>
                </c:pt>
                <c:pt idx="271">
                  <c:v>1.9807692307692308</c:v>
                </c:pt>
                <c:pt idx="272">
                  <c:v>2.0865384615384617</c:v>
                </c:pt>
                <c:pt idx="273">
                  <c:v>2.1923076923076925</c:v>
                </c:pt>
                <c:pt idx="274">
                  <c:v>2.2019230769230766</c:v>
                </c:pt>
                <c:pt idx="275">
                  <c:v>2.1730769230769229</c:v>
                </c:pt>
                <c:pt idx="276">
                  <c:v>2.1634615384615383</c:v>
                </c:pt>
                <c:pt idx="277">
                  <c:v>2.2788461538461537</c:v>
                </c:pt>
                <c:pt idx="278">
                  <c:v>2.2884615384615383</c:v>
                </c:pt>
                <c:pt idx="279">
                  <c:v>2.3173076923076925</c:v>
                </c:pt>
                <c:pt idx="280">
                  <c:v>2.4423076923076925</c:v>
                </c:pt>
                <c:pt idx="281">
                  <c:v>2.3846153846153846</c:v>
                </c:pt>
                <c:pt idx="282">
                  <c:v>2.3653846153846154</c:v>
                </c:pt>
                <c:pt idx="283">
                  <c:v>2.3846153846153846</c:v>
                </c:pt>
                <c:pt idx="284">
                  <c:v>2.3365384615384617</c:v>
                </c:pt>
                <c:pt idx="285">
                  <c:v>2.4807692307692308</c:v>
                </c:pt>
                <c:pt idx="286">
                  <c:v>2.4807692307692308</c:v>
                </c:pt>
                <c:pt idx="287">
                  <c:v>2.3846153846153846</c:v>
                </c:pt>
                <c:pt idx="288">
                  <c:v>2.3942307692307696</c:v>
                </c:pt>
                <c:pt idx="289">
                  <c:v>2.4230769230769229</c:v>
                </c:pt>
                <c:pt idx="290">
                  <c:v>2.4423076923076925</c:v>
                </c:pt>
                <c:pt idx="291">
                  <c:v>2.4038461538461537</c:v>
                </c:pt>
                <c:pt idx="292">
                  <c:v>2.5096153846153846</c:v>
                </c:pt>
                <c:pt idx="293">
                  <c:v>2.5192307692307692</c:v>
                </c:pt>
                <c:pt idx="294">
                  <c:v>2.5961538461538463</c:v>
                </c:pt>
                <c:pt idx="295">
                  <c:v>2.6923076923076925</c:v>
                </c:pt>
                <c:pt idx="296">
                  <c:v>2.6923076923076925</c:v>
                </c:pt>
                <c:pt idx="297">
                  <c:v>2.7211538461538463</c:v>
                </c:pt>
                <c:pt idx="298">
                  <c:v>2.8269230769230766</c:v>
                </c:pt>
                <c:pt idx="299">
                  <c:v>2.8846153846153846</c:v>
                </c:pt>
                <c:pt idx="300">
                  <c:v>2.9134615384615388</c:v>
                </c:pt>
                <c:pt idx="301">
                  <c:v>2.9134615384615388</c:v>
                </c:pt>
                <c:pt idx="302">
                  <c:v>2.9423076923076925</c:v>
                </c:pt>
                <c:pt idx="303">
                  <c:v>2.9326923076923079</c:v>
                </c:pt>
                <c:pt idx="304">
                  <c:v>2.9903846153846154</c:v>
                </c:pt>
                <c:pt idx="305">
                  <c:v>3.2019230769230771</c:v>
                </c:pt>
                <c:pt idx="306">
                  <c:v>3.3076923076923079</c:v>
                </c:pt>
                <c:pt idx="307">
                  <c:v>3.2596153846153846</c:v>
                </c:pt>
                <c:pt idx="308">
                  <c:v>3.2307692307692308</c:v>
                </c:pt>
                <c:pt idx="309">
                  <c:v>3.2211538461538458</c:v>
                </c:pt>
                <c:pt idx="310">
                  <c:v>3.2115384615384612</c:v>
                </c:pt>
                <c:pt idx="311">
                  <c:v>3.3461538461538463</c:v>
                </c:pt>
                <c:pt idx="312">
                  <c:v>3.4711538461538458</c:v>
                </c:pt>
                <c:pt idx="313">
                  <c:v>3.5384615384615383</c:v>
                </c:pt>
                <c:pt idx="314">
                  <c:v>3.5769230769230766</c:v>
                </c:pt>
                <c:pt idx="315">
                  <c:v>3.625</c:v>
                </c:pt>
                <c:pt idx="316">
                  <c:v>3.5961538461538463</c:v>
                </c:pt>
                <c:pt idx="317">
                  <c:v>3.5865384615384617</c:v>
                </c:pt>
                <c:pt idx="318">
                  <c:v>3.5769230769230766</c:v>
                </c:pt>
                <c:pt idx="319">
                  <c:v>3.6826923076923075</c:v>
                </c:pt>
                <c:pt idx="320">
                  <c:v>3.5480769230769229</c:v>
                </c:pt>
                <c:pt idx="321">
                  <c:v>3.5096153846153846</c:v>
                </c:pt>
                <c:pt idx="322">
                  <c:v>3.4038461538461537</c:v>
                </c:pt>
                <c:pt idx="323">
                  <c:v>3.4134615384615388</c:v>
                </c:pt>
                <c:pt idx="324">
                  <c:v>3.4038461538461537</c:v>
                </c:pt>
                <c:pt idx="325">
                  <c:v>3.384615384615385</c:v>
                </c:pt>
                <c:pt idx="326">
                  <c:v>3.3365384615384617</c:v>
                </c:pt>
                <c:pt idx="327">
                  <c:v>3.2596153846153846</c:v>
                </c:pt>
                <c:pt idx="328">
                  <c:v>3.1538461538461537</c:v>
                </c:pt>
                <c:pt idx="329">
                  <c:v>3.0384615384615388</c:v>
                </c:pt>
                <c:pt idx="330">
                  <c:v>2.9326923076923079</c:v>
                </c:pt>
                <c:pt idx="331">
                  <c:v>2.9134615384615388</c:v>
                </c:pt>
                <c:pt idx="332">
                  <c:v>2.8269230769230766</c:v>
                </c:pt>
                <c:pt idx="333">
                  <c:v>2.7115384615384617</c:v>
                </c:pt>
                <c:pt idx="334">
                  <c:v>2.6923076923076925</c:v>
                </c:pt>
                <c:pt idx="335">
                  <c:v>2.6442307692307692</c:v>
                </c:pt>
                <c:pt idx="336">
                  <c:v>2.6153846153846154</c:v>
                </c:pt>
                <c:pt idx="337">
                  <c:v>2.5096153846153846</c:v>
                </c:pt>
                <c:pt idx="338">
                  <c:v>2.5096153846153846</c:v>
                </c:pt>
                <c:pt idx="339">
                  <c:v>2.5096153846153846</c:v>
                </c:pt>
                <c:pt idx="340">
                  <c:v>2.3846153846153846</c:v>
                </c:pt>
                <c:pt idx="341">
                  <c:v>2.3846153846153846</c:v>
                </c:pt>
                <c:pt idx="342">
                  <c:v>2.375</c:v>
                </c:pt>
                <c:pt idx="343">
                  <c:v>2.3653846153846154</c:v>
                </c:pt>
                <c:pt idx="344">
                  <c:v>2.3269230769230766</c:v>
                </c:pt>
                <c:pt idx="345">
                  <c:v>2.3365384615384617</c:v>
                </c:pt>
                <c:pt idx="346">
                  <c:v>2.3269230769230766</c:v>
                </c:pt>
                <c:pt idx="347">
                  <c:v>2.2596153846153846</c:v>
                </c:pt>
                <c:pt idx="348">
                  <c:v>2.2211538461538463</c:v>
                </c:pt>
                <c:pt idx="349">
                  <c:v>2.2211538461538463</c:v>
                </c:pt>
                <c:pt idx="350">
                  <c:v>2.2403846153846154</c:v>
                </c:pt>
                <c:pt idx="351">
                  <c:v>2.125</c:v>
                </c:pt>
                <c:pt idx="352">
                  <c:v>2.1346153846153846</c:v>
                </c:pt>
                <c:pt idx="353">
                  <c:v>2.1346153846153846</c:v>
                </c:pt>
                <c:pt idx="354">
                  <c:v>2.1538461538461537</c:v>
                </c:pt>
                <c:pt idx="355">
                  <c:v>2.2115384615384617</c:v>
                </c:pt>
                <c:pt idx="356">
                  <c:v>2.1923076923076925</c:v>
                </c:pt>
                <c:pt idx="357">
                  <c:v>2.0288461538461537</c:v>
                </c:pt>
                <c:pt idx="358">
                  <c:v>1.9903846153846154</c:v>
                </c:pt>
                <c:pt idx="359">
                  <c:v>1.971153846153846</c:v>
                </c:pt>
                <c:pt idx="360">
                  <c:v>1.9807692307692308</c:v>
                </c:pt>
                <c:pt idx="361">
                  <c:v>2.0576923076923075</c:v>
                </c:pt>
                <c:pt idx="362">
                  <c:v>2.1057692307692308</c:v>
                </c:pt>
                <c:pt idx="363">
                  <c:v>2.1634615384615383</c:v>
                </c:pt>
                <c:pt idx="364">
                  <c:v>2.2307692307692308</c:v>
                </c:pt>
                <c:pt idx="365">
                  <c:v>2.1442307692307692</c:v>
                </c:pt>
                <c:pt idx="366">
                  <c:v>2.1442307692307692</c:v>
                </c:pt>
                <c:pt idx="367">
                  <c:v>2.1346153846153846</c:v>
                </c:pt>
                <c:pt idx="368">
                  <c:v>2.2692307692307696</c:v>
                </c:pt>
                <c:pt idx="369">
                  <c:v>2.2211538461538463</c:v>
                </c:pt>
                <c:pt idx="370">
                  <c:v>2.2884615384615383</c:v>
                </c:pt>
                <c:pt idx="371">
                  <c:v>2.2596153846153846</c:v>
                </c:pt>
                <c:pt idx="372">
                  <c:v>2.2307692307692308</c:v>
                </c:pt>
                <c:pt idx="373">
                  <c:v>2.2307692307692308</c:v>
                </c:pt>
                <c:pt idx="374">
                  <c:v>2.2692307692307696</c:v>
                </c:pt>
                <c:pt idx="375">
                  <c:v>2.2980769230769229</c:v>
                </c:pt>
                <c:pt idx="376">
                  <c:v>2.2019230769230766</c:v>
                </c:pt>
                <c:pt idx="377">
                  <c:v>2.1923076923076925</c:v>
                </c:pt>
                <c:pt idx="378">
                  <c:v>2.1634615384615383</c:v>
                </c:pt>
                <c:pt idx="379">
                  <c:v>2.3269230769230766</c:v>
                </c:pt>
                <c:pt idx="380">
                  <c:v>2.3365384615384617</c:v>
                </c:pt>
                <c:pt idx="381">
                  <c:v>2.3461538461538463</c:v>
                </c:pt>
                <c:pt idx="382">
                  <c:v>2.4903846153846154</c:v>
                </c:pt>
                <c:pt idx="383">
                  <c:v>2.4903846153846154</c:v>
                </c:pt>
                <c:pt idx="384">
                  <c:v>2.5480769230769229</c:v>
                </c:pt>
                <c:pt idx="385">
                  <c:v>2.5673076923076925</c:v>
                </c:pt>
                <c:pt idx="386">
                  <c:v>2.5673076923076925</c:v>
                </c:pt>
                <c:pt idx="387">
                  <c:v>2.5961538461538463</c:v>
                </c:pt>
                <c:pt idx="388">
                  <c:v>2.625</c:v>
                </c:pt>
                <c:pt idx="389">
                  <c:v>2.7788461538461537</c:v>
                </c:pt>
                <c:pt idx="390">
                  <c:v>2.6538461538461537</c:v>
                </c:pt>
                <c:pt idx="391">
                  <c:v>2.6826923076923075</c:v>
                </c:pt>
                <c:pt idx="392">
                  <c:v>2.9230769230769229</c:v>
                </c:pt>
                <c:pt idx="393">
                  <c:v>2.8365384615384617</c:v>
                </c:pt>
                <c:pt idx="394">
                  <c:v>2.8365384615384617</c:v>
                </c:pt>
                <c:pt idx="395">
                  <c:v>2.8557692307692308</c:v>
                </c:pt>
                <c:pt idx="396">
                  <c:v>2.8942307692307692</c:v>
                </c:pt>
                <c:pt idx="397">
                  <c:v>2.9038461538461537</c:v>
                </c:pt>
                <c:pt idx="398">
                  <c:v>3.0961538461538463</c:v>
                </c:pt>
                <c:pt idx="399">
                  <c:v>3.1923076923076921</c:v>
                </c:pt>
                <c:pt idx="400">
                  <c:v>3.1826923076923075</c:v>
                </c:pt>
                <c:pt idx="401">
                  <c:v>3.1826923076923075</c:v>
                </c:pt>
                <c:pt idx="402">
                  <c:v>3.1634615384615388</c:v>
                </c:pt>
                <c:pt idx="403">
                  <c:v>3.3269230769230766</c:v>
                </c:pt>
                <c:pt idx="404">
                  <c:v>3.384615384615385</c:v>
                </c:pt>
                <c:pt idx="405">
                  <c:v>3.4423076923076921</c:v>
                </c:pt>
                <c:pt idx="406">
                  <c:v>3.4519230769230771</c:v>
                </c:pt>
                <c:pt idx="407">
                  <c:v>3.5288461538461542</c:v>
                </c:pt>
                <c:pt idx="408">
                  <c:v>3.5384615384615383</c:v>
                </c:pt>
                <c:pt idx="409">
                  <c:v>3.6153846153846154</c:v>
                </c:pt>
                <c:pt idx="410">
                  <c:v>3.7884615384615383</c:v>
                </c:pt>
                <c:pt idx="411">
                  <c:v>3.7211538461538458</c:v>
                </c:pt>
                <c:pt idx="412">
                  <c:v>3.7499999999999996</c:v>
                </c:pt>
                <c:pt idx="413">
                  <c:v>3.7115384615384617</c:v>
                </c:pt>
                <c:pt idx="414">
                  <c:v>3.8173076923076925</c:v>
                </c:pt>
                <c:pt idx="415">
                  <c:v>3.8173076923076925</c:v>
                </c:pt>
                <c:pt idx="416">
                  <c:v>3.8173076923076925</c:v>
                </c:pt>
                <c:pt idx="417">
                  <c:v>4.0384615384615383</c:v>
                </c:pt>
                <c:pt idx="418">
                  <c:v>3.9903846153846154</c:v>
                </c:pt>
                <c:pt idx="419">
                  <c:v>3.9326923076923075</c:v>
                </c:pt>
                <c:pt idx="420">
                  <c:v>3.9903846153846154</c:v>
                </c:pt>
                <c:pt idx="421">
                  <c:v>3.8269230769230766</c:v>
                </c:pt>
                <c:pt idx="422">
                  <c:v>3.8076923076923079</c:v>
                </c:pt>
                <c:pt idx="423">
                  <c:v>3.7980769230769229</c:v>
                </c:pt>
                <c:pt idx="424">
                  <c:v>3.9134615384615383</c:v>
                </c:pt>
                <c:pt idx="425">
                  <c:v>3.7596153846153846</c:v>
                </c:pt>
                <c:pt idx="426">
                  <c:v>3.8365384615384617</c:v>
                </c:pt>
                <c:pt idx="427">
                  <c:v>3.7692307692307692</c:v>
                </c:pt>
                <c:pt idx="428">
                  <c:v>3.6923076923076921</c:v>
                </c:pt>
                <c:pt idx="429">
                  <c:v>3.7115384615384617</c:v>
                </c:pt>
                <c:pt idx="430">
                  <c:v>3.6538461538461537</c:v>
                </c:pt>
                <c:pt idx="431">
                  <c:v>3.7596153846153846</c:v>
                </c:pt>
                <c:pt idx="432">
                  <c:v>3.7980769230769229</c:v>
                </c:pt>
                <c:pt idx="433">
                  <c:v>3.7307692307692308</c:v>
                </c:pt>
                <c:pt idx="434">
                  <c:v>3.6923076923076921</c:v>
                </c:pt>
                <c:pt idx="435">
                  <c:v>3.7788461538461542</c:v>
                </c:pt>
                <c:pt idx="436">
                  <c:v>3.7692307692307692</c:v>
                </c:pt>
                <c:pt idx="437">
                  <c:v>3.7596153846153846</c:v>
                </c:pt>
                <c:pt idx="438">
                  <c:v>3.625</c:v>
                </c:pt>
                <c:pt idx="439">
                  <c:v>3.5384615384615383</c:v>
                </c:pt>
                <c:pt idx="440">
                  <c:v>3.4807692307692308</c:v>
                </c:pt>
                <c:pt idx="441">
                  <c:v>3.4519230769230771</c:v>
                </c:pt>
                <c:pt idx="442">
                  <c:v>3.2499999999999996</c:v>
                </c:pt>
                <c:pt idx="443">
                  <c:v>3.2403846153846154</c:v>
                </c:pt>
                <c:pt idx="444">
                  <c:v>3.0576923076923079</c:v>
                </c:pt>
                <c:pt idx="445">
                  <c:v>2.8173076923076925</c:v>
                </c:pt>
                <c:pt idx="446">
                  <c:v>2.7019230769230766</c:v>
                </c:pt>
                <c:pt idx="447">
                  <c:v>2.6826923076923075</c:v>
                </c:pt>
                <c:pt idx="448">
                  <c:v>2.5192307692307692</c:v>
                </c:pt>
                <c:pt idx="449">
                  <c:v>2.375</c:v>
                </c:pt>
                <c:pt idx="450">
                  <c:v>2.3653846153846154</c:v>
                </c:pt>
                <c:pt idx="451">
                  <c:v>2.3942307692307696</c:v>
                </c:pt>
                <c:pt idx="452">
                  <c:v>2.125</c:v>
                </c:pt>
                <c:pt idx="453">
                  <c:v>2.1730769230769229</c:v>
                </c:pt>
                <c:pt idx="454">
                  <c:v>2.0865384615384617</c:v>
                </c:pt>
                <c:pt idx="455">
                  <c:v>2.0769230769230766</c:v>
                </c:pt>
                <c:pt idx="456">
                  <c:v>1.9807692307692308</c:v>
                </c:pt>
                <c:pt idx="457">
                  <c:v>2</c:v>
                </c:pt>
                <c:pt idx="458">
                  <c:v>1.9807692307692308</c:v>
                </c:pt>
                <c:pt idx="459">
                  <c:v>1.8749999999999998</c:v>
                </c:pt>
                <c:pt idx="460">
                  <c:v>1.8173076923076925</c:v>
                </c:pt>
                <c:pt idx="461">
                  <c:v>1.6923076923076925</c:v>
                </c:pt>
                <c:pt idx="462">
                  <c:v>1.6346153846153846</c:v>
                </c:pt>
                <c:pt idx="463">
                  <c:v>1.5384615384615383</c:v>
                </c:pt>
                <c:pt idx="464">
                  <c:v>1.5480769230769231</c:v>
                </c:pt>
                <c:pt idx="465">
                  <c:v>1.4423076923076923</c:v>
                </c:pt>
                <c:pt idx="466">
                  <c:v>1.4134615384615383</c:v>
                </c:pt>
                <c:pt idx="467">
                  <c:v>1.3365384615384615</c:v>
                </c:pt>
                <c:pt idx="468">
                  <c:v>1.2115384615384615</c:v>
                </c:pt>
                <c:pt idx="469">
                  <c:v>1.2019230769230769</c:v>
                </c:pt>
                <c:pt idx="470">
                  <c:v>1.1538461538461537</c:v>
                </c:pt>
                <c:pt idx="471">
                  <c:v>1.1538461538461537</c:v>
                </c:pt>
                <c:pt idx="472">
                  <c:v>1.1538461538461537</c:v>
                </c:pt>
                <c:pt idx="473">
                  <c:v>1.1153846153846154</c:v>
                </c:pt>
              </c:numCache>
            </c:numRef>
          </c:val>
          <c:smooth val="0"/>
          <c:extLst>
            <c:ext xmlns:c16="http://schemas.microsoft.com/office/drawing/2014/chart" uri="{C3380CC4-5D6E-409C-BE32-E72D297353CC}">
              <c16:uniqueId val="{00000003-5A2B-4D2D-AFF5-C1D901B2F187}"/>
            </c:ext>
          </c:extLst>
        </c:ser>
        <c:dLbls>
          <c:showLegendKey val="0"/>
          <c:showVal val="0"/>
          <c:showCatName val="0"/>
          <c:showSerName val="0"/>
          <c:showPercent val="0"/>
          <c:showBubbleSize val="0"/>
        </c:dLbls>
        <c:smooth val="0"/>
        <c:axId val="2056095343"/>
        <c:axId val="1722924159"/>
        <c:extLst>
          <c:ext xmlns:c15="http://schemas.microsoft.com/office/drawing/2012/chart" uri="{02D57815-91ED-43cb-92C2-25804820EDAC}">
            <c15:filteredLineSeries>
              <c15:ser>
                <c:idx val="3"/>
                <c:order val="3"/>
                <c:tx>
                  <c:v>Östergötland</c:v>
                </c:tx>
                <c:spPr>
                  <a:ln w="31750" cap="rnd">
                    <a:solidFill>
                      <a:schemeClr val="accent2">
                        <a:lumMod val="60000"/>
                      </a:schemeClr>
                    </a:solidFill>
                    <a:round/>
                  </a:ln>
                  <a:effectLst/>
                </c:spPr>
                <c:marker>
                  <c:symbol val="none"/>
                </c:marker>
                <c:cat>
                  <c:numRef>
                    <c:extLst>
                      <c:ext uri="{02D57815-91ED-43cb-92C2-25804820EDAC}">
                        <c15:formulaRef>
                          <c15:sqref>'inom intensivvårdsavdelning'!$M$2:$M$500</c15:sqref>
                        </c15:formulaRef>
                      </c:ext>
                    </c:extLst>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extLst>
                      <c:ext uri="{02D57815-91ED-43cb-92C2-25804820EDAC}">
                        <c15:formulaRef>
                          <c15:sqref>'inom intensivvårdsavdelning'!$K$2:$K$349</c15:sqref>
                        </c15:formulaRef>
                      </c:ext>
                    </c:extLst>
                    <c:numCache>
                      <c:formatCode>0</c:formatCode>
                      <c:ptCount val="3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0.22222222222222221</c:v>
                      </c:pt>
                      <c:pt idx="20">
                        <c:v>0.22222222222222221</c:v>
                      </c:pt>
                      <c:pt idx="21">
                        <c:v>0.66666666666666663</c:v>
                      </c:pt>
                      <c:pt idx="22">
                        <c:v>0.88888888888888884</c:v>
                      </c:pt>
                      <c:pt idx="23">
                        <c:v>0.88888888888888884</c:v>
                      </c:pt>
                      <c:pt idx="24">
                        <c:v>1.3333333333333333</c:v>
                      </c:pt>
                      <c:pt idx="25">
                        <c:v>2.2222222222222223</c:v>
                      </c:pt>
                      <c:pt idx="26">
                        <c:v>2.8888888888888888</c:v>
                      </c:pt>
                      <c:pt idx="27">
                        <c:v>3.1111111111111112</c:v>
                      </c:pt>
                      <c:pt idx="28">
                        <c:v>3.7777777777777777</c:v>
                      </c:pt>
                      <c:pt idx="29">
                        <c:v>4.4444444444444446</c:v>
                      </c:pt>
                      <c:pt idx="30">
                        <c:v>4.4444444444444446</c:v>
                      </c:pt>
                      <c:pt idx="31">
                        <c:v>4.8888888888888893</c:v>
                      </c:pt>
                      <c:pt idx="32">
                        <c:v>5.1111111111111107</c:v>
                      </c:pt>
                      <c:pt idx="33">
                        <c:v>4.8888888888888893</c:v>
                      </c:pt>
                      <c:pt idx="34">
                        <c:v>4.6666666666666661</c:v>
                      </c:pt>
                      <c:pt idx="35">
                        <c:v>5.1111111111111107</c:v>
                      </c:pt>
                      <c:pt idx="36">
                        <c:v>5.5555555555555562</c:v>
                      </c:pt>
                      <c:pt idx="37">
                        <c:v>5.5555555555555562</c:v>
                      </c:pt>
                      <c:pt idx="38">
                        <c:v>5.5555555555555562</c:v>
                      </c:pt>
                      <c:pt idx="39">
                        <c:v>5.7777777777777777</c:v>
                      </c:pt>
                      <c:pt idx="40">
                        <c:v>5.333333333333333</c:v>
                      </c:pt>
                      <c:pt idx="41">
                        <c:v>4.8888888888888893</c:v>
                      </c:pt>
                      <c:pt idx="42">
                        <c:v>5.333333333333333</c:v>
                      </c:pt>
                      <c:pt idx="43">
                        <c:v>5.1111111111111107</c:v>
                      </c:pt>
                      <c:pt idx="44">
                        <c:v>4.6666666666666661</c:v>
                      </c:pt>
                      <c:pt idx="45">
                        <c:v>4.6666666666666661</c:v>
                      </c:pt>
                      <c:pt idx="46">
                        <c:v>4.8888888888888893</c:v>
                      </c:pt>
                      <c:pt idx="47">
                        <c:v>5.333333333333333</c:v>
                      </c:pt>
                      <c:pt idx="48">
                        <c:v>5.333333333333333</c:v>
                      </c:pt>
                      <c:pt idx="49">
                        <c:v>4.8888888888888893</c:v>
                      </c:pt>
                      <c:pt idx="50">
                        <c:v>5.1111111111111107</c:v>
                      </c:pt>
                      <c:pt idx="51">
                        <c:v>5.7777777777777777</c:v>
                      </c:pt>
                      <c:pt idx="52">
                        <c:v>6.2222222222222223</c:v>
                      </c:pt>
                      <c:pt idx="53">
                        <c:v>6.8888888888888893</c:v>
                      </c:pt>
                      <c:pt idx="54">
                        <c:v>6.2222222222222223</c:v>
                      </c:pt>
                      <c:pt idx="55">
                        <c:v>6.4444444444444446</c:v>
                      </c:pt>
                      <c:pt idx="56">
                        <c:v>6.4444444444444446</c:v>
                      </c:pt>
                      <c:pt idx="57">
                        <c:v>6.2222222222222223</c:v>
                      </c:pt>
                      <c:pt idx="58">
                        <c:v>6.2222222222222223</c:v>
                      </c:pt>
                      <c:pt idx="59">
                        <c:v>6</c:v>
                      </c:pt>
                      <c:pt idx="60">
                        <c:v>6</c:v>
                      </c:pt>
                      <c:pt idx="61">
                        <c:v>6.2222222222222223</c:v>
                      </c:pt>
                      <c:pt idx="62">
                        <c:v>6.2222222222222223</c:v>
                      </c:pt>
                      <c:pt idx="63">
                        <c:v>6.4444444444444446</c:v>
                      </c:pt>
                      <c:pt idx="64">
                        <c:v>6.2222222222222223</c:v>
                      </c:pt>
                      <c:pt idx="65">
                        <c:v>6.2222222222222223</c:v>
                      </c:pt>
                      <c:pt idx="66">
                        <c:v>5.7777777777777777</c:v>
                      </c:pt>
                      <c:pt idx="67">
                        <c:v>6</c:v>
                      </c:pt>
                      <c:pt idx="68">
                        <c:v>5.333333333333333</c:v>
                      </c:pt>
                      <c:pt idx="69">
                        <c:v>4.6666666666666661</c:v>
                      </c:pt>
                      <c:pt idx="70">
                        <c:v>4.8888888888888893</c:v>
                      </c:pt>
                      <c:pt idx="71">
                        <c:v>4.6666666666666661</c:v>
                      </c:pt>
                      <c:pt idx="72">
                        <c:v>4.4444444444444446</c:v>
                      </c:pt>
                      <c:pt idx="73">
                        <c:v>4.2222222222222223</c:v>
                      </c:pt>
                      <c:pt idx="74">
                        <c:v>4.4444444444444446</c:v>
                      </c:pt>
                      <c:pt idx="75">
                        <c:v>4.8888888888888893</c:v>
                      </c:pt>
                      <c:pt idx="76">
                        <c:v>4</c:v>
                      </c:pt>
                      <c:pt idx="77">
                        <c:v>3.7777777777777777</c:v>
                      </c:pt>
                      <c:pt idx="78">
                        <c:v>3.3333333333333335</c:v>
                      </c:pt>
                      <c:pt idx="79">
                        <c:v>2.8888888888888888</c:v>
                      </c:pt>
                      <c:pt idx="80">
                        <c:v>2.8888888888888888</c:v>
                      </c:pt>
                      <c:pt idx="81">
                        <c:v>2.8888888888888888</c:v>
                      </c:pt>
                      <c:pt idx="82">
                        <c:v>2.8888888888888888</c:v>
                      </c:pt>
                      <c:pt idx="83">
                        <c:v>2.8888888888888888</c:v>
                      </c:pt>
                      <c:pt idx="84">
                        <c:v>3.3333333333333335</c:v>
                      </c:pt>
                      <c:pt idx="85">
                        <c:v>3.1111111111111112</c:v>
                      </c:pt>
                      <c:pt idx="86">
                        <c:v>3.1111111111111112</c:v>
                      </c:pt>
                      <c:pt idx="87">
                        <c:v>3.1111111111111112</c:v>
                      </c:pt>
                      <c:pt idx="88">
                        <c:v>3.3333333333333335</c:v>
                      </c:pt>
                      <c:pt idx="89">
                        <c:v>3.1111111111111112</c:v>
                      </c:pt>
                      <c:pt idx="90">
                        <c:v>2.8888888888888888</c:v>
                      </c:pt>
                      <c:pt idx="91">
                        <c:v>2.4444444444444446</c:v>
                      </c:pt>
                      <c:pt idx="92">
                        <c:v>2.2222222222222223</c:v>
                      </c:pt>
                      <c:pt idx="93">
                        <c:v>2</c:v>
                      </c:pt>
                      <c:pt idx="94">
                        <c:v>2</c:v>
                      </c:pt>
                      <c:pt idx="95">
                        <c:v>2.4444444444444446</c:v>
                      </c:pt>
                      <c:pt idx="96">
                        <c:v>2.6666666666666665</c:v>
                      </c:pt>
                      <c:pt idx="97">
                        <c:v>2.6666666666666665</c:v>
                      </c:pt>
                      <c:pt idx="98">
                        <c:v>2.4444444444444446</c:v>
                      </c:pt>
                      <c:pt idx="99">
                        <c:v>2.6666666666666665</c:v>
                      </c:pt>
                      <c:pt idx="100">
                        <c:v>3.1111111111111112</c:v>
                      </c:pt>
                      <c:pt idx="101">
                        <c:v>3.3333333333333335</c:v>
                      </c:pt>
                      <c:pt idx="102">
                        <c:v>3.3333333333333335</c:v>
                      </c:pt>
                      <c:pt idx="103">
                        <c:v>3.3333333333333335</c:v>
                      </c:pt>
                      <c:pt idx="104">
                        <c:v>2.8888888888888888</c:v>
                      </c:pt>
                      <c:pt idx="105">
                        <c:v>2.8888888888888888</c:v>
                      </c:pt>
                      <c:pt idx="106">
                        <c:v>2.6666666666666665</c:v>
                      </c:pt>
                      <c:pt idx="107">
                        <c:v>2.6666666666666665</c:v>
                      </c:pt>
                      <c:pt idx="108">
                        <c:v>2.8888888888888888</c:v>
                      </c:pt>
                      <c:pt idx="109">
                        <c:v>2.4444444444444446</c:v>
                      </c:pt>
                      <c:pt idx="110">
                        <c:v>2.4444444444444446</c:v>
                      </c:pt>
                      <c:pt idx="111">
                        <c:v>2.2222222222222223</c:v>
                      </c:pt>
                      <c:pt idx="112">
                        <c:v>1.5555555555555556</c:v>
                      </c:pt>
                      <c:pt idx="113">
                        <c:v>1.5555555555555556</c:v>
                      </c:pt>
                      <c:pt idx="114">
                        <c:v>1.5555555555555556</c:v>
                      </c:pt>
                      <c:pt idx="115">
                        <c:v>1.5555555555555556</c:v>
                      </c:pt>
                      <c:pt idx="116">
                        <c:v>1.5555555555555556</c:v>
                      </c:pt>
                      <c:pt idx="117">
                        <c:v>1.5555555555555556</c:v>
                      </c:pt>
                      <c:pt idx="118">
                        <c:v>1.3333333333333333</c:v>
                      </c:pt>
                      <c:pt idx="119">
                        <c:v>1.5555555555555556</c:v>
                      </c:pt>
                      <c:pt idx="120">
                        <c:v>1.5555555555555556</c:v>
                      </c:pt>
                      <c:pt idx="121">
                        <c:v>1.5555555555555556</c:v>
                      </c:pt>
                      <c:pt idx="122">
                        <c:v>1.5555555555555556</c:v>
                      </c:pt>
                      <c:pt idx="123">
                        <c:v>1.5555555555555556</c:v>
                      </c:pt>
                      <c:pt idx="124">
                        <c:v>1.3333333333333333</c:v>
                      </c:pt>
                      <c:pt idx="125">
                        <c:v>1.3333333333333333</c:v>
                      </c:pt>
                      <c:pt idx="126">
                        <c:v>1.3333333333333333</c:v>
                      </c:pt>
                      <c:pt idx="127">
                        <c:v>1.1111111111111112</c:v>
                      </c:pt>
                      <c:pt idx="128">
                        <c:v>1.1111111111111112</c:v>
                      </c:pt>
                      <c:pt idx="129">
                        <c:v>1.1111111111111112</c:v>
                      </c:pt>
                      <c:pt idx="130">
                        <c:v>1.1111111111111112</c:v>
                      </c:pt>
                      <c:pt idx="131">
                        <c:v>0.88888888888888884</c:v>
                      </c:pt>
                      <c:pt idx="132">
                        <c:v>0.88888888888888884</c:v>
                      </c:pt>
                      <c:pt idx="133">
                        <c:v>0.88888888888888884</c:v>
                      </c:pt>
                      <c:pt idx="134">
                        <c:v>0.88888888888888884</c:v>
                      </c:pt>
                      <c:pt idx="135">
                        <c:v>0.88888888888888884</c:v>
                      </c:pt>
                      <c:pt idx="136">
                        <c:v>0.88888888888888884</c:v>
                      </c:pt>
                      <c:pt idx="137">
                        <c:v>0.88888888888888884</c:v>
                      </c:pt>
                      <c:pt idx="138">
                        <c:v>0.66666666666666663</c:v>
                      </c:pt>
                      <c:pt idx="139">
                        <c:v>0.66666666666666663</c:v>
                      </c:pt>
                      <c:pt idx="140">
                        <c:v>0.66666666666666663</c:v>
                      </c:pt>
                      <c:pt idx="141">
                        <c:v>0.66666666666666663</c:v>
                      </c:pt>
                      <c:pt idx="142">
                        <c:v>0.66666666666666663</c:v>
                      </c:pt>
                      <c:pt idx="143">
                        <c:v>0.66666666666666663</c:v>
                      </c:pt>
                      <c:pt idx="144">
                        <c:v>0.66666666666666663</c:v>
                      </c:pt>
                      <c:pt idx="145">
                        <c:v>0.66666666666666663</c:v>
                      </c:pt>
                      <c:pt idx="146">
                        <c:v>0.44444444444444442</c:v>
                      </c:pt>
                      <c:pt idx="147">
                        <c:v>0.44444444444444442</c:v>
                      </c:pt>
                      <c:pt idx="148">
                        <c:v>0.44444444444444442</c:v>
                      </c:pt>
                      <c:pt idx="149">
                        <c:v>0.44444444444444442</c:v>
                      </c:pt>
                      <c:pt idx="150">
                        <c:v>0.44444444444444442</c:v>
                      </c:pt>
                      <c:pt idx="151">
                        <c:v>0.44444444444444442</c:v>
                      </c:pt>
                      <c:pt idx="152">
                        <c:v>0.44444444444444442</c:v>
                      </c:pt>
                      <c:pt idx="153">
                        <c:v>0.22222222222222221</c:v>
                      </c:pt>
                      <c:pt idx="154">
                        <c:v>0.22222222222222221</c:v>
                      </c:pt>
                      <c:pt idx="155">
                        <c:v>0.22222222222222221</c:v>
                      </c:pt>
                      <c:pt idx="156">
                        <c:v>0.22222222222222221</c:v>
                      </c:pt>
                      <c:pt idx="157">
                        <c:v>0.22222222222222221</c:v>
                      </c:pt>
                      <c:pt idx="158">
                        <c:v>0.22222222222222221</c:v>
                      </c:pt>
                      <c:pt idx="159">
                        <c:v>0.22222222222222221</c:v>
                      </c:pt>
                      <c:pt idx="160">
                        <c:v>0.22222222222222221</c:v>
                      </c:pt>
                      <c:pt idx="161">
                        <c:v>0</c:v>
                      </c:pt>
                      <c:pt idx="162">
                        <c:v>0</c:v>
                      </c:pt>
                      <c:pt idx="163">
                        <c:v>0.22222222222222221</c:v>
                      </c:pt>
                      <c:pt idx="164">
                        <c:v>0.22222222222222221</c:v>
                      </c:pt>
                      <c:pt idx="165">
                        <c:v>0.44444444444444442</c:v>
                      </c:pt>
                      <c:pt idx="166">
                        <c:v>0.44444444444444442</c:v>
                      </c:pt>
                      <c:pt idx="167">
                        <c:v>0.44444444444444442</c:v>
                      </c:pt>
                      <c:pt idx="168">
                        <c:v>0.22222222222222221</c:v>
                      </c:pt>
                      <c:pt idx="169">
                        <c:v>0.22222222222222221</c:v>
                      </c:pt>
                      <c:pt idx="170">
                        <c:v>0</c:v>
                      </c:pt>
                      <c:pt idx="171">
                        <c:v>0</c:v>
                      </c:pt>
                      <c:pt idx="172">
                        <c:v>0</c:v>
                      </c:pt>
                      <c:pt idx="173">
                        <c:v>0</c:v>
                      </c:pt>
                      <c:pt idx="174">
                        <c:v>0</c:v>
                      </c:pt>
                      <c:pt idx="175">
                        <c:v>0.22222222222222221</c:v>
                      </c:pt>
                      <c:pt idx="176">
                        <c:v>0.22222222222222221</c:v>
                      </c:pt>
                      <c:pt idx="177">
                        <c:v>0.22222222222222221</c:v>
                      </c:pt>
                      <c:pt idx="178">
                        <c:v>0.22222222222222221</c:v>
                      </c:pt>
                      <c:pt idx="179">
                        <c:v>0</c:v>
                      </c:pt>
                      <c:pt idx="180">
                        <c:v>0</c:v>
                      </c:pt>
                      <c:pt idx="181">
                        <c:v>0</c:v>
                      </c:pt>
                      <c:pt idx="182">
                        <c:v>0</c:v>
                      </c:pt>
                      <c:pt idx="183">
                        <c:v>0</c:v>
                      </c:pt>
                      <c:pt idx="184">
                        <c:v>0.22222222222222221</c:v>
                      </c:pt>
                      <c:pt idx="185">
                        <c:v>0.22222222222222221</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0.44444444444444442</c:v>
                      </c:pt>
                      <c:pt idx="234">
                        <c:v>0.22222222222222221</c:v>
                      </c:pt>
                      <c:pt idx="235">
                        <c:v>0.44444444444444442</c:v>
                      </c:pt>
                      <c:pt idx="236">
                        <c:v>0.44444444444444442</c:v>
                      </c:pt>
                      <c:pt idx="237">
                        <c:v>0.44444444444444442</c:v>
                      </c:pt>
                      <c:pt idx="238">
                        <c:v>0.44444444444444442</c:v>
                      </c:pt>
                      <c:pt idx="239">
                        <c:v>0.44444444444444442</c:v>
                      </c:pt>
                      <c:pt idx="240">
                        <c:v>0.44444444444444442</c:v>
                      </c:pt>
                      <c:pt idx="241">
                        <c:v>0.44444444444444442</c:v>
                      </c:pt>
                      <c:pt idx="242">
                        <c:v>0.44444444444444442</c:v>
                      </c:pt>
                      <c:pt idx="243">
                        <c:v>0.44444444444444442</c:v>
                      </c:pt>
                      <c:pt idx="244">
                        <c:v>0.88888888888888884</c:v>
                      </c:pt>
                      <c:pt idx="245">
                        <c:v>0.88888888888888884</c:v>
                      </c:pt>
                      <c:pt idx="246">
                        <c:v>0.88888888888888884</c:v>
                      </c:pt>
                      <c:pt idx="247">
                        <c:v>0.88888888888888884</c:v>
                      </c:pt>
                      <c:pt idx="248">
                        <c:v>0.88888888888888884</c:v>
                      </c:pt>
                      <c:pt idx="249">
                        <c:v>1.1111111111111112</c:v>
                      </c:pt>
                      <c:pt idx="250">
                        <c:v>1.1111111111111112</c:v>
                      </c:pt>
                      <c:pt idx="251">
                        <c:v>1.3333333333333333</c:v>
                      </c:pt>
                      <c:pt idx="252">
                        <c:v>1.3333333333333333</c:v>
                      </c:pt>
                      <c:pt idx="253">
                        <c:v>1.5555555555555556</c:v>
                      </c:pt>
                      <c:pt idx="254">
                        <c:v>1.7777777777777777</c:v>
                      </c:pt>
                      <c:pt idx="255">
                        <c:v>1.7777777777777777</c:v>
                      </c:pt>
                      <c:pt idx="256">
                        <c:v>2</c:v>
                      </c:pt>
                      <c:pt idx="257">
                        <c:v>2</c:v>
                      </c:pt>
                      <c:pt idx="258">
                        <c:v>2</c:v>
                      </c:pt>
                      <c:pt idx="259">
                        <c:v>1.7777777777777777</c:v>
                      </c:pt>
                      <c:pt idx="260">
                        <c:v>1.7777777777777777</c:v>
                      </c:pt>
                      <c:pt idx="261">
                        <c:v>2.2222222222222223</c:v>
                      </c:pt>
                      <c:pt idx="262">
                        <c:v>2.2222222222222223</c:v>
                      </c:pt>
                      <c:pt idx="263">
                        <c:v>2</c:v>
                      </c:pt>
                      <c:pt idx="264">
                        <c:v>2</c:v>
                      </c:pt>
                      <c:pt idx="265">
                        <c:v>1.7777777777777777</c:v>
                      </c:pt>
                      <c:pt idx="266">
                        <c:v>2.2222222222222223</c:v>
                      </c:pt>
                      <c:pt idx="267">
                        <c:v>2.2222222222222223</c:v>
                      </c:pt>
                      <c:pt idx="268">
                        <c:v>2.2222222222222223</c:v>
                      </c:pt>
                      <c:pt idx="269">
                        <c:v>2.2222222222222223</c:v>
                      </c:pt>
                      <c:pt idx="270">
                        <c:v>2.6666666666666665</c:v>
                      </c:pt>
                      <c:pt idx="271">
                        <c:v>2.6666666666666665</c:v>
                      </c:pt>
                      <c:pt idx="272">
                        <c:v>3.1111111111111112</c:v>
                      </c:pt>
                      <c:pt idx="273">
                        <c:v>2.8888888888888888</c:v>
                      </c:pt>
                      <c:pt idx="274">
                        <c:v>2.4444444444444446</c:v>
                      </c:pt>
                      <c:pt idx="275">
                        <c:v>2.4444444444444446</c:v>
                      </c:pt>
                      <c:pt idx="276">
                        <c:v>2.6666666666666665</c:v>
                      </c:pt>
                      <c:pt idx="277">
                        <c:v>2.8888888888888888</c:v>
                      </c:pt>
                      <c:pt idx="278">
                        <c:v>3.1111111111111112</c:v>
                      </c:pt>
                      <c:pt idx="279">
                        <c:v>3.3333333333333335</c:v>
                      </c:pt>
                      <c:pt idx="280">
                        <c:v>4</c:v>
                      </c:pt>
                      <c:pt idx="281">
                        <c:v>4</c:v>
                      </c:pt>
                      <c:pt idx="282">
                        <c:v>3.7777777777777777</c:v>
                      </c:pt>
                      <c:pt idx="283">
                        <c:v>3.7777777777777777</c:v>
                      </c:pt>
                      <c:pt idx="284">
                        <c:v>3.5555555555555554</c:v>
                      </c:pt>
                      <c:pt idx="285">
                        <c:v>4</c:v>
                      </c:pt>
                      <c:pt idx="286">
                        <c:v>3.7777777777777777</c:v>
                      </c:pt>
                      <c:pt idx="287">
                        <c:v>4</c:v>
                      </c:pt>
                      <c:pt idx="288">
                        <c:v>4</c:v>
                      </c:pt>
                      <c:pt idx="289">
                        <c:v>4</c:v>
                      </c:pt>
                      <c:pt idx="290">
                        <c:v>4</c:v>
                      </c:pt>
                      <c:pt idx="291">
                        <c:v>4</c:v>
                      </c:pt>
                      <c:pt idx="292">
                        <c:v>3.3333333333333335</c:v>
                      </c:pt>
                      <c:pt idx="293">
                        <c:v>4.2222222222222223</c:v>
                      </c:pt>
                      <c:pt idx="294">
                        <c:v>3.3333333333333335</c:v>
                      </c:pt>
                      <c:pt idx="295">
                        <c:v>3.3333333333333335</c:v>
                      </c:pt>
                      <c:pt idx="296">
                        <c:v>3.7777777777777777</c:v>
                      </c:pt>
                      <c:pt idx="297">
                        <c:v>3.7777777777777777</c:v>
                      </c:pt>
                      <c:pt idx="298">
                        <c:v>4.2222222222222223</c:v>
                      </c:pt>
                      <c:pt idx="299">
                        <c:v>4</c:v>
                      </c:pt>
                      <c:pt idx="300">
                        <c:v>3.5555555555555554</c:v>
                      </c:pt>
                      <c:pt idx="301">
                        <c:v>3.5555555555555554</c:v>
                      </c:pt>
                      <c:pt idx="302">
                        <c:v>3.5555555555555554</c:v>
                      </c:pt>
                      <c:pt idx="303">
                        <c:v>3.5555555555555554</c:v>
                      </c:pt>
                      <c:pt idx="304">
                        <c:v>3.5555555555555554</c:v>
                      </c:pt>
                      <c:pt idx="305">
                        <c:v>3.5555555555555554</c:v>
                      </c:pt>
                      <c:pt idx="306">
                        <c:v>3.3333333333333335</c:v>
                      </c:pt>
                      <c:pt idx="307">
                        <c:v>3.7777777777777777</c:v>
                      </c:pt>
                      <c:pt idx="308">
                        <c:v>3.7777777777777777</c:v>
                      </c:pt>
                      <c:pt idx="309">
                        <c:v>3.7777777777777777</c:v>
                      </c:pt>
                      <c:pt idx="310">
                        <c:v>3.7777777777777777</c:v>
                      </c:pt>
                      <c:pt idx="311">
                        <c:v>3.7777777777777777</c:v>
                      </c:pt>
                      <c:pt idx="312">
                        <c:v>4.4444444444444446</c:v>
                      </c:pt>
                      <c:pt idx="313">
                        <c:v>4.2222222222222223</c:v>
                      </c:pt>
                      <c:pt idx="314">
                        <c:v>4.2222222222222223</c:v>
                      </c:pt>
                      <c:pt idx="315">
                        <c:v>4.2222222222222223</c:v>
                      </c:pt>
                      <c:pt idx="316">
                        <c:v>4.2222222222222223</c:v>
                      </c:pt>
                      <c:pt idx="317">
                        <c:v>4.2222222222222223</c:v>
                      </c:pt>
                      <c:pt idx="318">
                        <c:v>3.5555555555555554</c:v>
                      </c:pt>
                      <c:pt idx="319">
                        <c:v>3.3333333333333335</c:v>
                      </c:pt>
                      <c:pt idx="320">
                        <c:v>3.5555555555555554</c:v>
                      </c:pt>
                      <c:pt idx="321">
                        <c:v>4</c:v>
                      </c:pt>
                      <c:pt idx="322">
                        <c:v>4</c:v>
                      </c:pt>
                      <c:pt idx="323">
                        <c:v>4</c:v>
                      </c:pt>
                      <c:pt idx="324">
                        <c:v>4</c:v>
                      </c:pt>
                      <c:pt idx="325">
                        <c:v>3.1111111111111112</c:v>
                      </c:pt>
                      <c:pt idx="326">
                        <c:v>3.1111111111111112</c:v>
                      </c:pt>
                      <c:pt idx="327">
                        <c:v>3.3333333333333335</c:v>
                      </c:pt>
                      <c:pt idx="328">
                        <c:v>3.5555555555555554</c:v>
                      </c:pt>
                      <c:pt idx="329">
                        <c:v>3.3333333333333335</c:v>
                      </c:pt>
                      <c:pt idx="330">
                        <c:v>3.3333333333333335</c:v>
                      </c:pt>
                      <c:pt idx="331">
                        <c:v>3.5555555555555554</c:v>
                      </c:pt>
                      <c:pt idx="332">
                        <c:v>3.5555555555555554</c:v>
                      </c:pt>
                      <c:pt idx="333">
                        <c:v>3.5555555555555554</c:v>
                      </c:pt>
                      <c:pt idx="334">
                        <c:v>4</c:v>
                      </c:pt>
                      <c:pt idx="335">
                        <c:v>4</c:v>
                      </c:pt>
                      <c:pt idx="336">
                        <c:v>3.7777777777777777</c:v>
                      </c:pt>
                      <c:pt idx="337">
                        <c:v>3.7777777777777777</c:v>
                      </c:pt>
                      <c:pt idx="338">
                        <c:v>3.7777777777777777</c:v>
                      </c:pt>
                      <c:pt idx="339">
                        <c:v>3.3333333333333335</c:v>
                      </c:pt>
                      <c:pt idx="340">
                        <c:v>3.1111111111111112</c:v>
                      </c:pt>
                      <c:pt idx="341">
                        <c:v>3.1111111111111112</c:v>
                      </c:pt>
                      <c:pt idx="342">
                        <c:v>3.1111111111111112</c:v>
                      </c:pt>
                      <c:pt idx="343">
                        <c:v>3.1111111111111112</c:v>
                      </c:pt>
                      <c:pt idx="344">
                        <c:v>3.1111111111111112</c:v>
                      </c:pt>
                      <c:pt idx="345">
                        <c:v>3.1111111111111112</c:v>
                      </c:pt>
                      <c:pt idx="346">
                        <c:v>2.6666666666666665</c:v>
                      </c:pt>
                      <c:pt idx="347">
                        <c:v>2.6666666666666665</c:v>
                      </c:pt>
                    </c:numCache>
                  </c:numRef>
                </c:val>
                <c:smooth val="0"/>
                <c:extLst>
                  <c:ext xmlns:c16="http://schemas.microsoft.com/office/drawing/2014/chart" uri="{C3380CC4-5D6E-409C-BE32-E72D297353CC}">
                    <c16:uniqueId val="{00000004-5A2B-4D2D-AFF5-C1D901B2F187}"/>
                  </c:ext>
                </c:extLst>
              </c15:ser>
            </c15:filteredLineSeries>
          </c:ext>
        </c:extLst>
      </c:lineChart>
      <c:dateAx>
        <c:axId val="2056095343"/>
        <c:scaling>
          <c:orientation val="minMax"/>
          <c:max val="44387"/>
          <c:min val="43900"/>
        </c:scaling>
        <c:delete val="0"/>
        <c:axPos val="b"/>
        <c:numFmt formatCode="m/d/yyyy"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1722924159"/>
        <c:crosses val="autoZero"/>
        <c:auto val="1"/>
        <c:lblOffset val="100"/>
        <c:baseTimeUnit val="days"/>
      </c:dateAx>
      <c:valAx>
        <c:axId val="1722924159"/>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a:t>Antal/100 000</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20560953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Antal SVF och andel inom ledtid maj 2019-2021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Blad1!$A$2</c:f>
              <c:strCache>
                <c:ptCount val="1"/>
                <c:pt idx="0">
                  <c:v>Sthlm</c:v>
                </c:pt>
              </c:strCache>
            </c:strRef>
          </c:tx>
          <c:spPr>
            <a:solidFill>
              <a:schemeClr val="accent1"/>
            </a:solidFill>
            <a:ln>
              <a:noFill/>
            </a:ln>
            <a:effectLst/>
          </c:spPr>
          <c:invertIfNegative val="0"/>
          <c:cat>
            <c:strRef>
              <c:f>Blad1!$B$1:$G$1</c:f>
              <c:strCache>
                <c:ptCount val="6"/>
                <c:pt idx="0">
                  <c:v>Antal SVF maj 2019</c:v>
                </c:pt>
                <c:pt idx="1">
                  <c:v>Andel SVF inom ledtid maj 2019</c:v>
                </c:pt>
                <c:pt idx="2">
                  <c:v>Antal SVF maj 2020</c:v>
                </c:pt>
                <c:pt idx="3">
                  <c:v>Andel SVF inom ledtid maj 2020</c:v>
                </c:pt>
                <c:pt idx="4">
                  <c:v>Antal SVF maj 2021</c:v>
                </c:pt>
                <c:pt idx="5">
                  <c:v>Andel SVF inom ledtid maj 2021</c:v>
                </c:pt>
              </c:strCache>
            </c:strRef>
          </c:cat>
          <c:val>
            <c:numRef>
              <c:f>Blad1!$B$2:$G$2</c:f>
              <c:numCache>
                <c:formatCode>0%</c:formatCode>
                <c:ptCount val="6"/>
                <c:pt idx="0" formatCode="General">
                  <c:v>1765</c:v>
                </c:pt>
                <c:pt idx="1">
                  <c:v>0.44</c:v>
                </c:pt>
                <c:pt idx="2" formatCode="General">
                  <c:v>1058</c:v>
                </c:pt>
                <c:pt idx="3">
                  <c:v>0.65</c:v>
                </c:pt>
                <c:pt idx="4" formatCode="General">
                  <c:v>1306</c:v>
                </c:pt>
                <c:pt idx="5">
                  <c:v>0.64</c:v>
                </c:pt>
              </c:numCache>
            </c:numRef>
          </c:val>
          <c:extLst>
            <c:ext xmlns:c16="http://schemas.microsoft.com/office/drawing/2014/chart" uri="{C3380CC4-5D6E-409C-BE32-E72D297353CC}">
              <c16:uniqueId val="{00000000-D9FF-42CF-96C6-FD4A292F069A}"/>
            </c:ext>
          </c:extLst>
        </c:ser>
        <c:ser>
          <c:idx val="1"/>
          <c:order val="1"/>
          <c:tx>
            <c:strRef>
              <c:f>Blad1!$A$3</c:f>
              <c:strCache>
                <c:ptCount val="1"/>
                <c:pt idx="0">
                  <c:v>VGR</c:v>
                </c:pt>
              </c:strCache>
            </c:strRef>
          </c:tx>
          <c:spPr>
            <a:solidFill>
              <a:schemeClr val="accent2"/>
            </a:solidFill>
            <a:ln>
              <a:noFill/>
            </a:ln>
            <a:effectLst/>
          </c:spPr>
          <c:invertIfNegative val="0"/>
          <c:cat>
            <c:strRef>
              <c:f>Blad1!$B$1:$G$1</c:f>
              <c:strCache>
                <c:ptCount val="6"/>
                <c:pt idx="0">
                  <c:v>Antal SVF maj 2019</c:v>
                </c:pt>
                <c:pt idx="1">
                  <c:v>Andel SVF inom ledtid maj 2019</c:v>
                </c:pt>
                <c:pt idx="2">
                  <c:v>Antal SVF maj 2020</c:v>
                </c:pt>
                <c:pt idx="3">
                  <c:v>Andel SVF inom ledtid maj 2020</c:v>
                </c:pt>
                <c:pt idx="4">
                  <c:v>Antal SVF maj 2021</c:v>
                </c:pt>
                <c:pt idx="5">
                  <c:v>Andel SVF inom ledtid maj 2021</c:v>
                </c:pt>
              </c:strCache>
            </c:strRef>
          </c:cat>
          <c:val>
            <c:numRef>
              <c:f>Blad1!$B$3:$G$3</c:f>
              <c:numCache>
                <c:formatCode>0%</c:formatCode>
                <c:ptCount val="6"/>
                <c:pt idx="0" formatCode="General">
                  <c:v>1542</c:v>
                </c:pt>
                <c:pt idx="1">
                  <c:v>0.37</c:v>
                </c:pt>
                <c:pt idx="2" formatCode="General">
                  <c:v>1086</c:v>
                </c:pt>
                <c:pt idx="3">
                  <c:v>0.51</c:v>
                </c:pt>
                <c:pt idx="4" formatCode="General">
                  <c:v>1367</c:v>
                </c:pt>
                <c:pt idx="5">
                  <c:v>0.46</c:v>
                </c:pt>
              </c:numCache>
            </c:numRef>
          </c:val>
          <c:extLst>
            <c:ext xmlns:c16="http://schemas.microsoft.com/office/drawing/2014/chart" uri="{C3380CC4-5D6E-409C-BE32-E72D297353CC}">
              <c16:uniqueId val="{00000001-D9FF-42CF-96C6-FD4A292F069A}"/>
            </c:ext>
          </c:extLst>
        </c:ser>
        <c:ser>
          <c:idx val="2"/>
          <c:order val="2"/>
          <c:tx>
            <c:strRef>
              <c:f>Blad1!$A$4</c:f>
              <c:strCache>
                <c:ptCount val="1"/>
                <c:pt idx="0">
                  <c:v>RS</c:v>
                </c:pt>
              </c:strCache>
            </c:strRef>
          </c:tx>
          <c:spPr>
            <a:solidFill>
              <a:schemeClr val="accent3"/>
            </a:solidFill>
            <a:ln>
              <a:noFill/>
            </a:ln>
            <a:effectLst/>
          </c:spPr>
          <c:invertIfNegative val="0"/>
          <c:cat>
            <c:strRef>
              <c:f>Blad1!$B$1:$G$1</c:f>
              <c:strCache>
                <c:ptCount val="6"/>
                <c:pt idx="0">
                  <c:v>Antal SVF maj 2019</c:v>
                </c:pt>
                <c:pt idx="1">
                  <c:v>Andel SVF inom ledtid maj 2019</c:v>
                </c:pt>
                <c:pt idx="2">
                  <c:v>Antal SVF maj 2020</c:v>
                </c:pt>
                <c:pt idx="3">
                  <c:v>Andel SVF inom ledtid maj 2020</c:v>
                </c:pt>
                <c:pt idx="4">
                  <c:v>Antal SVF maj 2021</c:v>
                </c:pt>
                <c:pt idx="5">
                  <c:v>Andel SVF inom ledtid maj 2021</c:v>
                </c:pt>
              </c:strCache>
            </c:strRef>
          </c:cat>
          <c:val>
            <c:numRef>
              <c:f>Blad1!$B$4:$G$4</c:f>
              <c:numCache>
                <c:formatCode>0%</c:formatCode>
                <c:ptCount val="6"/>
                <c:pt idx="0" formatCode="General">
                  <c:v>1566</c:v>
                </c:pt>
                <c:pt idx="1">
                  <c:v>0.34</c:v>
                </c:pt>
                <c:pt idx="2" formatCode="General">
                  <c:v>1266</c:v>
                </c:pt>
                <c:pt idx="3">
                  <c:v>0.4</c:v>
                </c:pt>
                <c:pt idx="4" formatCode="General">
                  <c:v>1452</c:v>
                </c:pt>
                <c:pt idx="5">
                  <c:v>0.38</c:v>
                </c:pt>
              </c:numCache>
            </c:numRef>
          </c:val>
          <c:extLst>
            <c:ext xmlns:c16="http://schemas.microsoft.com/office/drawing/2014/chart" uri="{C3380CC4-5D6E-409C-BE32-E72D297353CC}">
              <c16:uniqueId val="{00000002-D9FF-42CF-96C6-FD4A292F069A}"/>
            </c:ext>
          </c:extLst>
        </c:ser>
        <c:dLbls>
          <c:showLegendKey val="0"/>
          <c:showVal val="0"/>
          <c:showCatName val="0"/>
          <c:showSerName val="0"/>
          <c:showPercent val="0"/>
          <c:showBubbleSize val="0"/>
        </c:dLbls>
        <c:gapWidth val="150"/>
        <c:axId val="449899343"/>
        <c:axId val="449903087"/>
      </c:barChart>
      <c:catAx>
        <c:axId val="449899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9903087"/>
        <c:crosses val="autoZero"/>
        <c:auto val="1"/>
        <c:lblAlgn val="ctr"/>
        <c:lblOffset val="100"/>
        <c:noMultiLvlLbl val="0"/>
      </c:catAx>
      <c:valAx>
        <c:axId val="449903087"/>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9899343"/>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sv-SE"/>
          </a:p>
        </c:txPr>
      </c:dTable>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Antal SVF och Andel inom ledtid, start</a:t>
            </a:r>
            <a:r>
              <a:rPr lang="sv-SE" baseline="0" dirty="0"/>
              <a:t> behandling kirurgi maj 2019-2021</a:t>
            </a:r>
            <a:endParaRPr lang="sv-S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8.697200349956255E-2"/>
          <c:y val="0.2128014727325751"/>
          <c:w val="0.89019685039370078"/>
          <c:h val="0.46241433362496354"/>
        </c:manualLayout>
      </c:layout>
      <c:barChart>
        <c:barDir val="col"/>
        <c:grouping val="clustered"/>
        <c:varyColors val="0"/>
        <c:ser>
          <c:idx val="0"/>
          <c:order val="0"/>
          <c:tx>
            <c:strRef>
              <c:f>Blad1!$A$7</c:f>
              <c:strCache>
                <c:ptCount val="1"/>
                <c:pt idx="0">
                  <c:v>Sthlm</c:v>
                </c:pt>
              </c:strCache>
            </c:strRef>
          </c:tx>
          <c:spPr>
            <a:solidFill>
              <a:schemeClr val="accent1"/>
            </a:solidFill>
            <a:ln>
              <a:noFill/>
            </a:ln>
            <a:effectLst/>
          </c:spPr>
          <c:invertIfNegative val="0"/>
          <c:cat>
            <c:strRef>
              <c:f>Blad1!$B$6:$G$6</c:f>
              <c:strCache>
                <c:ptCount val="6"/>
                <c:pt idx="0">
                  <c:v>Antal SVF STBH KIRmaj 2019</c:v>
                </c:pt>
                <c:pt idx="1">
                  <c:v>Andel SVF STBH KIR inom ledtid maj 2019</c:v>
                </c:pt>
                <c:pt idx="2">
                  <c:v>Antal SVF STBH KIR maj 2020</c:v>
                </c:pt>
                <c:pt idx="3">
                  <c:v>Andel SVF STBH KIR inom ledtid maj 2020</c:v>
                </c:pt>
                <c:pt idx="4">
                  <c:v>Antal SVF STBH KIR maj 2021</c:v>
                </c:pt>
                <c:pt idx="5">
                  <c:v>Andel SVF STBH KIR inom ledtid maj 2021</c:v>
                </c:pt>
              </c:strCache>
            </c:strRef>
          </c:cat>
          <c:val>
            <c:numRef>
              <c:f>Blad1!$B$7:$G$7</c:f>
              <c:numCache>
                <c:formatCode>0%</c:formatCode>
                <c:ptCount val="6"/>
                <c:pt idx="0" formatCode="General">
                  <c:v>405</c:v>
                </c:pt>
                <c:pt idx="1">
                  <c:v>0.46</c:v>
                </c:pt>
                <c:pt idx="2" formatCode="General">
                  <c:v>191</c:v>
                </c:pt>
                <c:pt idx="3">
                  <c:v>0.48</c:v>
                </c:pt>
                <c:pt idx="4" formatCode="General">
                  <c:v>259</c:v>
                </c:pt>
                <c:pt idx="5">
                  <c:v>0.61</c:v>
                </c:pt>
              </c:numCache>
            </c:numRef>
          </c:val>
          <c:extLst>
            <c:ext xmlns:c16="http://schemas.microsoft.com/office/drawing/2014/chart" uri="{C3380CC4-5D6E-409C-BE32-E72D297353CC}">
              <c16:uniqueId val="{00000000-D9DA-4C6B-9028-BBDCA744D2BE}"/>
            </c:ext>
          </c:extLst>
        </c:ser>
        <c:ser>
          <c:idx val="1"/>
          <c:order val="1"/>
          <c:tx>
            <c:strRef>
              <c:f>Blad1!$A$8</c:f>
              <c:strCache>
                <c:ptCount val="1"/>
                <c:pt idx="0">
                  <c:v>VGR</c:v>
                </c:pt>
              </c:strCache>
            </c:strRef>
          </c:tx>
          <c:spPr>
            <a:solidFill>
              <a:schemeClr val="accent2"/>
            </a:solidFill>
            <a:ln>
              <a:noFill/>
            </a:ln>
            <a:effectLst/>
          </c:spPr>
          <c:invertIfNegative val="0"/>
          <c:cat>
            <c:strRef>
              <c:f>Blad1!$B$6:$G$6</c:f>
              <c:strCache>
                <c:ptCount val="6"/>
                <c:pt idx="0">
                  <c:v>Antal SVF STBH KIRmaj 2019</c:v>
                </c:pt>
                <c:pt idx="1">
                  <c:v>Andel SVF STBH KIR inom ledtid maj 2019</c:v>
                </c:pt>
                <c:pt idx="2">
                  <c:v>Antal SVF STBH KIR maj 2020</c:v>
                </c:pt>
                <c:pt idx="3">
                  <c:v>Andel SVF STBH KIR inom ledtid maj 2020</c:v>
                </c:pt>
                <c:pt idx="4">
                  <c:v>Antal SVF STBH KIR maj 2021</c:v>
                </c:pt>
                <c:pt idx="5">
                  <c:v>Andel SVF STBH KIR inom ledtid maj 2021</c:v>
                </c:pt>
              </c:strCache>
            </c:strRef>
          </c:cat>
          <c:val>
            <c:numRef>
              <c:f>Blad1!$B$8:$G$8</c:f>
              <c:numCache>
                <c:formatCode>0%</c:formatCode>
                <c:ptCount val="6"/>
                <c:pt idx="0" formatCode="General">
                  <c:v>276</c:v>
                </c:pt>
                <c:pt idx="1">
                  <c:v>0.32</c:v>
                </c:pt>
                <c:pt idx="2" formatCode="General">
                  <c:v>234</c:v>
                </c:pt>
                <c:pt idx="3">
                  <c:v>0.56000000000000005</c:v>
                </c:pt>
                <c:pt idx="4" formatCode="General">
                  <c:v>248</c:v>
                </c:pt>
                <c:pt idx="5">
                  <c:v>0.41</c:v>
                </c:pt>
              </c:numCache>
            </c:numRef>
          </c:val>
          <c:extLst>
            <c:ext xmlns:c16="http://schemas.microsoft.com/office/drawing/2014/chart" uri="{C3380CC4-5D6E-409C-BE32-E72D297353CC}">
              <c16:uniqueId val="{00000001-D9DA-4C6B-9028-BBDCA744D2BE}"/>
            </c:ext>
          </c:extLst>
        </c:ser>
        <c:ser>
          <c:idx val="2"/>
          <c:order val="2"/>
          <c:tx>
            <c:strRef>
              <c:f>Blad1!$A$9</c:f>
              <c:strCache>
                <c:ptCount val="1"/>
                <c:pt idx="0">
                  <c:v>RS</c:v>
                </c:pt>
              </c:strCache>
            </c:strRef>
          </c:tx>
          <c:spPr>
            <a:solidFill>
              <a:schemeClr val="accent3"/>
            </a:solidFill>
            <a:ln>
              <a:noFill/>
            </a:ln>
            <a:effectLst/>
          </c:spPr>
          <c:invertIfNegative val="0"/>
          <c:cat>
            <c:strRef>
              <c:f>Blad1!$B$6:$G$6</c:f>
              <c:strCache>
                <c:ptCount val="6"/>
                <c:pt idx="0">
                  <c:v>Antal SVF STBH KIRmaj 2019</c:v>
                </c:pt>
                <c:pt idx="1">
                  <c:v>Andel SVF STBH KIR inom ledtid maj 2019</c:v>
                </c:pt>
                <c:pt idx="2">
                  <c:v>Antal SVF STBH KIR maj 2020</c:v>
                </c:pt>
                <c:pt idx="3">
                  <c:v>Andel SVF STBH KIR inom ledtid maj 2020</c:v>
                </c:pt>
                <c:pt idx="4">
                  <c:v>Antal SVF STBH KIR maj 2021</c:v>
                </c:pt>
                <c:pt idx="5">
                  <c:v>Andel SVF STBH KIR inom ledtid maj 2021</c:v>
                </c:pt>
              </c:strCache>
            </c:strRef>
          </c:cat>
          <c:val>
            <c:numRef>
              <c:f>Blad1!$B$9:$G$9</c:f>
              <c:numCache>
                <c:formatCode>0%</c:formatCode>
                <c:ptCount val="6"/>
                <c:pt idx="0" formatCode="General">
                  <c:v>326</c:v>
                </c:pt>
                <c:pt idx="1">
                  <c:v>0.32</c:v>
                </c:pt>
                <c:pt idx="2" formatCode="General">
                  <c:v>301</c:v>
                </c:pt>
                <c:pt idx="3">
                  <c:v>0.48</c:v>
                </c:pt>
                <c:pt idx="4" formatCode="General">
                  <c:v>242</c:v>
                </c:pt>
                <c:pt idx="5">
                  <c:v>0.4</c:v>
                </c:pt>
              </c:numCache>
            </c:numRef>
          </c:val>
          <c:extLst>
            <c:ext xmlns:c16="http://schemas.microsoft.com/office/drawing/2014/chart" uri="{C3380CC4-5D6E-409C-BE32-E72D297353CC}">
              <c16:uniqueId val="{00000002-D9DA-4C6B-9028-BBDCA744D2BE}"/>
            </c:ext>
          </c:extLst>
        </c:ser>
        <c:dLbls>
          <c:showLegendKey val="0"/>
          <c:showVal val="0"/>
          <c:showCatName val="0"/>
          <c:showSerName val="0"/>
          <c:showPercent val="0"/>
          <c:showBubbleSize val="0"/>
        </c:dLbls>
        <c:gapWidth val="219"/>
        <c:overlap val="-27"/>
        <c:axId val="420064303"/>
        <c:axId val="420065967"/>
      </c:barChart>
      <c:catAx>
        <c:axId val="420064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20065967"/>
        <c:crosses val="autoZero"/>
        <c:auto val="1"/>
        <c:lblAlgn val="ctr"/>
        <c:lblOffset val="100"/>
        <c:noMultiLvlLbl val="0"/>
      </c:catAx>
      <c:valAx>
        <c:axId val="4200659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20064303"/>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sv-SE"/>
          </a:p>
        </c:txPr>
      </c:dTable>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Antal SVF jan-maj 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Blad1!$B$11</c:f>
              <c:strCache>
                <c:ptCount val="1"/>
                <c:pt idx="0">
                  <c:v>Sthlm</c:v>
                </c:pt>
              </c:strCache>
            </c:strRef>
          </c:tx>
          <c:spPr>
            <a:solidFill>
              <a:schemeClr val="accent1"/>
            </a:solidFill>
            <a:ln>
              <a:noFill/>
            </a:ln>
            <a:effectLst/>
          </c:spPr>
          <c:invertIfNegative val="0"/>
          <c:cat>
            <c:strRef>
              <c:f>Blad1!$A$12:$A$16</c:f>
              <c:strCache>
                <c:ptCount val="5"/>
                <c:pt idx="0">
                  <c:v>jan </c:v>
                </c:pt>
                <c:pt idx="1">
                  <c:v>feb</c:v>
                </c:pt>
                <c:pt idx="2">
                  <c:v>mar</c:v>
                </c:pt>
                <c:pt idx="3">
                  <c:v>apr</c:v>
                </c:pt>
                <c:pt idx="4">
                  <c:v>maj</c:v>
                </c:pt>
              </c:strCache>
            </c:strRef>
          </c:cat>
          <c:val>
            <c:numRef>
              <c:f>Blad1!$B$12:$B$16</c:f>
              <c:numCache>
                <c:formatCode>General</c:formatCode>
                <c:ptCount val="5"/>
                <c:pt idx="0">
                  <c:v>1557</c:v>
                </c:pt>
                <c:pt idx="1">
                  <c:v>1649</c:v>
                </c:pt>
                <c:pt idx="2">
                  <c:v>1888</c:v>
                </c:pt>
                <c:pt idx="3">
                  <c:v>1540</c:v>
                </c:pt>
                <c:pt idx="4">
                  <c:v>1306</c:v>
                </c:pt>
              </c:numCache>
            </c:numRef>
          </c:val>
          <c:extLst>
            <c:ext xmlns:c16="http://schemas.microsoft.com/office/drawing/2014/chart" uri="{C3380CC4-5D6E-409C-BE32-E72D297353CC}">
              <c16:uniqueId val="{00000000-B6ED-4755-964D-1AA1EA0C5896}"/>
            </c:ext>
          </c:extLst>
        </c:ser>
        <c:ser>
          <c:idx val="1"/>
          <c:order val="1"/>
          <c:tx>
            <c:strRef>
              <c:f>Blad1!$C$11</c:f>
              <c:strCache>
                <c:ptCount val="1"/>
                <c:pt idx="0">
                  <c:v>VGR</c:v>
                </c:pt>
              </c:strCache>
            </c:strRef>
          </c:tx>
          <c:spPr>
            <a:solidFill>
              <a:schemeClr val="accent2"/>
            </a:solidFill>
            <a:ln>
              <a:noFill/>
            </a:ln>
            <a:effectLst/>
          </c:spPr>
          <c:invertIfNegative val="0"/>
          <c:cat>
            <c:strRef>
              <c:f>Blad1!$A$12:$A$16</c:f>
              <c:strCache>
                <c:ptCount val="5"/>
                <c:pt idx="0">
                  <c:v>jan </c:v>
                </c:pt>
                <c:pt idx="1">
                  <c:v>feb</c:v>
                </c:pt>
                <c:pt idx="2">
                  <c:v>mar</c:v>
                </c:pt>
                <c:pt idx="3">
                  <c:v>apr</c:v>
                </c:pt>
                <c:pt idx="4">
                  <c:v>maj</c:v>
                </c:pt>
              </c:strCache>
            </c:strRef>
          </c:cat>
          <c:val>
            <c:numRef>
              <c:f>Blad1!$C$12:$C$16</c:f>
              <c:numCache>
                <c:formatCode>General</c:formatCode>
                <c:ptCount val="5"/>
                <c:pt idx="0">
                  <c:v>1642</c:v>
                </c:pt>
                <c:pt idx="1">
                  <c:v>1727</c:v>
                </c:pt>
                <c:pt idx="2">
                  <c:v>1882</c:v>
                </c:pt>
                <c:pt idx="3">
                  <c:v>1612</c:v>
                </c:pt>
                <c:pt idx="4">
                  <c:v>1367</c:v>
                </c:pt>
              </c:numCache>
            </c:numRef>
          </c:val>
          <c:extLst>
            <c:ext xmlns:c16="http://schemas.microsoft.com/office/drawing/2014/chart" uri="{C3380CC4-5D6E-409C-BE32-E72D297353CC}">
              <c16:uniqueId val="{00000001-B6ED-4755-964D-1AA1EA0C5896}"/>
            </c:ext>
          </c:extLst>
        </c:ser>
        <c:ser>
          <c:idx val="2"/>
          <c:order val="2"/>
          <c:tx>
            <c:strRef>
              <c:f>Blad1!$D$11</c:f>
              <c:strCache>
                <c:ptCount val="1"/>
                <c:pt idx="0">
                  <c:v>RS</c:v>
                </c:pt>
              </c:strCache>
            </c:strRef>
          </c:tx>
          <c:spPr>
            <a:solidFill>
              <a:schemeClr val="accent3"/>
            </a:solidFill>
            <a:ln>
              <a:noFill/>
            </a:ln>
            <a:effectLst/>
          </c:spPr>
          <c:invertIfNegative val="0"/>
          <c:cat>
            <c:strRef>
              <c:f>Blad1!$A$12:$A$16</c:f>
              <c:strCache>
                <c:ptCount val="5"/>
                <c:pt idx="0">
                  <c:v>jan </c:v>
                </c:pt>
                <c:pt idx="1">
                  <c:v>feb</c:v>
                </c:pt>
                <c:pt idx="2">
                  <c:v>mar</c:v>
                </c:pt>
                <c:pt idx="3">
                  <c:v>apr</c:v>
                </c:pt>
                <c:pt idx="4">
                  <c:v>maj</c:v>
                </c:pt>
              </c:strCache>
            </c:strRef>
          </c:cat>
          <c:val>
            <c:numRef>
              <c:f>Blad1!$D$12:$D$16</c:f>
              <c:numCache>
                <c:formatCode>General</c:formatCode>
                <c:ptCount val="5"/>
                <c:pt idx="0">
                  <c:v>1563</c:v>
                </c:pt>
                <c:pt idx="1">
                  <c:v>1712</c:v>
                </c:pt>
                <c:pt idx="2">
                  <c:v>1886</c:v>
                </c:pt>
                <c:pt idx="3">
                  <c:v>1528</c:v>
                </c:pt>
                <c:pt idx="4">
                  <c:v>1452</c:v>
                </c:pt>
              </c:numCache>
            </c:numRef>
          </c:val>
          <c:extLst>
            <c:ext xmlns:c16="http://schemas.microsoft.com/office/drawing/2014/chart" uri="{C3380CC4-5D6E-409C-BE32-E72D297353CC}">
              <c16:uniqueId val="{00000002-B6ED-4755-964D-1AA1EA0C5896}"/>
            </c:ext>
          </c:extLst>
        </c:ser>
        <c:dLbls>
          <c:showLegendKey val="0"/>
          <c:showVal val="0"/>
          <c:showCatName val="0"/>
          <c:showSerName val="0"/>
          <c:showPercent val="0"/>
          <c:showBubbleSize val="0"/>
        </c:dLbls>
        <c:gapWidth val="219"/>
        <c:overlap val="-27"/>
        <c:axId val="420090511"/>
        <c:axId val="420093423"/>
      </c:barChart>
      <c:catAx>
        <c:axId val="42009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20093423"/>
        <c:crosses val="autoZero"/>
        <c:auto val="1"/>
        <c:lblAlgn val="ctr"/>
        <c:lblOffset val="100"/>
        <c:noMultiLvlLbl val="0"/>
      </c:catAx>
      <c:valAx>
        <c:axId val="4200934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20090511"/>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sv-SE"/>
          </a:p>
        </c:txPr>
      </c:dTable>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Antal SVF med start beh KIR jan-maj 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Blad1!$B$18</c:f>
              <c:strCache>
                <c:ptCount val="1"/>
                <c:pt idx="0">
                  <c:v>Sthlm</c:v>
                </c:pt>
              </c:strCache>
            </c:strRef>
          </c:tx>
          <c:spPr>
            <a:solidFill>
              <a:schemeClr val="accent1"/>
            </a:solidFill>
            <a:ln>
              <a:noFill/>
            </a:ln>
            <a:effectLst/>
          </c:spPr>
          <c:invertIfNegative val="0"/>
          <c:cat>
            <c:strRef>
              <c:f>Blad1!$A$19:$A$23</c:f>
              <c:strCache>
                <c:ptCount val="5"/>
                <c:pt idx="0">
                  <c:v>jan </c:v>
                </c:pt>
                <c:pt idx="1">
                  <c:v>feb</c:v>
                </c:pt>
                <c:pt idx="2">
                  <c:v>mar</c:v>
                </c:pt>
                <c:pt idx="3">
                  <c:v>apr</c:v>
                </c:pt>
                <c:pt idx="4">
                  <c:v>maj</c:v>
                </c:pt>
              </c:strCache>
            </c:strRef>
          </c:cat>
          <c:val>
            <c:numRef>
              <c:f>Blad1!$B$19:$B$23</c:f>
              <c:numCache>
                <c:formatCode>General</c:formatCode>
                <c:ptCount val="5"/>
                <c:pt idx="0">
                  <c:v>290</c:v>
                </c:pt>
                <c:pt idx="1">
                  <c:v>307</c:v>
                </c:pt>
                <c:pt idx="2">
                  <c:v>357</c:v>
                </c:pt>
                <c:pt idx="3">
                  <c:v>287</c:v>
                </c:pt>
                <c:pt idx="4">
                  <c:v>259</c:v>
                </c:pt>
              </c:numCache>
            </c:numRef>
          </c:val>
          <c:extLst>
            <c:ext xmlns:c16="http://schemas.microsoft.com/office/drawing/2014/chart" uri="{C3380CC4-5D6E-409C-BE32-E72D297353CC}">
              <c16:uniqueId val="{00000000-8567-446A-A7E8-9DAC94D8B1E8}"/>
            </c:ext>
          </c:extLst>
        </c:ser>
        <c:ser>
          <c:idx val="1"/>
          <c:order val="1"/>
          <c:tx>
            <c:strRef>
              <c:f>Blad1!$C$18</c:f>
              <c:strCache>
                <c:ptCount val="1"/>
                <c:pt idx="0">
                  <c:v>VGR</c:v>
                </c:pt>
              </c:strCache>
            </c:strRef>
          </c:tx>
          <c:spPr>
            <a:solidFill>
              <a:schemeClr val="accent2"/>
            </a:solidFill>
            <a:ln>
              <a:noFill/>
            </a:ln>
            <a:effectLst/>
          </c:spPr>
          <c:invertIfNegative val="0"/>
          <c:cat>
            <c:strRef>
              <c:f>Blad1!$A$19:$A$23</c:f>
              <c:strCache>
                <c:ptCount val="5"/>
                <c:pt idx="0">
                  <c:v>jan </c:v>
                </c:pt>
                <c:pt idx="1">
                  <c:v>feb</c:v>
                </c:pt>
                <c:pt idx="2">
                  <c:v>mar</c:v>
                </c:pt>
                <c:pt idx="3">
                  <c:v>apr</c:v>
                </c:pt>
                <c:pt idx="4">
                  <c:v>maj</c:v>
                </c:pt>
              </c:strCache>
            </c:strRef>
          </c:cat>
          <c:val>
            <c:numRef>
              <c:f>Blad1!$C$19:$C$23</c:f>
              <c:numCache>
                <c:formatCode>General</c:formatCode>
                <c:ptCount val="5"/>
                <c:pt idx="0">
                  <c:v>313</c:v>
                </c:pt>
                <c:pt idx="1">
                  <c:v>300</c:v>
                </c:pt>
                <c:pt idx="2">
                  <c:v>347</c:v>
                </c:pt>
                <c:pt idx="3">
                  <c:v>275</c:v>
                </c:pt>
                <c:pt idx="4">
                  <c:v>248</c:v>
                </c:pt>
              </c:numCache>
            </c:numRef>
          </c:val>
          <c:extLst>
            <c:ext xmlns:c16="http://schemas.microsoft.com/office/drawing/2014/chart" uri="{C3380CC4-5D6E-409C-BE32-E72D297353CC}">
              <c16:uniqueId val="{00000001-8567-446A-A7E8-9DAC94D8B1E8}"/>
            </c:ext>
          </c:extLst>
        </c:ser>
        <c:ser>
          <c:idx val="2"/>
          <c:order val="2"/>
          <c:tx>
            <c:strRef>
              <c:f>Blad1!$D$18</c:f>
              <c:strCache>
                <c:ptCount val="1"/>
                <c:pt idx="0">
                  <c:v>RS</c:v>
                </c:pt>
              </c:strCache>
            </c:strRef>
          </c:tx>
          <c:spPr>
            <a:solidFill>
              <a:schemeClr val="accent3"/>
            </a:solidFill>
            <a:ln>
              <a:noFill/>
            </a:ln>
            <a:effectLst/>
          </c:spPr>
          <c:invertIfNegative val="0"/>
          <c:cat>
            <c:strRef>
              <c:f>Blad1!$A$19:$A$23</c:f>
              <c:strCache>
                <c:ptCount val="5"/>
                <c:pt idx="0">
                  <c:v>jan </c:v>
                </c:pt>
                <c:pt idx="1">
                  <c:v>feb</c:v>
                </c:pt>
                <c:pt idx="2">
                  <c:v>mar</c:v>
                </c:pt>
                <c:pt idx="3">
                  <c:v>apr</c:v>
                </c:pt>
                <c:pt idx="4">
                  <c:v>maj</c:v>
                </c:pt>
              </c:strCache>
            </c:strRef>
          </c:cat>
          <c:val>
            <c:numRef>
              <c:f>Blad1!$D$19:$D$23</c:f>
              <c:numCache>
                <c:formatCode>General</c:formatCode>
                <c:ptCount val="5"/>
                <c:pt idx="0">
                  <c:v>309</c:v>
                </c:pt>
                <c:pt idx="1">
                  <c:v>278</c:v>
                </c:pt>
                <c:pt idx="2">
                  <c:v>320</c:v>
                </c:pt>
                <c:pt idx="3">
                  <c:v>240</c:v>
                </c:pt>
                <c:pt idx="4">
                  <c:v>242</c:v>
                </c:pt>
              </c:numCache>
            </c:numRef>
          </c:val>
          <c:extLst>
            <c:ext xmlns:c16="http://schemas.microsoft.com/office/drawing/2014/chart" uri="{C3380CC4-5D6E-409C-BE32-E72D297353CC}">
              <c16:uniqueId val="{00000002-8567-446A-A7E8-9DAC94D8B1E8}"/>
            </c:ext>
          </c:extLst>
        </c:ser>
        <c:dLbls>
          <c:showLegendKey val="0"/>
          <c:showVal val="0"/>
          <c:showCatName val="0"/>
          <c:showSerName val="0"/>
          <c:showPercent val="0"/>
          <c:showBubbleSize val="0"/>
        </c:dLbls>
        <c:gapWidth val="219"/>
        <c:overlap val="-27"/>
        <c:axId val="420062639"/>
        <c:axId val="420067631"/>
      </c:barChart>
      <c:catAx>
        <c:axId val="420062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20067631"/>
        <c:crosses val="autoZero"/>
        <c:auto val="1"/>
        <c:lblAlgn val="ctr"/>
        <c:lblOffset val="100"/>
        <c:noMultiLvlLbl val="0"/>
      </c:catAx>
      <c:valAx>
        <c:axId val="4200676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20062639"/>
        <c:crosses val="autoZero"/>
        <c:crossBetween val="between"/>
      </c:valAx>
      <c:dTable>
        <c:showHorzBorder val="1"/>
        <c:showVertBorder val="1"/>
        <c:showOutline val="1"/>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sv-SE"/>
          </a:p>
        </c:txPr>
      </c:dTable>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'SVF fullföljs'!$N$8</c:f>
              <c:strCache>
                <c:ptCount val="1"/>
                <c:pt idx="0">
                  <c:v>Antal 2019</c:v>
                </c:pt>
              </c:strCache>
            </c:strRef>
          </c:tx>
          <c:spPr>
            <a:solidFill>
              <a:schemeClr val="accent5"/>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19B7D3EB-C44F-4DD1-B299-7E189D2162F0}"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D562-4898-98FF-7CDB4C0C487C}"/>
                </c:ext>
              </c:extLst>
            </c:dLbl>
            <c:dLbl>
              <c:idx val="1"/>
              <c:tx>
                <c:rich>
                  <a:bodyPr/>
                  <a:lstStyle/>
                  <a:p>
                    <a:fld id="{A2DB2DA7-1FBF-43F7-9F99-3CBCAB39A3F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562-4898-98FF-7CDB4C0C487C}"/>
                </c:ext>
              </c:extLst>
            </c:dLbl>
            <c:dLbl>
              <c:idx val="2"/>
              <c:tx>
                <c:rich>
                  <a:bodyPr/>
                  <a:lstStyle/>
                  <a:p>
                    <a:fld id="{4321ACB7-4AEA-4042-AC0E-11EC88D8014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562-4898-98FF-7CDB4C0C487C}"/>
                </c:ext>
              </c:extLst>
            </c:dLbl>
            <c:dLbl>
              <c:idx val="3"/>
              <c:tx>
                <c:rich>
                  <a:bodyPr/>
                  <a:lstStyle/>
                  <a:p>
                    <a:fld id="{47C50AD7-39EC-4483-9D28-68BCE04AE43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562-4898-98FF-7CDB4C0C487C}"/>
                </c:ext>
              </c:extLst>
            </c:dLbl>
            <c:dLbl>
              <c:idx val="4"/>
              <c:tx>
                <c:rich>
                  <a:bodyPr/>
                  <a:lstStyle/>
                  <a:p>
                    <a:fld id="{88138462-9D60-461A-A950-B541B26E995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562-4898-98FF-7CDB4C0C487C}"/>
                </c:ext>
              </c:extLst>
            </c:dLbl>
            <c:dLbl>
              <c:idx val="5"/>
              <c:tx>
                <c:rich>
                  <a:bodyPr/>
                  <a:lstStyle/>
                  <a:p>
                    <a:fld id="{D5CAF3C8-5F42-4029-B410-140D0F7237F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562-4898-98FF-7CDB4C0C487C}"/>
                </c:ext>
              </c:extLst>
            </c:dLbl>
            <c:dLbl>
              <c:idx val="6"/>
              <c:tx>
                <c:rich>
                  <a:bodyPr/>
                  <a:lstStyle/>
                  <a:p>
                    <a:fld id="{A4324FD2-7363-4A85-AEC3-1E7B909BEB6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D562-4898-98FF-7CDB4C0C487C}"/>
                </c:ext>
              </c:extLst>
            </c:dLbl>
            <c:dLbl>
              <c:idx val="7"/>
              <c:tx>
                <c:rich>
                  <a:bodyPr/>
                  <a:lstStyle/>
                  <a:p>
                    <a:fld id="{E29D813B-B85E-47DB-905D-E7C4E8336AA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562-4898-98FF-7CDB4C0C487C}"/>
                </c:ext>
              </c:extLst>
            </c:dLbl>
            <c:dLbl>
              <c:idx val="8"/>
              <c:tx>
                <c:rich>
                  <a:bodyPr/>
                  <a:lstStyle/>
                  <a:p>
                    <a:fld id="{39105571-92E7-443B-B1BB-FB7329499BA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D562-4898-98FF-7CDB4C0C487C}"/>
                </c:ext>
              </c:extLst>
            </c:dLbl>
            <c:dLbl>
              <c:idx val="9"/>
              <c:tx>
                <c:rich>
                  <a:bodyPr/>
                  <a:lstStyle/>
                  <a:p>
                    <a:fld id="{EB8FB64C-BFA9-43A4-92CE-BD7E20475815}"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D562-4898-98FF-7CDB4C0C487C}"/>
                </c:ext>
              </c:extLst>
            </c:dLbl>
            <c:dLbl>
              <c:idx val="10"/>
              <c:tx>
                <c:rich>
                  <a:bodyPr/>
                  <a:lstStyle/>
                  <a:p>
                    <a:fld id="{8F4E85BF-E078-4B24-AB53-61298D553F4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D562-4898-98FF-7CDB4C0C487C}"/>
                </c:ext>
              </c:extLst>
            </c:dLbl>
            <c:dLbl>
              <c:idx val="11"/>
              <c:tx>
                <c:rich>
                  <a:bodyPr/>
                  <a:lstStyle/>
                  <a:p>
                    <a:fld id="{7CD30AC6-FA59-450E-B5BA-B8A2E00BAAC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D562-4898-98FF-7CDB4C0C487C}"/>
                </c:ext>
              </c:extLst>
            </c:dLbl>
            <c:dLbl>
              <c:idx val="12"/>
              <c:tx>
                <c:rich>
                  <a:bodyPr/>
                  <a:lstStyle/>
                  <a:p>
                    <a:fld id="{3EF02F69-D8DC-41DE-8C19-161ED98E85A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D562-4898-98FF-7CDB4C0C487C}"/>
                </c:ext>
              </c:extLst>
            </c:dLbl>
            <c:dLbl>
              <c:idx val="13"/>
              <c:tx>
                <c:rich>
                  <a:bodyPr/>
                  <a:lstStyle/>
                  <a:p>
                    <a:fld id="{21E0AF6C-AA5E-4749-97E0-616596A1AC8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D562-4898-98FF-7CDB4C0C487C}"/>
                </c:ext>
              </c:extLst>
            </c:dLbl>
            <c:dLbl>
              <c:idx val="14"/>
              <c:tx>
                <c:rich>
                  <a:bodyPr/>
                  <a:lstStyle/>
                  <a:p>
                    <a:fld id="{4F9256B0-56E8-41CF-BC5F-F0CDE610A84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D562-4898-98FF-7CDB4C0C487C}"/>
                </c:ext>
              </c:extLst>
            </c:dLbl>
            <c:dLbl>
              <c:idx val="15"/>
              <c:tx>
                <c:rich>
                  <a:bodyPr/>
                  <a:lstStyle/>
                  <a:p>
                    <a:fld id="{DD61A3C8-2D6D-4A75-BB63-73C6E0A7DED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D562-4898-98FF-7CDB4C0C487C}"/>
                </c:ext>
              </c:extLst>
            </c:dLbl>
            <c:dLbl>
              <c:idx val="16"/>
              <c:tx>
                <c:rich>
                  <a:bodyPr/>
                  <a:lstStyle/>
                  <a:p>
                    <a:fld id="{743D0759-27B8-4C70-9591-65836DA00DA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D562-4898-98FF-7CDB4C0C487C}"/>
                </c:ext>
              </c:extLst>
            </c:dLbl>
            <c:dLbl>
              <c:idx val="17"/>
              <c:tx>
                <c:rich>
                  <a:bodyPr/>
                  <a:lstStyle/>
                  <a:p>
                    <a:fld id="{DEEE639A-CB3D-4ABA-B793-CB7B8D09B00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D562-4898-98FF-7CDB4C0C487C}"/>
                </c:ext>
              </c:extLst>
            </c:dLbl>
            <c:dLbl>
              <c:idx val="18"/>
              <c:tx>
                <c:rich>
                  <a:bodyPr/>
                  <a:lstStyle/>
                  <a:p>
                    <a:fld id="{30EC2860-D610-417E-8011-0D4D59248C7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D562-4898-98FF-7CDB4C0C487C}"/>
                </c:ext>
              </c:extLst>
            </c:dLbl>
            <c:dLbl>
              <c:idx val="19"/>
              <c:tx>
                <c:rich>
                  <a:bodyPr/>
                  <a:lstStyle/>
                  <a:p>
                    <a:fld id="{664C5717-AAE1-4705-B2E6-2E11CFDFCC5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D562-4898-98FF-7CDB4C0C487C}"/>
                </c:ext>
              </c:extLst>
            </c:dLbl>
            <c:dLbl>
              <c:idx val="20"/>
              <c:tx>
                <c:rich>
                  <a:bodyPr/>
                  <a:lstStyle/>
                  <a:p>
                    <a:fld id="{A4BF3CE1-C4D5-4CA1-85F0-69941BACD5A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D562-4898-98FF-7CDB4C0C487C}"/>
                </c:ext>
              </c:extLst>
            </c:dLbl>
            <c:dLbl>
              <c:idx val="21"/>
              <c:tx>
                <c:rich>
                  <a:bodyPr/>
                  <a:lstStyle/>
                  <a:p>
                    <a:fld id="{B777837E-C6F3-421C-9157-C5B50B72F1A5}"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D562-4898-98FF-7CDB4C0C487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fullföljs'!$N$9:$N$30</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fullföljs'!$I$9:$I$30</c15:f>
                <c15:dlblRangeCache>
                  <c:ptCount val="22"/>
                  <c:pt idx="0">
                    <c:v>361</c:v>
                  </c:pt>
                  <c:pt idx="1">
                    <c:v>680</c:v>
                  </c:pt>
                  <c:pt idx="2">
                    <c:v>1 231</c:v>
                  </c:pt>
                  <c:pt idx="3">
                    <c:v>8 664</c:v>
                  </c:pt>
                  <c:pt idx="4">
                    <c:v>1 661</c:v>
                  </c:pt>
                  <c:pt idx="5">
                    <c:v>1 292</c:v>
                  </c:pt>
                  <c:pt idx="6">
                    <c:v>1 492</c:v>
                  </c:pt>
                  <c:pt idx="7">
                    <c:v>1 595</c:v>
                  </c:pt>
                  <c:pt idx="8">
                    <c:v>1 286</c:v>
                  </c:pt>
                  <c:pt idx="9">
                    <c:v>1 432</c:v>
                  </c:pt>
                  <c:pt idx="10">
                    <c:v>45 657</c:v>
                  </c:pt>
                  <c:pt idx="11">
                    <c:v>1 248</c:v>
                  </c:pt>
                  <c:pt idx="12">
                    <c:v>700</c:v>
                  </c:pt>
                  <c:pt idx="13">
                    <c:v>1 559</c:v>
                  </c:pt>
                  <c:pt idx="14">
                    <c:v>1 677</c:v>
                  </c:pt>
                  <c:pt idx="15">
                    <c:v>1 899</c:v>
                  </c:pt>
                  <c:pt idx="16">
                    <c:v>1 135</c:v>
                  </c:pt>
                  <c:pt idx="17">
                    <c:v>7 260</c:v>
                  </c:pt>
                  <c:pt idx="18">
                    <c:v>985</c:v>
                  </c:pt>
                  <c:pt idx="19">
                    <c:v>6 976</c:v>
                  </c:pt>
                  <c:pt idx="20">
                    <c:v>1 972</c:v>
                  </c:pt>
                  <c:pt idx="21">
                    <c:v>552</c:v>
                  </c:pt>
                </c15:dlblRangeCache>
              </c15:datalabelsRange>
            </c:ext>
            <c:ext xmlns:c16="http://schemas.microsoft.com/office/drawing/2014/chart" uri="{C3380CC4-5D6E-409C-BE32-E72D297353CC}">
              <c16:uniqueId val="{00000016-D562-4898-98FF-7CDB4C0C487C}"/>
            </c:ext>
          </c:extLst>
        </c:ser>
        <c:ser>
          <c:idx val="1"/>
          <c:order val="1"/>
          <c:tx>
            <c:strRef>
              <c:f>'SVF fullföljs'!$O$8</c:f>
              <c:strCache>
                <c:ptCount val="1"/>
                <c:pt idx="0">
                  <c:v>Antal 2020</c:v>
                </c:pt>
              </c:strCache>
            </c:strRef>
          </c:tx>
          <c:spPr>
            <a:solidFill>
              <a:schemeClr val="accent3"/>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D92CE115-ADB8-4CE3-B1DA-5EC1C543FE51}"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D562-4898-98FF-7CDB4C0C487C}"/>
                </c:ext>
              </c:extLst>
            </c:dLbl>
            <c:dLbl>
              <c:idx val="1"/>
              <c:tx>
                <c:rich>
                  <a:bodyPr/>
                  <a:lstStyle/>
                  <a:p>
                    <a:fld id="{D9B67FDD-ED29-4189-9CD1-DF504FFE911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D562-4898-98FF-7CDB4C0C487C}"/>
                </c:ext>
              </c:extLst>
            </c:dLbl>
            <c:dLbl>
              <c:idx val="2"/>
              <c:tx>
                <c:rich>
                  <a:bodyPr/>
                  <a:lstStyle/>
                  <a:p>
                    <a:fld id="{675F9686-CF59-4540-B487-29C17BA8D68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D562-4898-98FF-7CDB4C0C487C}"/>
                </c:ext>
              </c:extLst>
            </c:dLbl>
            <c:dLbl>
              <c:idx val="3"/>
              <c:tx>
                <c:rich>
                  <a:bodyPr/>
                  <a:lstStyle/>
                  <a:p>
                    <a:fld id="{C336614E-DB6C-40FC-ADEE-001FA1F39FBF}"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D562-4898-98FF-7CDB4C0C487C}"/>
                </c:ext>
              </c:extLst>
            </c:dLbl>
            <c:dLbl>
              <c:idx val="4"/>
              <c:tx>
                <c:rich>
                  <a:bodyPr/>
                  <a:lstStyle/>
                  <a:p>
                    <a:fld id="{5B145C10-82B6-4A47-9912-6A16DDD6A9B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D562-4898-98FF-7CDB4C0C487C}"/>
                </c:ext>
              </c:extLst>
            </c:dLbl>
            <c:dLbl>
              <c:idx val="5"/>
              <c:tx>
                <c:rich>
                  <a:bodyPr/>
                  <a:lstStyle/>
                  <a:p>
                    <a:fld id="{877A177D-6B6F-4997-B8E9-9F29CEA9C0C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D562-4898-98FF-7CDB4C0C487C}"/>
                </c:ext>
              </c:extLst>
            </c:dLbl>
            <c:dLbl>
              <c:idx val="6"/>
              <c:tx>
                <c:rich>
                  <a:bodyPr/>
                  <a:lstStyle/>
                  <a:p>
                    <a:fld id="{624D216A-A065-4F32-A74E-16805D65751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D562-4898-98FF-7CDB4C0C487C}"/>
                </c:ext>
              </c:extLst>
            </c:dLbl>
            <c:dLbl>
              <c:idx val="7"/>
              <c:tx>
                <c:rich>
                  <a:bodyPr/>
                  <a:lstStyle/>
                  <a:p>
                    <a:fld id="{B368AD78-CB50-4913-8E7A-31E589DC938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D562-4898-98FF-7CDB4C0C487C}"/>
                </c:ext>
              </c:extLst>
            </c:dLbl>
            <c:dLbl>
              <c:idx val="8"/>
              <c:tx>
                <c:rich>
                  <a:bodyPr/>
                  <a:lstStyle/>
                  <a:p>
                    <a:fld id="{E0D0D1AC-84B4-4403-9B19-2926C9E827B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D562-4898-98FF-7CDB4C0C487C}"/>
                </c:ext>
              </c:extLst>
            </c:dLbl>
            <c:dLbl>
              <c:idx val="9"/>
              <c:tx>
                <c:rich>
                  <a:bodyPr/>
                  <a:lstStyle/>
                  <a:p>
                    <a:fld id="{F669E24B-A548-4668-8655-C1CC7B43742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D562-4898-98FF-7CDB4C0C487C}"/>
                </c:ext>
              </c:extLst>
            </c:dLbl>
            <c:dLbl>
              <c:idx val="10"/>
              <c:tx>
                <c:rich>
                  <a:bodyPr/>
                  <a:lstStyle/>
                  <a:p>
                    <a:fld id="{46DC021E-7C04-4D2C-8B14-8BAE74D7BC1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D562-4898-98FF-7CDB4C0C487C}"/>
                </c:ext>
              </c:extLst>
            </c:dLbl>
            <c:dLbl>
              <c:idx val="11"/>
              <c:tx>
                <c:rich>
                  <a:bodyPr/>
                  <a:lstStyle/>
                  <a:p>
                    <a:fld id="{FB6F0216-6379-4D2D-89B4-53EB766ED5B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D562-4898-98FF-7CDB4C0C487C}"/>
                </c:ext>
              </c:extLst>
            </c:dLbl>
            <c:dLbl>
              <c:idx val="12"/>
              <c:tx>
                <c:rich>
                  <a:bodyPr/>
                  <a:lstStyle/>
                  <a:p>
                    <a:fld id="{99287280-98E4-45C1-9B18-2CE220C13E0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D562-4898-98FF-7CDB4C0C487C}"/>
                </c:ext>
              </c:extLst>
            </c:dLbl>
            <c:dLbl>
              <c:idx val="13"/>
              <c:tx>
                <c:rich>
                  <a:bodyPr/>
                  <a:lstStyle/>
                  <a:p>
                    <a:fld id="{461E4CC9-B5FE-45DE-B11D-2468D617F60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D562-4898-98FF-7CDB4C0C487C}"/>
                </c:ext>
              </c:extLst>
            </c:dLbl>
            <c:dLbl>
              <c:idx val="14"/>
              <c:tx>
                <c:rich>
                  <a:bodyPr/>
                  <a:lstStyle/>
                  <a:p>
                    <a:fld id="{03E93E74-5E9E-4DC6-99BB-CCED209BA86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D562-4898-98FF-7CDB4C0C487C}"/>
                </c:ext>
              </c:extLst>
            </c:dLbl>
            <c:dLbl>
              <c:idx val="15"/>
              <c:tx>
                <c:rich>
                  <a:bodyPr/>
                  <a:lstStyle/>
                  <a:p>
                    <a:fld id="{2CD7A878-55A7-4653-9FEE-B082E8990E8F}"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D562-4898-98FF-7CDB4C0C487C}"/>
                </c:ext>
              </c:extLst>
            </c:dLbl>
            <c:dLbl>
              <c:idx val="16"/>
              <c:tx>
                <c:rich>
                  <a:bodyPr/>
                  <a:lstStyle/>
                  <a:p>
                    <a:fld id="{315BB97B-8557-4393-98C1-4667571B23B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D562-4898-98FF-7CDB4C0C487C}"/>
                </c:ext>
              </c:extLst>
            </c:dLbl>
            <c:dLbl>
              <c:idx val="17"/>
              <c:tx>
                <c:rich>
                  <a:bodyPr/>
                  <a:lstStyle/>
                  <a:p>
                    <a:fld id="{776A5037-79DC-49F7-B3B4-AA269E64CEA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D562-4898-98FF-7CDB4C0C487C}"/>
                </c:ext>
              </c:extLst>
            </c:dLbl>
            <c:dLbl>
              <c:idx val="18"/>
              <c:tx>
                <c:rich>
                  <a:bodyPr/>
                  <a:lstStyle/>
                  <a:p>
                    <a:fld id="{12915001-A766-441C-95A0-E712FAFC2F17}"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D562-4898-98FF-7CDB4C0C487C}"/>
                </c:ext>
              </c:extLst>
            </c:dLbl>
            <c:dLbl>
              <c:idx val="19"/>
              <c:tx>
                <c:rich>
                  <a:bodyPr/>
                  <a:lstStyle/>
                  <a:p>
                    <a:fld id="{A4B68D3E-CC94-4431-9609-814EFA1B828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D562-4898-98FF-7CDB4C0C487C}"/>
                </c:ext>
              </c:extLst>
            </c:dLbl>
            <c:dLbl>
              <c:idx val="20"/>
              <c:tx>
                <c:rich>
                  <a:bodyPr/>
                  <a:lstStyle/>
                  <a:p>
                    <a:fld id="{4C1F1A02-2AC2-4547-AA40-D0BFCB9B3745}"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D562-4898-98FF-7CDB4C0C487C}"/>
                </c:ext>
              </c:extLst>
            </c:dLbl>
            <c:dLbl>
              <c:idx val="21"/>
              <c:tx>
                <c:rich>
                  <a:bodyPr/>
                  <a:lstStyle/>
                  <a:p>
                    <a:fld id="{CDFEE5F2-9C0A-4B54-A1C2-804420E5F75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D562-4898-98FF-7CDB4C0C487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fullföljs'!$O$9:$O$30</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fullföljs'!$J$9:$J$30</c15:f>
                <c15:dlblRangeCache>
                  <c:ptCount val="22"/>
                  <c:pt idx="0">
                    <c:v>301</c:v>
                  </c:pt>
                  <c:pt idx="1">
                    <c:v>659</c:v>
                  </c:pt>
                  <c:pt idx="2">
                    <c:v>1 135</c:v>
                  </c:pt>
                  <c:pt idx="3">
                    <c:v>7 674</c:v>
                  </c:pt>
                  <c:pt idx="4">
                    <c:v>1 484</c:v>
                  </c:pt>
                  <c:pt idx="5">
                    <c:v>1 178</c:v>
                  </c:pt>
                  <c:pt idx="6">
                    <c:v>1 413</c:v>
                  </c:pt>
                  <c:pt idx="7">
                    <c:v>1 676</c:v>
                  </c:pt>
                  <c:pt idx="8">
                    <c:v>1 399</c:v>
                  </c:pt>
                  <c:pt idx="9">
                    <c:v>1 441</c:v>
                  </c:pt>
                  <c:pt idx="10">
                    <c:v>43 472</c:v>
                  </c:pt>
                  <c:pt idx="11">
                    <c:v>1 095</c:v>
                  </c:pt>
                  <c:pt idx="12">
                    <c:v>795</c:v>
                  </c:pt>
                  <c:pt idx="13">
                    <c:v>1 467</c:v>
                  </c:pt>
                  <c:pt idx="14">
                    <c:v>1 424</c:v>
                  </c:pt>
                  <c:pt idx="15">
                    <c:v>1 991</c:v>
                  </c:pt>
                  <c:pt idx="16">
                    <c:v>1 236</c:v>
                  </c:pt>
                  <c:pt idx="17">
                    <c:v>7 339</c:v>
                  </c:pt>
                  <c:pt idx="18">
                    <c:v>921</c:v>
                  </c:pt>
                  <c:pt idx="19">
                    <c:v>6 440</c:v>
                  </c:pt>
                  <c:pt idx="20">
                    <c:v>1 853</c:v>
                  </c:pt>
                  <c:pt idx="21">
                    <c:v>551</c:v>
                  </c:pt>
                </c15:dlblRangeCache>
              </c15:datalabelsRange>
            </c:ext>
            <c:ext xmlns:c16="http://schemas.microsoft.com/office/drawing/2014/chart" uri="{C3380CC4-5D6E-409C-BE32-E72D297353CC}">
              <c16:uniqueId val="{0000002D-D562-4898-98FF-7CDB4C0C487C}"/>
            </c:ext>
          </c:extLst>
        </c:ser>
        <c:dLbls>
          <c:showLegendKey val="0"/>
          <c:showVal val="0"/>
          <c:showCatName val="0"/>
          <c:showSerName val="0"/>
          <c:showPercent val="0"/>
          <c:showBubbleSize val="0"/>
        </c:dLbls>
        <c:gapWidth val="0"/>
        <c:overlap val="100"/>
        <c:axId val="870827296"/>
        <c:axId val="870837136"/>
      </c:barChart>
      <c:catAx>
        <c:axId val="870827296"/>
        <c:scaling>
          <c:orientation val="minMax"/>
        </c:scaling>
        <c:delete val="1"/>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crossAx val="870837136"/>
        <c:crosses val="autoZero"/>
        <c:auto val="1"/>
        <c:lblAlgn val="ctr"/>
        <c:lblOffset val="100"/>
        <c:noMultiLvlLbl val="0"/>
      </c:catAx>
      <c:valAx>
        <c:axId val="870837136"/>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overlay val="0"/>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870827296"/>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no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'SVF fullföljs'!$K$8</c:f>
              <c:strCache>
                <c:ptCount val="1"/>
                <c:pt idx="0">
                  <c:v>2019</c:v>
                </c:pt>
              </c:strCache>
            </c:strRef>
          </c:tx>
          <c:spPr>
            <a:pattFill prst="dkUpDiag">
              <a:fgClr>
                <a:schemeClr val="accent2"/>
              </a:fgClr>
              <a:bgClr>
                <a:schemeClr val="accent3"/>
              </a:bgClr>
            </a:pattFill>
            <a:ln w="9525" cap="flat" cmpd="sng" algn="ctr">
              <a:noFill/>
              <a:prstDash val="solid"/>
              <a:round/>
              <a:headEnd type="none" w="med" len="med"/>
              <a:tailEnd type="none" w="med" len="med"/>
            </a:ln>
            <a:effectLst/>
          </c:spPr>
          <c:invertIfNegative val="0"/>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fullföljs'!$K$9:$K$30</c:f>
              <c:numCache>
                <c:formatCode>0.0</c:formatCode>
                <c:ptCount val="22"/>
                <c:pt idx="0">
                  <c:v>57.340720221606603</c:v>
                </c:pt>
                <c:pt idx="1">
                  <c:v>60.735294117647101</c:v>
                </c:pt>
                <c:pt idx="2">
                  <c:v>50.203086921202299</c:v>
                </c:pt>
                <c:pt idx="3">
                  <c:v>47.1606648199446</c:v>
                </c:pt>
                <c:pt idx="4">
                  <c:v>55.3281155930163</c:v>
                </c:pt>
                <c:pt idx="5">
                  <c:v>48.065015479876202</c:v>
                </c:pt>
                <c:pt idx="6">
                  <c:v>51.809651474530803</c:v>
                </c:pt>
                <c:pt idx="7">
                  <c:v>47.335423197492197</c:v>
                </c:pt>
                <c:pt idx="8">
                  <c:v>49.9222395023328</c:v>
                </c:pt>
                <c:pt idx="9">
                  <c:v>43.924581005586596</c:v>
                </c:pt>
                <c:pt idx="10">
                  <c:v>43.574917318264497</c:v>
                </c:pt>
                <c:pt idx="11">
                  <c:v>44.631410256410298</c:v>
                </c:pt>
                <c:pt idx="12">
                  <c:v>48.428571428571402</c:v>
                </c:pt>
                <c:pt idx="13">
                  <c:v>45.991019884541402</c:v>
                </c:pt>
                <c:pt idx="14">
                  <c:v>46.094215861657702</c:v>
                </c:pt>
                <c:pt idx="15">
                  <c:v>37.967351237493403</c:v>
                </c:pt>
                <c:pt idx="16">
                  <c:v>42.555066079295202</c:v>
                </c:pt>
                <c:pt idx="17">
                  <c:v>39.118457300275502</c:v>
                </c:pt>
                <c:pt idx="18">
                  <c:v>43.959390862944197</c:v>
                </c:pt>
                <c:pt idx="19">
                  <c:v>36.181192660550501</c:v>
                </c:pt>
                <c:pt idx="20">
                  <c:v>32.150101419878304</c:v>
                </c:pt>
                <c:pt idx="21">
                  <c:v>38.2246376811594</c:v>
                </c:pt>
              </c:numCache>
            </c:numRef>
          </c:val>
          <c:extLst>
            <c:ext xmlns:c16="http://schemas.microsoft.com/office/drawing/2014/chart" uri="{C3380CC4-5D6E-409C-BE32-E72D297353CC}">
              <c16:uniqueId val="{00000000-B101-4AB2-965E-113468CF4542}"/>
            </c:ext>
          </c:extLst>
        </c:ser>
        <c:ser>
          <c:idx val="1"/>
          <c:order val="1"/>
          <c:tx>
            <c:strRef>
              <c:f>'SVF fullföljs'!$L$8</c:f>
              <c:strCache>
                <c:ptCount val="1"/>
                <c:pt idx="0">
                  <c:v> Måluppfyllelse 2020</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dPt>
            <c:idx val="10"/>
            <c:invertIfNegative val="0"/>
            <c:bubble3D val="0"/>
            <c:spPr>
              <a:solidFill>
                <a:schemeClr val="bg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B101-4AB2-965E-113468CF454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fullföljs'!$L$9:$L$30</c:f>
              <c:numCache>
                <c:formatCode>0.0</c:formatCode>
                <c:ptCount val="22"/>
                <c:pt idx="0">
                  <c:v>67.441860465116292</c:v>
                </c:pt>
                <c:pt idx="1">
                  <c:v>62.518968133535701</c:v>
                </c:pt>
                <c:pt idx="2">
                  <c:v>60</c:v>
                </c:pt>
                <c:pt idx="3">
                  <c:v>59.799322387281691</c:v>
                </c:pt>
                <c:pt idx="4">
                  <c:v>59.770889487870605</c:v>
                </c:pt>
                <c:pt idx="5">
                  <c:v>57.215619694397304</c:v>
                </c:pt>
                <c:pt idx="6">
                  <c:v>56.970983722576094</c:v>
                </c:pt>
                <c:pt idx="7">
                  <c:v>55.966587112171794</c:v>
                </c:pt>
                <c:pt idx="8">
                  <c:v>51.107934238742004</c:v>
                </c:pt>
                <c:pt idx="9">
                  <c:v>51.006245662734194</c:v>
                </c:pt>
                <c:pt idx="10">
                  <c:v>50.644092749355899</c:v>
                </c:pt>
                <c:pt idx="11">
                  <c:v>50.228310502283101</c:v>
                </c:pt>
                <c:pt idx="12">
                  <c:v>50.188679245282998</c:v>
                </c:pt>
                <c:pt idx="13">
                  <c:v>49.761417859577399</c:v>
                </c:pt>
                <c:pt idx="14">
                  <c:v>49.648876404494402</c:v>
                </c:pt>
                <c:pt idx="15">
                  <c:v>49.221496735308904</c:v>
                </c:pt>
                <c:pt idx="16">
                  <c:v>47.006472491909399</c:v>
                </c:pt>
                <c:pt idx="17">
                  <c:v>45.333151655538899</c:v>
                </c:pt>
                <c:pt idx="18">
                  <c:v>42.888165038002199</c:v>
                </c:pt>
                <c:pt idx="19">
                  <c:v>42.2826086956522</c:v>
                </c:pt>
                <c:pt idx="20">
                  <c:v>41.122504047490601</c:v>
                </c:pt>
                <c:pt idx="21">
                  <c:v>40.471869328493597</c:v>
                </c:pt>
              </c:numCache>
            </c:numRef>
          </c:val>
          <c:extLst>
            <c:ext xmlns:c16="http://schemas.microsoft.com/office/drawing/2014/chart" uri="{C3380CC4-5D6E-409C-BE32-E72D297353CC}">
              <c16:uniqueId val="{00000003-B101-4AB2-965E-113468CF4542}"/>
            </c:ext>
          </c:extLst>
        </c:ser>
        <c:dLbls>
          <c:showLegendKey val="0"/>
          <c:showVal val="0"/>
          <c:showCatName val="0"/>
          <c:showSerName val="0"/>
          <c:showPercent val="0"/>
          <c:showBubbleSize val="0"/>
        </c:dLbls>
        <c:gapWidth val="25"/>
        <c:overlap val="30"/>
        <c:axId val="681653984"/>
        <c:axId val="681647752"/>
      </c:barChart>
      <c:scatterChart>
        <c:scatterStyle val="lineMarker"/>
        <c:varyColors val="0"/>
        <c:ser>
          <c:idx val="2"/>
          <c:order val="2"/>
          <c:tx>
            <c:strRef>
              <c:f>'SVF fullföljs'!$Q$8</c:f>
              <c:strCache>
                <c:ptCount val="1"/>
                <c:pt idx="0">
                  <c:v>Målvärde</c:v>
                </c:pt>
              </c:strCache>
            </c:strRef>
          </c:tx>
          <c:spPr>
            <a:ln w="19050" cap="rnd">
              <a:solidFill>
                <a:srgbClr val="C00000"/>
              </a:solidFill>
              <a:prstDash val="sysDot"/>
              <a:round/>
            </a:ln>
            <a:effectLst/>
          </c:spPr>
          <c:marker>
            <c:symbol val="none"/>
          </c:marker>
          <c:dLbls>
            <c:dLbl>
              <c:idx val="1"/>
              <c:layout>
                <c:manualLayout>
                  <c:x val="-0.17050925925925925"/>
                  <c:y val="0.11994444444444441"/>
                </c:manualLayout>
              </c:layout>
              <c:showLegendKey val="0"/>
              <c:showVal val="0"/>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4-B101-4AB2-965E-113468CF454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'SVF fullföljs'!$Q$9:$Q$10</c:f>
              <c:numCache>
                <c:formatCode>General</c:formatCode>
                <c:ptCount val="2"/>
                <c:pt idx="0">
                  <c:v>80</c:v>
                </c:pt>
                <c:pt idx="1">
                  <c:v>80</c:v>
                </c:pt>
              </c:numCache>
            </c:numRef>
          </c:xVal>
          <c:yVal>
            <c:numRef>
              <c:f>'SVF fullföljs'!$P$9:$P$10</c:f>
              <c:numCache>
                <c:formatCode>General</c:formatCode>
                <c:ptCount val="2"/>
                <c:pt idx="0">
                  <c:v>0</c:v>
                </c:pt>
                <c:pt idx="1">
                  <c:v>1</c:v>
                </c:pt>
              </c:numCache>
            </c:numRef>
          </c:yVal>
          <c:smooth val="0"/>
          <c:extLst>
            <c:ext xmlns:c16="http://schemas.microsoft.com/office/drawing/2014/chart" uri="{C3380CC4-5D6E-409C-BE32-E72D297353CC}">
              <c16:uniqueId val="{00000005-B101-4AB2-965E-113468CF4542}"/>
            </c:ext>
          </c:extLst>
        </c:ser>
        <c:dLbls>
          <c:showLegendKey val="0"/>
          <c:showVal val="0"/>
          <c:showCatName val="0"/>
          <c:showSerName val="0"/>
          <c:showPercent val="0"/>
          <c:showBubbleSize val="0"/>
        </c:dLbls>
        <c:axId val="681737624"/>
        <c:axId val="681731064"/>
      </c:scatterChart>
      <c:valAx>
        <c:axId val="681737624"/>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Måluppfyllelse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General" sourceLinked="1"/>
        <c:majorTickMark val="out"/>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681731064"/>
        <c:crosses val="autoZero"/>
        <c:crossBetween val="midCat"/>
      </c:valAx>
      <c:valAx>
        <c:axId val="681731064"/>
        <c:scaling>
          <c:orientation val="minMax"/>
          <c:max val="1"/>
        </c:scaling>
        <c:delete val="1"/>
        <c:axPos val="l"/>
        <c:majorGridlines>
          <c:spPr>
            <a:ln w="12700" cap="flat" cmpd="sng" algn="ctr">
              <a:solidFill>
                <a:srgbClr val="FFFFFF">
                  <a:lumMod val="100000"/>
                </a:srgbClr>
              </a:solidFill>
              <a:prstDash val="solid"/>
              <a:round/>
              <a:headEnd type="none" w="med" len="med"/>
              <a:tailEnd type="none" w="med" len="med"/>
            </a:ln>
            <a:effectLst/>
          </c:spPr>
        </c:majorGridlines>
        <c:numFmt formatCode="General" sourceLinked="1"/>
        <c:majorTickMark val="out"/>
        <c:minorTickMark val="none"/>
        <c:tickLblPos val="nextTo"/>
        <c:crossAx val="681737624"/>
        <c:crosses val="autoZero"/>
        <c:crossBetween val="midCat"/>
      </c:valAx>
      <c:valAx>
        <c:axId val="681647752"/>
        <c:scaling>
          <c:orientation val="minMax"/>
        </c:scaling>
        <c:delete val="1"/>
        <c:axPos val="t"/>
        <c:numFmt formatCode="0.0" sourceLinked="1"/>
        <c:majorTickMark val="out"/>
        <c:minorTickMark val="none"/>
        <c:tickLblPos val="nextTo"/>
        <c:crossAx val="681653984"/>
        <c:crosses val="max"/>
        <c:crossBetween val="between"/>
      </c:valAx>
      <c:catAx>
        <c:axId val="681653984"/>
        <c:scaling>
          <c:orientation val="minMax"/>
        </c:scaling>
        <c:delete val="0"/>
        <c:axPos val="r"/>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681647752"/>
        <c:crosses val="max"/>
        <c:auto val="1"/>
        <c:lblAlgn val="ctr"/>
        <c:lblOffset val="100"/>
        <c:noMultiLvlLbl val="0"/>
      </c:catAx>
      <c:spPr>
        <a:solidFill>
          <a:srgbClr val="F4F5F0">
            <a:lumMod val="100000"/>
          </a:srgbClr>
        </a:solid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no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'Hjärtinfarkt 19 20'!$J$8</c:f>
              <c:strCache>
                <c:ptCount val="1"/>
                <c:pt idx="0">
                  <c:v>2020</c:v>
                </c:pt>
              </c:strCache>
            </c:strRef>
          </c:tx>
          <c:spPr>
            <a:ln w="19050" cap="rnd" cmpd="sng" algn="ctr">
              <a:solidFill>
                <a:srgbClr val="DA4215">
                  <a:lumMod val="100000"/>
                </a:srgbClr>
              </a:solidFill>
              <a:prstDash val="solid"/>
              <a:round/>
              <a:headEnd type="none" w="med" len="med"/>
              <a:tailEnd type="none" w="med" len="med"/>
            </a:ln>
            <a:effectLst/>
          </c:spPr>
          <c:marker>
            <c:symbol val="none"/>
          </c:marker>
          <c:cat>
            <c:numRef>
              <c:f>'Hjärtinfarkt 19 20'!$H$9:$H$59</c:f>
              <c:numCache>
                <c:formatCode>General</c:formatCode>
                <c:ptCount val="51"/>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numCache>
            </c:numRef>
          </c:cat>
          <c:val>
            <c:numRef>
              <c:f>'Hjärtinfarkt 19 20'!$J$9:$J$59</c:f>
              <c:numCache>
                <c:formatCode>General</c:formatCode>
                <c:ptCount val="51"/>
                <c:pt idx="0">
                  <c:v>342</c:v>
                </c:pt>
                <c:pt idx="1">
                  <c:v>293</c:v>
                </c:pt>
                <c:pt idx="2">
                  <c:v>305</c:v>
                </c:pt>
                <c:pt idx="3">
                  <c:v>322</c:v>
                </c:pt>
                <c:pt idx="4">
                  <c:v>306</c:v>
                </c:pt>
                <c:pt idx="5">
                  <c:v>348</c:v>
                </c:pt>
                <c:pt idx="6">
                  <c:v>364</c:v>
                </c:pt>
                <c:pt idx="7">
                  <c:v>354</c:v>
                </c:pt>
                <c:pt idx="8">
                  <c:v>322</c:v>
                </c:pt>
                <c:pt idx="9">
                  <c:v>312</c:v>
                </c:pt>
                <c:pt idx="10">
                  <c:v>246</c:v>
                </c:pt>
                <c:pt idx="11">
                  <c:v>251</c:v>
                </c:pt>
                <c:pt idx="12">
                  <c:v>248</c:v>
                </c:pt>
                <c:pt idx="13">
                  <c:v>259</c:v>
                </c:pt>
                <c:pt idx="14">
                  <c:v>304</c:v>
                </c:pt>
                <c:pt idx="15">
                  <c:v>264</c:v>
                </c:pt>
                <c:pt idx="16">
                  <c:v>266</c:v>
                </c:pt>
                <c:pt idx="17">
                  <c:v>282</c:v>
                </c:pt>
                <c:pt idx="18">
                  <c:v>304</c:v>
                </c:pt>
                <c:pt idx="19">
                  <c:v>276</c:v>
                </c:pt>
                <c:pt idx="20">
                  <c:v>301</c:v>
                </c:pt>
                <c:pt idx="21">
                  <c:v>290</c:v>
                </c:pt>
                <c:pt idx="22">
                  <c:v>301</c:v>
                </c:pt>
                <c:pt idx="23">
                  <c:v>288</c:v>
                </c:pt>
                <c:pt idx="24">
                  <c:v>290</c:v>
                </c:pt>
                <c:pt idx="25">
                  <c:v>266</c:v>
                </c:pt>
                <c:pt idx="26">
                  <c:v>271</c:v>
                </c:pt>
                <c:pt idx="27">
                  <c:v>277</c:v>
                </c:pt>
                <c:pt idx="28">
                  <c:v>287</c:v>
                </c:pt>
                <c:pt idx="29">
                  <c:v>296</c:v>
                </c:pt>
                <c:pt idx="30">
                  <c:v>304</c:v>
                </c:pt>
                <c:pt idx="31">
                  <c:v>302</c:v>
                </c:pt>
                <c:pt idx="32">
                  <c:v>313</c:v>
                </c:pt>
                <c:pt idx="33">
                  <c:v>296</c:v>
                </c:pt>
                <c:pt idx="34">
                  <c:v>300</c:v>
                </c:pt>
                <c:pt idx="35">
                  <c:v>329</c:v>
                </c:pt>
                <c:pt idx="36">
                  <c:v>291</c:v>
                </c:pt>
                <c:pt idx="37">
                  <c:v>298</c:v>
                </c:pt>
                <c:pt idx="38">
                  <c:v>335</c:v>
                </c:pt>
                <c:pt idx="39">
                  <c:v>334</c:v>
                </c:pt>
                <c:pt idx="40">
                  <c:v>294</c:v>
                </c:pt>
                <c:pt idx="41">
                  <c:v>353</c:v>
                </c:pt>
                <c:pt idx="42">
                  <c:v>323</c:v>
                </c:pt>
                <c:pt idx="43">
                  <c:v>308</c:v>
                </c:pt>
                <c:pt idx="44">
                  <c:v>291</c:v>
                </c:pt>
                <c:pt idx="45">
                  <c:v>282</c:v>
                </c:pt>
                <c:pt idx="46">
                  <c:v>295</c:v>
                </c:pt>
                <c:pt idx="47">
                  <c:v>303</c:v>
                </c:pt>
                <c:pt idx="48">
                  <c:v>295</c:v>
                </c:pt>
                <c:pt idx="49">
                  <c:v>299</c:v>
                </c:pt>
                <c:pt idx="50">
                  <c:v>291</c:v>
                </c:pt>
              </c:numCache>
            </c:numRef>
          </c:val>
          <c:smooth val="0"/>
          <c:extLst>
            <c:ext xmlns:c16="http://schemas.microsoft.com/office/drawing/2014/chart" uri="{C3380CC4-5D6E-409C-BE32-E72D297353CC}">
              <c16:uniqueId val="{00000000-1369-4971-8F61-7DA9600034EE}"/>
            </c:ext>
          </c:extLst>
        </c:ser>
        <c:ser>
          <c:idx val="0"/>
          <c:order val="1"/>
          <c:tx>
            <c:strRef>
              <c:f>'Hjärtinfarkt 19 20'!$I$8</c:f>
              <c:strCache>
                <c:ptCount val="1"/>
                <c:pt idx="0">
                  <c:v>2019</c:v>
                </c:pt>
              </c:strCache>
            </c:strRef>
          </c:tx>
          <c:spPr>
            <a:ln w="19050" cap="rnd" cmpd="sng" algn="ctr">
              <a:solidFill>
                <a:srgbClr val="000000">
                  <a:lumMod val="100000"/>
                </a:srgbClr>
              </a:solidFill>
              <a:prstDash val="sysDash"/>
              <a:round/>
              <a:headEnd type="none" w="med" len="med"/>
              <a:tailEnd type="none" w="med" len="med"/>
            </a:ln>
            <a:effectLst/>
          </c:spPr>
          <c:marker>
            <c:symbol val="none"/>
          </c:marker>
          <c:cat>
            <c:numRef>
              <c:f>'Hjärtinfarkt 19 20'!$H$9:$H$59</c:f>
              <c:numCache>
                <c:formatCode>General</c:formatCode>
                <c:ptCount val="51"/>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numCache>
            </c:numRef>
          </c:cat>
          <c:val>
            <c:numRef>
              <c:f>'Hjärtinfarkt 19 20'!$I$9:$I$59</c:f>
              <c:numCache>
                <c:formatCode>General</c:formatCode>
                <c:ptCount val="51"/>
                <c:pt idx="0">
                  <c:v>383</c:v>
                </c:pt>
                <c:pt idx="1">
                  <c:v>325</c:v>
                </c:pt>
                <c:pt idx="2">
                  <c:v>354</c:v>
                </c:pt>
                <c:pt idx="3">
                  <c:v>391</c:v>
                </c:pt>
                <c:pt idx="4">
                  <c:v>337</c:v>
                </c:pt>
                <c:pt idx="5">
                  <c:v>326</c:v>
                </c:pt>
                <c:pt idx="6">
                  <c:v>329</c:v>
                </c:pt>
                <c:pt idx="7">
                  <c:v>332</c:v>
                </c:pt>
                <c:pt idx="8">
                  <c:v>353</c:v>
                </c:pt>
                <c:pt idx="9">
                  <c:v>336</c:v>
                </c:pt>
                <c:pt idx="10">
                  <c:v>377</c:v>
                </c:pt>
                <c:pt idx="11">
                  <c:v>309</c:v>
                </c:pt>
                <c:pt idx="12">
                  <c:v>344</c:v>
                </c:pt>
                <c:pt idx="13">
                  <c:v>302</c:v>
                </c:pt>
                <c:pt idx="14">
                  <c:v>340</c:v>
                </c:pt>
                <c:pt idx="15">
                  <c:v>346</c:v>
                </c:pt>
                <c:pt idx="16">
                  <c:v>338</c:v>
                </c:pt>
                <c:pt idx="17">
                  <c:v>315</c:v>
                </c:pt>
                <c:pt idx="18">
                  <c:v>339</c:v>
                </c:pt>
                <c:pt idx="19">
                  <c:v>365</c:v>
                </c:pt>
                <c:pt idx="20">
                  <c:v>348</c:v>
                </c:pt>
                <c:pt idx="21">
                  <c:v>292</c:v>
                </c:pt>
                <c:pt idx="22">
                  <c:v>300</c:v>
                </c:pt>
                <c:pt idx="23">
                  <c:v>302</c:v>
                </c:pt>
                <c:pt idx="24">
                  <c:v>327</c:v>
                </c:pt>
                <c:pt idx="25">
                  <c:v>311</c:v>
                </c:pt>
                <c:pt idx="26">
                  <c:v>320</c:v>
                </c:pt>
                <c:pt idx="27">
                  <c:v>300</c:v>
                </c:pt>
                <c:pt idx="28">
                  <c:v>329</c:v>
                </c:pt>
                <c:pt idx="29">
                  <c:v>294</c:v>
                </c:pt>
                <c:pt idx="30">
                  <c:v>305</c:v>
                </c:pt>
                <c:pt idx="31">
                  <c:v>335</c:v>
                </c:pt>
                <c:pt idx="32">
                  <c:v>335</c:v>
                </c:pt>
                <c:pt idx="33">
                  <c:v>333</c:v>
                </c:pt>
                <c:pt idx="34">
                  <c:v>325</c:v>
                </c:pt>
                <c:pt idx="35">
                  <c:v>338</c:v>
                </c:pt>
                <c:pt idx="36">
                  <c:v>285</c:v>
                </c:pt>
                <c:pt idx="37">
                  <c:v>319</c:v>
                </c:pt>
                <c:pt idx="38">
                  <c:v>381</c:v>
                </c:pt>
                <c:pt idx="39">
                  <c:v>345</c:v>
                </c:pt>
                <c:pt idx="40">
                  <c:v>309</c:v>
                </c:pt>
                <c:pt idx="41">
                  <c:v>326</c:v>
                </c:pt>
                <c:pt idx="42">
                  <c:v>325</c:v>
                </c:pt>
                <c:pt idx="43">
                  <c:v>332</c:v>
                </c:pt>
                <c:pt idx="44">
                  <c:v>300</c:v>
                </c:pt>
                <c:pt idx="45">
                  <c:v>359</c:v>
                </c:pt>
                <c:pt idx="46">
                  <c:v>326</c:v>
                </c:pt>
                <c:pt idx="47">
                  <c:v>358</c:v>
                </c:pt>
                <c:pt idx="48">
                  <c:v>338</c:v>
                </c:pt>
                <c:pt idx="49">
                  <c:v>326</c:v>
                </c:pt>
                <c:pt idx="50">
                  <c:v>358</c:v>
                </c:pt>
              </c:numCache>
            </c:numRef>
          </c:val>
          <c:smooth val="0"/>
          <c:extLst>
            <c:ext xmlns:c16="http://schemas.microsoft.com/office/drawing/2014/chart" uri="{C3380CC4-5D6E-409C-BE32-E72D297353CC}">
              <c16:uniqueId val="{00000001-1369-4971-8F61-7DA9600034EE}"/>
            </c:ext>
          </c:extLst>
        </c:ser>
        <c:dLbls>
          <c:showLegendKey val="0"/>
          <c:showVal val="0"/>
          <c:showCatName val="0"/>
          <c:showSerName val="0"/>
          <c:showPercent val="0"/>
          <c:showBubbleSize val="0"/>
        </c:dLbls>
        <c:smooth val="0"/>
        <c:axId val="1001279808"/>
        <c:axId val="1001282104"/>
      </c:lineChart>
      <c:catAx>
        <c:axId val="1001279808"/>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Vecka</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82104"/>
        <c:crosses val="autoZero"/>
        <c:auto val="1"/>
        <c:lblAlgn val="ctr"/>
        <c:lblOffset val="100"/>
        <c:noMultiLvlLbl val="0"/>
      </c:catAx>
      <c:valAx>
        <c:axId val="1001282104"/>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hjärtinfarkter</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79808"/>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'Hjärtinfarkt 00 20'!$I$7</c:f>
              <c:strCache>
                <c:ptCount val="1"/>
                <c:pt idx="0">
                  <c:v>Antal hjärtinfarkter</c:v>
                </c:pt>
              </c:strCache>
            </c:strRef>
          </c:tx>
          <c:spPr>
            <a:ln w="19050" cap="rnd" cmpd="sng" algn="ctr">
              <a:solidFill>
                <a:srgbClr val="DA4215">
                  <a:lumMod val="100000"/>
                </a:srgbClr>
              </a:solidFill>
              <a:prstDash val="solid"/>
              <a:round/>
              <a:headEnd type="none" w="med" len="med"/>
              <a:tailEnd type="none" w="med" len="med"/>
            </a:ln>
            <a:effectLst/>
          </c:spPr>
          <c:marker>
            <c:symbol val="none"/>
          </c:marker>
          <c:dPt>
            <c:idx val="0"/>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1-967B-4843-9DC7-6D3424E63154}"/>
              </c:ext>
            </c:extLst>
          </c:dPt>
          <c:dPt>
            <c:idx val="1"/>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3-967B-4843-9DC7-6D3424E63154}"/>
              </c:ext>
            </c:extLst>
          </c:dPt>
          <c:dPt>
            <c:idx val="2"/>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5-967B-4843-9DC7-6D3424E63154}"/>
              </c:ext>
            </c:extLst>
          </c:dPt>
          <c:dPt>
            <c:idx val="3"/>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7-967B-4843-9DC7-6D3424E63154}"/>
              </c:ext>
            </c:extLst>
          </c:dPt>
          <c:dPt>
            <c:idx val="4"/>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9-967B-4843-9DC7-6D3424E63154}"/>
              </c:ext>
            </c:extLst>
          </c:dPt>
          <c:dPt>
            <c:idx val="5"/>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B-967B-4843-9DC7-6D3424E63154}"/>
              </c:ext>
            </c:extLst>
          </c:dPt>
          <c:dPt>
            <c:idx val="6"/>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D-967B-4843-9DC7-6D3424E63154}"/>
              </c:ext>
            </c:extLst>
          </c:dPt>
          <c:dPt>
            <c:idx val="7"/>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F-967B-4843-9DC7-6D3424E63154}"/>
              </c:ext>
            </c:extLst>
          </c:dPt>
          <c:dPt>
            <c:idx val="8"/>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1-967B-4843-9DC7-6D3424E63154}"/>
              </c:ext>
            </c:extLst>
          </c:dPt>
          <c:dPt>
            <c:idx val="9"/>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3-967B-4843-9DC7-6D3424E63154}"/>
              </c:ext>
            </c:extLst>
          </c:dPt>
          <c:dPt>
            <c:idx val="10"/>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5-967B-4843-9DC7-6D3424E63154}"/>
              </c:ext>
            </c:extLst>
          </c:dPt>
          <c:dPt>
            <c:idx val="11"/>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7-967B-4843-9DC7-6D3424E63154}"/>
              </c:ext>
            </c:extLst>
          </c:dPt>
          <c:cat>
            <c:numRef>
              <c:f>'Hjärtinfarkt 00 20'!$H$8:$H$28</c:f>
              <c:numCache>
                <c:formatCode>@</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'Hjärtinfarkt 00 20'!$I$8:$I$28</c:f>
              <c:numCache>
                <c:formatCode>#,##0</c:formatCode>
                <c:ptCount val="21"/>
                <c:pt idx="0">
                  <c:v>17556</c:v>
                </c:pt>
                <c:pt idx="1">
                  <c:v>19897</c:v>
                </c:pt>
                <c:pt idx="2">
                  <c:v>20301</c:v>
                </c:pt>
                <c:pt idx="3">
                  <c:v>20612</c:v>
                </c:pt>
                <c:pt idx="4">
                  <c:v>19790</c:v>
                </c:pt>
                <c:pt idx="5">
                  <c:v>19243</c:v>
                </c:pt>
                <c:pt idx="6">
                  <c:v>19167</c:v>
                </c:pt>
                <c:pt idx="7">
                  <c:v>20371</c:v>
                </c:pt>
                <c:pt idx="8">
                  <c:v>19593</c:v>
                </c:pt>
                <c:pt idx="9">
                  <c:v>18669</c:v>
                </c:pt>
                <c:pt idx="10">
                  <c:v>19140</c:v>
                </c:pt>
                <c:pt idx="11">
                  <c:v>19332</c:v>
                </c:pt>
                <c:pt idx="12">
                  <c:v>19637</c:v>
                </c:pt>
                <c:pt idx="13">
                  <c:v>18522</c:v>
                </c:pt>
                <c:pt idx="14">
                  <c:v>18429</c:v>
                </c:pt>
                <c:pt idx="15">
                  <c:v>18490</c:v>
                </c:pt>
                <c:pt idx="16">
                  <c:v>18281</c:v>
                </c:pt>
                <c:pt idx="17">
                  <c:v>17962</c:v>
                </c:pt>
                <c:pt idx="18">
                  <c:v>17475</c:v>
                </c:pt>
                <c:pt idx="19">
                  <c:v>17199</c:v>
                </c:pt>
                <c:pt idx="20">
                  <c:v>15471</c:v>
                </c:pt>
              </c:numCache>
            </c:numRef>
          </c:val>
          <c:smooth val="0"/>
          <c:extLst>
            <c:ext xmlns:c16="http://schemas.microsoft.com/office/drawing/2014/chart" uri="{C3380CC4-5D6E-409C-BE32-E72D297353CC}">
              <c16:uniqueId val="{00000018-967B-4843-9DC7-6D3424E63154}"/>
            </c:ext>
          </c:extLst>
        </c:ser>
        <c:dLbls>
          <c:showLegendKey val="0"/>
          <c:showVal val="0"/>
          <c:showCatName val="0"/>
          <c:showSerName val="0"/>
          <c:showPercent val="0"/>
          <c:showBubbleSize val="0"/>
        </c:dLbls>
        <c:smooth val="0"/>
        <c:axId val="1001372304"/>
        <c:axId val="1001372632"/>
      </c:lineChart>
      <c:catAx>
        <c:axId val="1001372304"/>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372632"/>
        <c:crosses val="autoZero"/>
        <c:auto val="1"/>
        <c:lblAlgn val="ctr"/>
        <c:lblOffset val="100"/>
        <c:noMultiLvlLbl val="0"/>
      </c:catAx>
      <c:valAx>
        <c:axId val="1001372632"/>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hjärtinfarkter</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372304"/>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855162037037037"/>
          <c:y val="9.5628333333333329E-2"/>
          <c:w val="0.63556990740740738"/>
          <c:h val="0.80816333333333334"/>
        </c:manualLayout>
      </c:layout>
      <c:barChart>
        <c:barDir val="bar"/>
        <c:grouping val="clustered"/>
        <c:varyColors val="0"/>
        <c:ser>
          <c:idx val="0"/>
          <c:order val="0"/>
          <c:tx>
            <c:strRef>
              <c:f>'Swedhearts kvalitetsindex'!$I$8</c:f>
              <c:strCache>
                <c:ptCount val="1"/>
                <c:pt idx="0">
                  <c:v>2019</c:v>
                </c:pt>
              </c:strCache>
            </c:strRef>
          </c:tx>
          <c:spPr>
            <a:pattFill prst="dkUpDiag">
              <a:fgClr>
                <a:schemeClr val="tx2">
                  <a:lumMod val="20000"/>
                  <a:lumOff val="80000"/>
                </a:schemeClr>
              </a:fgClr>
              <a:bgClr>
                <a:schemeClr val="accent4">
                  <a:lumMod val="90000"/>
                </a:schemeClr>
              </a:bgClr>
            </a:pattFill>
            <a:ln w="9525" cap="flat" cmpd="sng" algn="ctr">
              <a:noFill/>
              <a:prstDash val="solid"/>
              <a:round/>
              <a:headEnd type="none" w="med" len="med"/>
              <a:tailEnd type="none" w="med" len="med"/>
            </a:ln>
            <a:effectLst/>
          </c:spPr>
          <c:invertIfNegative val="0"/>
          <c:cat>
            <c:strRef>
              <c:f>'Swedhearts kvalitetsindex'!$H$9:$H$30</c:f>
              <c:strCache>
                <c:ptCount val="22"/>
                <c:pt idx="0">
                  <c:v>Kalmar</c:v>
                </c:pt>
                <c:pt idx="1">
                  <c:v>Uppsala</c:v>
                </c:pt>
                <c:pt idx="2">
                  <c:v>Gotland</c:v>
                </c:pt>
                <c:pt idx="3">
                  <c:v>Kronoberg</c:v>
                </c:pt>
                <c:pt idx="4">
                  <c:v>Halland</c:v>
                </c:pt>
                <c:pt idx="5">
                  <c:v>Örebro</c:v>
                </c:pt>
                <c:pt idx="6">
                  <c:v>Jämtland Härjedalen</c:v>
                </c:pt>
                <c:pt idx="7">
                  <c:v>Västerbotten</c:v>
                </c:pt>
                <c:pt idx="8">
                  <c:v>Norrbotten</c:v>
                </c:pt>
                <c:pt idx="9">
                  <c:v>Västra Götaland</c:v>
                </c:pt>
                <c:pt idx="10">
                  <c:v>Dalarna</c:v>
                </c:pt>
                <c:pt idx="11">
                  <c:v>Gävleborg</c:v>
                </c:pt>
                <c:pt idx="12">
                  <c:v>Sörmland</c:v>
                </c:pt>
                <c:pt idx="13">
                  <c:v>Östergötland</c:v>
                </c:pt>
                <c:pt idx="14">
                  <c:v>Jönköping</c:v>
                </c:pt>
                <c:pt idx="15">
                  <c:v>Blekinge</c:v>
                </c:pt>
                <c:pt idx="16">
                  <c:v>Skåne</c:v>
                </c:pt>
                <c:pt idx="17">
                  <c:v>Riket</c:v>
                </c:pt>
                <c:pt idx="18">
                  <c:v>Värmland</c:v>
                </c:pt>
                <c:pt idx="19">
                  <c:v>Västmanland</c:v>
                </c:pt>
                <c:pt idx="20">
                  <c:v>Västernorrland</c:v>
                </c:pt>
                <c:pt idx="21">
                  <c:v>Stockholm</c:v>
                </c:pt>
              </c:strCache>
            </c:strRef>
          </c:cat>
          <c:val>
            <c:numRef>
              <c:f>'Swedhearts kvalitetsindex'!$I$9:$I$30</c:f>
              <c:numCache>
                <c:formatCode>0.0</c:formatCode>
                <c:ptCount val="22"/>
                <c:pt idx="0">
                  <c:v>6.5</c:v>
                </c:pt>
                <c:pt idx="1">
                  <c:v>6</c:v>
                </c:pt>
                <c:pt idx="2">
                  <c:v>5.5</c:v>
                </c:pt>
                <c:pt idx="3">
                  <c:v>7</c:v>
                </c:pt>
                <c:pt idx="4">
                  <c:v>7</c:v>
                </c:pt>
                <c:pt idx="5">
                  <c:v>8</c:v>
                </c:pt>
                <c:pt idx="6">
                  <c:v>6</c:v>
                </c:pt>
                <c:pt idx="7">
                  <c:v>6</c:v>
                </c:pt>
                <c:pt idx="8">
                  <c:v>6.5</c:v>
                </c:pt>
                <c:pt idx="9">
                  <c:v>7.5</c:v>
                </c:pt>
                <c:pt idx="10">
                  <c:v>7</c:v>
                </c:pt>
                <c:pt idx="11">
                  <c:v>7</c:v>
                </c:pt>
                <c:pt idx="12">
                  <c:v>6.5</c:v>
                </c:pt>
                <c:pt idx="13">
                  <c:v>7</c:v>
                </c:pt>
                <c:pt idx="14">
                  <c:v>7</c:v>
                </c:pt>
                <c:pt idx="15">
                  <c:v>7</c:v>
                </c:pt>
                <c:pt idx="16">
                  <c:v>7</c:v>
                </c:pt>
                <c:pt idx="17">
                  <c:v>7.5</c:v>
                </c:pt>
                <c:pt idx="18">
                  <c:v>6.5</c:v>
                </c:pt>
                <c:pt idx="19">
                  <c:v>9</c:v>
                </c:pt>
                <c:pt idx="20">
                  <c:v>8</c:v>
                </c:pt>
                <c:pt idx="21">
                  <c:v>8.5</c:v>
                </c:pt>
              </c:numCache>
            </c:numRef>
          </c:val>
          <c:extLst>
            <c:ext xmlns:c16="http://schemas.microsoft.com/office/drawing/2014/chart" uri="{C3380CC4-5D6E-409C-BE32-E72D297353CC}">
              <c16:uniqueId val="{00000000-3204-4C8B-BEEF-9B290E21E106}"/>
            </c:ext>
          </c:extLst>
        </c:ser>
        <c:ser>
          <c:idx val="1"/>
          <c:order val="1"/>
          <c:tx>
            <c:strRef>
              <c:f>'Swedhearts kvalitetsindex'!$J$8</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cat>
            <c:strRef>
              <c:f>'Swedhearts kvalitetsindex'!$H$9:$H$30</c:f>
              <c:strCache>
                <c:ptCount val="22"/>
                <c:pt idx="0">
                  <c:v>Kalmar</c:v>
                </c:pt>
                <c:pt idx="1">
                  <c:v>Uppsala</c:v>
                </c:pt>
                <c:pt idx="2">
                  <c:v>Gotland</c:v>
                </c:pt>
                <c:pt idx="3">
                  <c:v>Kronoberg</c:v>
                </c:pt>
                <c:pt idx="4">
                  <c:v>Halland</c:v>
                </c:pt>
                <c:pt idx="5">
                  <c:v>Örebro</c:v>
                </c:pt>
                <c:pt idx="6">
                  <c:v>Jämtland Härjedalen</c:v>
                </c:pt>
                <c:pt idx="7">
                  <c:v>Västerbotten</c:v>
                </c:pt>
                <c:pt idx="8">
                  <c:v>Norrbotten</c:v>
                </c:pt>
                <c:pt idx="9">
                  <c:v>Västra Götaland</c:v>
                </c:pt>
                <c:pt idx="10">
                  <c:v>Dalarna</c:v>
                </c:pt>
                <c:pt idx="11">
                  <c:v>Gävleborg</c:v>
                </c:pt>
                <c:pt idx="12">
                  <c:v>Sörmland</c:v>
                </c:pt>
                <c:pt idx="13">
                  <c:v>Östergötland</c:v>
                </c:pt>
                <c:pt idx="14">
                  <c:v>Jönköping</c:v>
                </c:pt>
                <c:pt idx="15">
                  <c:v>Blekinge</c:v>
                </c:pt>
                <c:pt idx="16">
                  <c:v>Skåne</c:v>
                </c:pt>
                <c:pt idx="17">
                  <c:v>Riket</c:v>
                </c:pt>
                <c:pt idx="18">
                  <c:v>Värmland</c:v>
                </c:pt>
                <c:pt idx="19">
                  <c:v>Västmanland</c:v>
                </c:pt>
                <c:pt idx="20">
                  <c:v>Västernorrland</c:v>
                </c:pt>
                <c:pt idx="21">
                  <c:v>Stockholm</c:v>
                </c:pt>
              </c:strCache>
            </c:strRef>
          </c:cat>
          <c:val>
            <c:numRef>
              <c:f>'Swedhearts kvalitetsindex'!$J$9:$J$30</c:f>
              <c:numCache>
                <c:formatCode>0.0</c:formatCode>
                <c:ptCount val="22"/>
                <c:pt idx="0">
                  <c:v>4</c:v>
                </c:pt>
                <c:pt idx="1">
                  <c:v>5</c:v>
                </c:pt>
                <c:pt idx="2">
                  <c:v>5</c:v>
                </c:pt>
                <c:pt idx="3">
                  <c:v>6</c:v>
                </c:pt>
                <c:pt idx="4">
                  <c:v>6</c:v>
                </c:pt>
                <c:pt idx="5">
                  <c:v>6</c:v>
                </c:pt>
                <c:pt idx="6">
                  <c:v>6</c:v>
                </c:pt>
                <c:pt idx="7">
                  <c:v>6.5</c:v>
                </c:pt>
                <c:pt idx="8">
                  <c:v>6.5</c:v>
                </c:pt>
                <c:pt idx="9">
                  <c:v>7</c:v>
                </c:pt>
                <c:pt idx="10">
                  <c:v>7</c:v>
                </c:pt>
                <c:pt idx="11">
                  <c:v>7</c:v>
                </c:pt>
                <c:pt idx="12">
                  <c:v>7.5</c:v>
                </c:pt>
                <c:pt idx="13">
                  <c:v>7.5</c:v>
                </c:pt>
                <c:pt idx="14">
                  <c:v>7.5</c:v>
                </c:pt>
                <c:pt idx="15">
                  <c:v>7.5</c:v>
                </c:pt>
                <c:pt idx="16">
                  <c:v>7.5</c:v>
                </c:pt>
                <c:pt idx="17">
                  <c:v>7.5</c:v>
                </c:pt>
                <c:pt idx="18">
                  <c:v>8</c:v>
                </c:pt>
                <c:pt idx="19">
                  <c:v>8.5</c:v>
                </c:pt>
                <c:pt idx="20">
                  <c:v>8.5</c:v>
                </c:pt>
                <c:pt idx="21">
                  <c:v>9</c:v>
                </c:pt>
              </c:numCache>
            </c:numRef>
          </c:val>
          <c:extLst>
            <c:ext xmlns:c16="http://schemas.microsoft.com/office/drawing/2014/chart" uri="{C3380CC4-5D6E-409C-BE32-E72D297353CC}">
              <c16:uniqueId val="{00000001-3204-4C8B-BEEF-9B290E21E106}"/>
            </c:ext>
          </c:extLst>
        </c:ser>
        <c:dLbls>
          <c:showLegendKey val="0"/>
          <c:showVal val="0"/>
          <c:showCatName val="0"/>
          <c:showSerName val="0"/>
          <c:showPercent val="0"/>
          <c:showBubbleSize val="0"/>
        </c:dLbls>
        <c:gapWidth val="25"/>
        <c:overlap val="30"/>
        <c:axId val="717797192"/>
        <c:axId val="717801456"/>
      </c:barChart>
      <c:barChart>
        <c:barDir val="bar"/>
        <c:grouping val="clustered"/>
        <c:varyColors val="0"/>
        <c:ser>
          <c:idx val="2"/>
          <c:order val="2"/>
          <c:tx>
            <c:strRef>
              <c:f>'Swedhearts kvalitetsindex'!$K$8</c:f>
              <c:strCache>
                <c:ptCount val="1"/>
                <c:pt idx="0">
                  <c:v>förändring</c:v>
                </c:pt>
              </c:strCache>
            </c:strRef>
          </c:tx>
          <c:spPr>
            <a:solidFill>
              <a:srgbClr val="FDDB93">
                <a:alpha val="69804"/>
              </a:srgbClr>
            </a:solidFill>
            <a:ln w="9525" cap="flat" cmpd="sng" algn="ctr">
              <a:noFill/>
              <a:prstDash val="solid"/>
              <a:round/>
              <a:headEnd type="none" w="med" len="med"/>
              <a:tailEnd type="none" w="med" len="med"/>
            </a:ln>
            <a:effectLst/>
          </c:spPr>
          <c:invertIfNegative val="0"/>
          <c:dLbls>
            <c:dLbl>
              <c:idx val="5"/>
              <c:layout>
                <c:manualLayout>
                  <c:x val="-4.4097222222222225E-2"/>
                  <c:y val="-3.52777777777777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204-4C8B-BEEF-9B290E21E106}"/>
                </c:ext>
              </c:extLst>
            </c:dLbl>
            <c:dLbl>
              <c:idx val="19"/>
              <c:layout>
                <c:manualLayout>
                  <c:x val="-6.467592592592592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04-4C8B-BEEF-9B290E21E10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'Swedhearts kvalitetsindex'!$H$9:$H$30</c:f>
              <c:strCache>
                <c:ptCount val="22"/>
                <c:pt idx="0">
                  <c:v>Kalmar</c:v>
                </c:pt>
                <c:pt idx="1">
                  <c:v>Uppsala</c:v>
                </c:pt>
                <c:pt idx="2">
                  <c:v>Gotland</c:v>
                </c:pt>
                <c:pt idx="3">
                  <c:v>Kronoberg</c:v>
                </c:pt>
                <c:pt idx="4">
                  <c:v>Halland</c:v>
                </c:pt>
                <c:pt idx="5">
                  <c:v>Örebro</c:v>
                </c:pt>
                <c:pt idx="6">
                  <c:v>Jämtland Härjedalen</c:v>
                </c:pt>
                <c:pt idx="7">
                  <c:v>Västerbotten</c:v>
                </c:pt>
                <c:pt idx="8">
                  <c:v>Norrbotten</c:v>
                </c:pt>
                <c:pt idx="9">
                  <c:v>Västra Götaland</c:v>
                </c:pt>
                <c:pt idx="10">
                  <c:v>Dalarna</c:v>
                </c:pt>
                <c:pt idx="11">
                  <c:v>Gävleborg</c:v>
                </c:pt>
                <c:pt idx="12">
                  <c:v>Sörmland</c:v>
                </c:pt>
                <c:pt idx="13">
                  <c:v>Östergötland</c:v>
                </c:pt>
                <c:pt idx="14">
                  <c:v>Jönköping</c:v>
                </c:pt>
                <c:pt idx="15">
                  <c:v>Blekinge</c:v>
                </c:pt>
                <c:pt idx="16">
                  <c:v>Skåne</c:v>
                </c:pt>
                <c:pt idx="17">
                  <c:v>Riket</c:v>
                </c:pt>
                <c:pt idx="18">
                  <c:v>Värmland</c:v>
                </c:pt>
                <c:pt idx="19">
                  <c:v>Västmanland</c:v>
                </c:pt>
                <c:pt idx="20">
                  <c:v>Västernorrland</c:v>
                </c:pt>
                <c:pt idx="21">
                  <c:v>Stockholm</c:v>
                </c:pt>
              </c:strCache>
            </c:strRef>
          </c:cat>
          <c:val>
            <c:numRef>
              <c:f>'Swedhearts kvalitetsindex'!$K$9:$K$30</c:f>
              <c:numCache>
                <c:formatCode>0%</c:formatCode>
                <c:ptCount val="22"/>
                <c:pt idx="0">
                  <c:v>-0.38461538461538458</c:v>
                </c:pt>
                <c:pt idx="1">
                  <c:v>-0.16666666666666663</c:v>
                </c:pt>
                <c:pt idx="2">
                  <c:v>-9.0909090909090939E-2</c:v>
                </c:pt>
                <c:pt idx="3">
                  <c:v>-0.1428571428571429</c:v>
                </c:pt>
                <c:pt idx="4">
                  <c:v>-0.1428571428571429</c:v>
                </c:pt>
                <c:pt idx="5">
                  <c:v>-0.25</c:v>
                </c:pt>
                <c:pt idx="6">
                  <c:v>0</c:v>
                </c:pt>
                <c:pt idx="7">
                  <c:v>8.3333333333333259E-2</c:v>
                </c:pt>
                <c:pt idx="8">
                  <c:v>0</c:v>
                </c:pt>
                <c:pt idx="9">
                  <c:v>-6.6666666666666652E-2</c:v>
                </c:pt>
                <c:pt idx="10">
                  <c:v>0</c:v>
                </c:pt>
                <c:pt idx="11">
                  <c:v>0</c:v>
                </c:pt>
                <c:pt idx="12">
                  <c:v>0.15384615384615374</c:v>
                </c:pt>
                <c:pt idx="13">
                  <c:v>7.1428571428571397E-2</c:v>
                </c:pt>
                <c:pt idx="14">
                  <c:v>7.1428571428571397E-2</c:v>
                </c:pt>
                <c:pt idx="15">
                  <c:v>7.1428571428571397E-2</c:v>
                </c:pt>
                <c:pt idx="16">
                  <c:v>7.1428571428571397E-2</c:v>
                </c:pt>
                <c:pt idx="17">
                  <c:v>0</c:v>
                </c:pt>
                <c:pt idx="18">
                  <c:v>0.23076923076923084</c:v>
                </c:pt>
                <c:pt idx="19">
                  <c:v>-5.555555555555558E-2</c:v>
                </c:pt>
                <c:pt idx="20">
                  <c:v>6.25E-2</c:v>
                </c:pt>
                <c:pt idx="21">
                  <c:v>5.8823529411764719E-2</c:v>
                </c:pt>
              </c:numCache>
            </c:numRef>
          </c:val>
          <c:extLst>
            <c:ext xmlns:c16="http://schemas.microsoft.com/office/drawing/2014/chart" uri="{C3380CC4-5D6E-409C-BE32-E72D297353CC}">
              <c16:uniqueId val="{00000004-3204-4C8B-BEEF-9B290E21E106}"/>
            </c:ext>
          </c:extLst>
        </c:ser>
        <c:dLbls>
          <c:showLegendKey val="0"/>
          <c:showVal val="0"/>
          <c:showCatName val="0"/>
          <c:showSerName val="0"/>
          <c:showPercent val="0"/>
          <c:showBubbleSize val="0"/>
        </c:dLbls>
        <c:gapWidth val="25"/>
        <c:axId val="1752996064"/>
        <c:axId val="1752979336"/>
      </c:barChart>
      <c:catAx>
        <c:axId val="717797192"/>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17801456"/>
        <c:crosses val="autoZero"/>
        <c:auto val="1"/>
        <c:lblAlgn val="ctr"/>
        <c:lblOffset val="100"/>
        <c:noMultiLvlLbl val="0"/>
      </c:catAx>
      <c:valAx>
        <c:axId val="717801456"/>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Index</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17797192"/>
        <c:crosses val="autoZero"/>
        <c:crossBetween val="between"/>
      </c:valAx>
      <c:valAx>
        <c:axId val="1752979336"/>
        <c:scaling>
          <c:orientation val="minMax"/>
          <c:max val="0.25"/>
          <c:min val="-3.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752996064"/>
        <c:crosses val="max"/>
        <c:crossBetween val="between"/>
      </c:valAx>
      <c:catAx>
        <c:axId val="1752996064"/>
        <c:scaling>
          <c:orientation val="minMax"/>
        </c:scaling>
        <c:delete val="1"/>
        <c:axPos val="l"/>
        <c:numFmt formatCode="General" sourceLinked="1"/>
        <c:majorTickMark val="out"/>
        <c:minorTickMark val="none"/>
        <c:tickLblPos val="nextTo"/>
        <c:crossAx val="1752979336"/>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Strokevården!$J$8</c:f>
              <c:strCache>
                <c:ptCount val="1"/>
                <c:pt idx="0">
                  <c:v>2020</c:v>
                </c:pt>
              </c:strCache>
            </c:strRef>
          </c:tx>
          <c:spPr>
            <a:ln w="19050" cap="rnd" cmpd="sng" algn="ctr">
              <a:solidFill>
                <a:srgbClr val="DA4215">
                  <a:lumMod val="100000"/>
                </a:srgbClr>
              </a:solidFill>
              <a:prstDash val="solid"/>
              <a:round/>
              <a:headEnd type="none" w="med" len="med"/>
              <a:tailEnd type="none" w="med" len="med"/>
            </a:ln>
            <a:effectLst/>
          </c:spPr>
          <c:marker>
            <c:symbol val="none"/>
          </c:marker>
          <c:dLbls>
            <c:dLbl>
              <c:idx val="11"/>
              <c:layout>
                <c:manualLayout>
                  <c:x val="-5.585648148148159E-2"/>
                  <c:y val="8.090194444444444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8DF-4ACC-93DE-DEFEE9DE2FC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Strokevården!$H$9:$H$20</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Strokevården!$J$9:$J$20</c:f>
              <c:numCache>
                <c:formatCode>#,##0</c:formatCode>
                <c:ptCount val="12"/>
                <c:pt idx="0">
                  <c:v>1779</c:v>
                </c:pt>
                <c:pt idx="1">
                  <c:v>1598</c:v>
                </c:pt>
                <c:pt idx="2">
                  <c:v>1646</c:v>
                </c:pt>
                <c:pt idx="3">
                  <c:v>1532</c:v>
                </c:pt>
                <c:pt idx="4">
                  <c:v>1607</c:v>
                </c:pt>
                <c:pt idx="5">
                  <c:v>1552</c:v>
                </c:pt>
                <c:pt idx="6">
                  <c:v>1634</c:v>
                </c:pt>
                <c:pt idx="7">
                  <c:v>1604</c:v>
                </c:pt>
                <c:pt idx="8">
                  <c:v>1637</c:v>
                </c:pt>
                <c:pt idx="9">
                  <c:v>1675</c:v>
                </c:pt>
                <c:pt idx="10">
                  <c:v>1560</c:v>
                </c:pt>
                <c:pt idx="11">
                  <c:v>1571</c:v>
                </c:pt>
              </c:numCache>
            </c:numRef>
          </c:val>
          <c:smooth val="0"/>
          <c:extLst>
            <c:ext xmlns:c16="http://schemas.microsoft.com/office/drawing/2014/chart" uri="{C3380CC4-5D6E-409C-BE32-E72D297353CC}">
              <c16:uniqueId val="{00000001-38DF-4ACC-93DE-DEFEE9DE2FC4}"/>
            </c:ext>
          </c:extLst>
        </c:ser>
        <c:ser>
          <c:idx val="0"/>
          <c:order val="1"/>
          <c:tx>
            <c:strRef>
              <c:f>Strokevården!$I$8</c:f>
              <c:strCache>
                <c:ptCount val="1"/>
                <c:pt idx="0">
                  <c:v>2019</c:v>
                </c:pt>
              </c:strCache>
            </c:strRef>
          </c:tx>
          <c:spPr>
            <a:ln w="19050" cap="rnd" cmpd="sng" algn="ctr">
              <a:solidFill>
                <a:srgbClr val="000000">
                  <a:lumMod val="100000"/>
                </a:srgbClr>
              </a:solidFill>
              <a:prstDash val="sysDash"/>
              <a:round/>
              <a:headEnd type="none" w="med" len="med"/>
              <a:tailEnd type="none" w="med" len="med"/>
            </a:ln>
            <a:effectLst/>
          </c:spPr>
          <c:marker>
            <c:symbol val="none"/>
          </c:marker>
          <c:dLbls>
            <c:dLbl>
              <c:idx val="11"/>
              <c:layout>
                <c:manualLayout>
                  <c:x val="-4.7037037037037037E-2"/>
                  <c:y val="-8.6428055555555577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8DF-4ACC-93DE-DEFEE9DE2FC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Strokevården!$H$9:$H$20</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Strokevården!$I$9:$I$20</c:f>
              <c:numCache>
                <c:formatCode>#,##0</c:formatCode>
                <c:ptCount val="12"/>
                <c:pt idx="0">
                  <c:v>1696</c:v>
                </c:pt>
                <c:pt idx="1">
                  <c:v>1599</c:v>
                </c:pt>
                <c:pt idx="2">
                  <c:v>1866</c:v>
                </c:pt>
                <c:pt idx="3">
                  <c:v>1681</c:v>
                </c:pt>
                <c:pt idx="4">
                  <c:v>1817</c:v>
                </c:pt>
                <c:pt idx="5">
                  <c:v>1565</c:v>
                </c:pt>
                <c:pt idx="6">
                  <c:v>1648</c:v>
                </c:pt>
                <c:pt idx="7">
                  <c:v>1770</c:v>
                </c:pt>
                <c:pt idx="8">
                  <c:v>1714</c:v>
                </c:pt>
                <c:pt idx="9">
                  <c:v>1758</c:v>
                </c:pt>
                <c:pt idx="10">
                  <c:v>1673</c:v>
                </c:pt>
                <c:pt idx="11">
                  <c:v>1671</c:v>
                </c:pt>
              </c:numCache>
            </c:numRef>
          </c:val>
          <c:smooth val="0"/>
          <c:extLst>
            <c:ext xmlns:c16="http://schemas.microsoft.com/office/drawing/2014/chart" uri="{C3380CC4-5D6E-409C-BE32-E72D297353CC}">
              <c16:uniqueId val="{00000003-38DF-4ACC-93DE-DEFEE9DE2FC4}"/>
            </c:ext>
          </c:extLst>
        </c:ser>
        <c:dLbls>
          <c:showLegendKey val="0"/>
          <c:showVal val="0"/>
          <c:showCatName val="0"/>
          <c:showSerName val="0"/>
          <c:showPercent val="0"/>
          <c:showBubbleSize val="0"/>
        </c:dLbls>
        <c:smooth val="0"/>
        <c:axId val="1001271280"/>
        <c:axId val="1001271936"/>
      </c:lineChart>
      <c:catAx>
        <c:axId val="1001271280"/>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71936"/>
        <c:crosses val="autoZero"/>
        <c:auto val="1"/>
        <c:lblAlgn val="ctr"/>
        <c:lblOffset val="100"/>
        <c:noMultiLvlLbl val="0"/>
      </c:catAx>
      <c:valAx>
        <c:axId val="1001271936"/>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fall av stroke</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71280"/>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933263888888889"/>
          <c:y val="7.7611111111111117E-2"/>
          <c:w val="0.73870625000000001"/>
          <c:h val="0.78672222222222221"/>
        </c:manualLayout>
      </c:layout>
      <c:barChart>
        <c:barDir val="bar"/>
        <c:grouping val="stacked"/>
        <c:varyColors val="0"/>
        <c:ser>
          <c:idx val="1"/>
          <c:order val="0"/>
          <c:tx>
            <c:strRef>
              <c:f>Sjukhusvårdade!$I$8</c:f>
              <c:strCache>
                <c:ptCount val="1"/>
                <c:pt idx="0">
                  <c:v>Varav IVA</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dPt>
            <c:idx val="17"/>
            <c:invertIfNegative val="0"/>
            <c:bubble3D val="0"/>
            <c:spPr>
              <a:pattFill prst="wdDnDiag">
                <a:fgClr>
                  <a:schemeClr val="bg2"/>
                </a:fgClr>
                <a:bgClr>
                  <a:schemeClr val="bg2">
                    <a:lumMod val="50000"/>
                  </a:schemeClr>
                </a:bgClr>
              </a:patt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92D7-4C41-974B-2AA084F8DBC6}"/>
              </c:ext>
            </c:extLst>
          </c:dPt>
          <c:dLbls>
            <c:dLbl>
              <c:idx val="21"/>
              <c:layout>
                <c:manualLayout>
                  <c:x val="7.6435185185185162E-2"/>
                  <c:y val="-4.938888888888890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2D7-4C41-974B-2AA084F8DBC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Sjukhusvårdade!$H$9:$H$30</c:f>
              <c:strCache>
                <c:ptCount val="22"/>
                <c:pt idx="0">
                  <c:v>Västerbotten</c:v>
                </c:pt>
                <c:pt idx="1">
                  <c:v>Värmland</c:v>
                </c:pt>
                <c:pt idx="2">
                  <c:v>Jämtland</c:v>
                </c:pt>
                <c:pt idx="3">
                  <c:v>Norrbotten</c:v>
                </c:pt>
                <c:pt idx="4">
                  <c:v>Blekinge</c:v>
                </c:pt>
                <c:pt idx="5">
                  <c:v>Dalarna</c:v>
                </c:pt>
                <c:pt idx="6">
                  <c:v>Gotland</c:v>
                </c:pt>
                <c:pt idx="7">
                  <c:v>Halland</c:v>
                </c:pt>
                <c:pt idx="8">
                  <c:v>Kalmar</c:v>
                </c:pt>
                <c:pt idx="9">
                  <c:v>Örebro</c:v>
                </c:pt>
                <c:pt idx="10">
                  <c:v>Skåne</c:v>
                </c:pt>
                <c:pt idx="11">
                  <c:v>Västernorrland</c:v>
                </c:pt>
                <c:pt idx="12">
                  <c:v>Västmanland</c:v>
                </c:pt>
                <c:pt idx="13">
                  <c:v>Kronoberg</c:v>
                </c:pt>
                <c:pt idx="14">
                  <c:v>Uppsala</c:v>
                </c:pt>
                <c:pt idx="15">
                  <c:v>Västra Götaland</c:v>
                </c:pt>
                <c:pt idx="16">
                  <c:v>Östergötland</c:v>
                </c:pt>
                <c:pt idx="17">
                  <c:v>Riket</c:v>
                </c:pt>
                <c:pt idx="18">
                  <c:v>Södermanland</c:v>
                </c:pt>
                <c:pt idx="19">
                  <c:v>Gävleborg</c:v>
                </c:pt>
                <c:pt idx="20">
                  <c:v>Jönköping</c:v>
                </c:pt>
                <c:pt idx="21">
                  <c:v>Stockholm</c:v>
                </c:pt>
              </c:strCache>
            </c:strRef>
          </c:cat>
          <c:val>
            <c:numRef>
              <c:f>Sjukhusvårdade!$I$9:$I$30</c:f>
              <c:numCache>
                <c:formatCode>0.0</c:formatCode>
                <c:ptCount val="22"/>
                <c:pt idx="0">
                  <c:v>33.675949515359164</c:v>
                </c:pt>
                <c:pt idx="1">
                  <c:v>25.098538275270869</c:v>
                </c:pt>
                <c:pt idx="2">
                  <c:v>33.548091952270219</c:v>
                </c:pt>
                <c:pt idx="3">
                  <c:v>39.661236949850569</c:v>
                </c:pt>
                <c:pt idx="4">
                  <c:v>23.890956644200784</c:v>
                </c:pt>
                <c:pt idx="5">
                  <c:v>32.328035706836857</c:v>
                </c:pt>
                <c:pt idx="6">
                  <c:v>29.938127869070588</c:v>
                </c:pt>
                <c:pt idx="7">
                  <c:v>30.586670150973433</c:v>
                </c:pt>
                <c:pt idx="8">
                  <c:v>29.673590504451035</c:v>
                </c:pt>
                <c:pt idx="9">
                  <c:v>45.15071504991117</c:v>
                </c:pt>
                <c:pt idx="10">
                  <c:v>30.086314613599587</c:v>
                </c:pt>
                <c:pt idx="11">
                  <c:v>40.481856767830415</c:v>
                </c:pt>
                <c:pt idx="12">
                  <c:v>27.062037013650095</c:v>
                </c:pt>
                <c:pt idx="13">
                  <c:v>43.507710258425917</c:v>
                </c:pt>
                <c:pt idx="14">
                  <c:v>63.080274154595593</c:v>
                </c:pt>
                <c:pt idx="15">
                  <c:v>54.426694910123885</c:v>
                </c:pt>
                <c:pt idx="16">
                  <c:v>45.166731598302931</c:v>
                </c:pt>
                <c:pt idx="17">
                  <c:v>47.103391897041185</c:v>
                </c:pt>
                <c:pt idx="18">
                  <c:v>69.138045631110117</c:v>
                </c:pt>
                <c:pt idx="19">
                  <c:v>47.99966608927938</c:v>
                </c:pt>
                <c:pt idx="20">
                  <c:v>56.984740144105643</c:v>
                </c:pt>
                <c:pt idx="21">
                  <c:v>62.165811729982146</c:v>
                </c:pt>
              </c:numCache>
            </c:numRef>
          </c:val>
          <c:extLst>
            <c:ext xmlns:c16="http://schemas.microsoft.com/office/drawing/2014/chart" uri="{C3380CC4-5D6E-409C-BE32-E72D297353CC}">
              <c16:uniqueId val="{00000003-92D7-4C41-974B-2AA084F8DBC6}"/>
            </c:ext>
          </c:extLst>
        </c:ser>
        <c:ser>
          <c:idx val="0"/>
          <c:order val="1"/>
          <c:tx>
            <c:strRef>
              <c:f>Sjukhusvårdade!$K$8</c:f>
              <c:strCache>
                <c:ptCount val="1"/>
                <c:pt idx="0">
                  <c:v>slutenvårdade</c:v>
                </c:pt>
              </c:strCache>
            </c:strRef>
          </c:tx>
          <c:spPr>
            <a:solidFill>
              <a:schemeClr val="accent2"/>
            </a:solidFill>
            <a:ln w="9525" cap="flat" cmpd="sng" algn="ctr">
              <a:solidFill>
                <a:sysClr val="windowText" lastClr="000000">
                  <a:lumMod val="100000"/>
                </a:sysClr>
              </a:solidFill>
              <a:prstDash val="solid"/>
              <a:round/>
              <a:headEnd type="none" w="med" len="med"/>
              <a:tailEnd type="none" w="med" len="med"/>
            </a:ln>
            <a:effectLst/>
          </c:spPr>
          <c:invertIfNegative val="0"/>
          <c:dPt>
            <c:idx val="17"/>
            <c:invertIfNegative val="0"/>
            <c:bubble3D val="0"/>
            <c:spPr>
              <a:pattFill prst="wdUpDiag">
                <a:fgClr>
                  <a:schemeClr val="accent2"/>
                </a:fgClr>
                <a:bgClr>
                  <a:schemeClr val="accent2">
                    <a:lumMod val="50000"/>
                  </a:schemeClr>
                </a:bgClr>
              </a:patt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92D7-4C41-974B-2AA084F8DBC6}"/>
              </c:ext>
            </c:extLst>
          </c:dPt>
          <c:cat>
            <c:strRef>
              <c:f>Sjukhusvårdade!$H$9:$H$30</c:f>
              <c:strCache>
                <c:ptCount val="22"/>
                <c:pt idx="0">
                  <c:v>Västerbotten</c:v>
                </c:pt>
                <c:pt idx="1">
                  <c:v>Värmland</c:v>
                </c:pt>
                <c:pt idx="2">
                  <c:v>Jämtland</c:v>
                </c:pt>
                <c:pt idx="3">
                  <c:v>Norrbotten</c:v>
                </c:pt>
                <c:pt idx="4">
                  <c:v>Blekinge</c:v>
                </c:pt>
                <c:pt idx="5">
                  <c:v>Dalarna</c:v>
                </c:pt>
                <c:pt idx="6">
                  <c:v>Gotland</c:v>
                </c:pt>
                <c:pt idx="7">
                  <c:v>Halland</c:v>
                </c:pt>
                <c:pt idx="8">
                  <c:v>Kalmar</c:v>
                </c:pt>
                <c:pt idx="9">
                  <c:v>Örebro</c:v>
                </c:pt>
                <c:pt idx="10">
                  <c:v>Skåne</c:v>
                </c:pt>
                <c:pt idx="11">
                  <c:v>Västernorrland</c:v>
                </c:pt>
                <c:pt idx="12">
                  <c:v>Västmanland</c:v>
                </c:pt>
                <c:pt idx="13">
                  <c:v>Kronoberg</c:v>
                </c:pt>
                <c:pt idx="14">
                  <c:v>Uppsala</c:v>
                </c:pt>
                <c:pt idx="15">
                  <c:v>Västra Götaland</c:v>
                </c:pt>
                <c:pt idx="16">
                  <c:v>Östergötland</c:v>
                </c:pt>
                <c:pt idx="17">
                  <c:v>Riket</c:v>
                </c:pt>
                <c:pt idx="18">
                  <c:v>Södermanland</c:v>
                </c:pt>
                <c:pt idx="19">
                  <c:v>Gävleborg</c:v>
                </c:pt>
                <c:pt idx="20">
                  <c:v>Jönköping</c:v>
                </c:pt>
                <c:pt idx="21">
                  <c:v>Stockholm</c:v>
                </c:pt>
              </c:strCache>
            </c:strRef>
          </c:cat>
          <c:val>
            <c:numRef>
              <c:f>Sjukhusvårdade!$K$9:$K$30</c:f>
              <c:numCache>
                <c:formatCode>0.0</c:formatCode>
                <c:ptCount val="22"/>
                <c:pt idx="0">
                  <c:v>0.16341030195381884</c:v>
                </c:pt>
                <c:pt idx="1">
                  <c:v>208.21181752302172</c:v>
                </c:pt>
                <c:pt idx="2">
                  <c:v>211.96294460752546</c:v>
                </c:pt>
                <c:pt idx="3">
                  <c:v>225.14762793753553</c:v>
                </c:pt>
                <c:pt idx="4">
                  <c:v>246.45407906649228</c:v>
                </c:pt>
                <c:pt idx="5">
                  <c:v>273.91927029018757</c:v>
                </c:pt>
                <c:pt idx="6">
                  <c:v>284.41221475617061</c:v>
                </c:pt>
                <c:pt idx="7">
                  <c:v>287.15834986399329</c:v>
                </c:pt>
                <c:pt idx="8">
                  <c:v>291.04507946831427</c:v>
                </c:pt>
                <c:pt idx="9">
                  <c:v>321.28987086241136</c:v>
                </c:pt>
                <c:pt idx="10">
                  <c:v>350.23925098032441</c:v>
                </c:pt>
                <c:pt idx="11">
                  <c:v>359.02091153692021</c:v>
                </c:pt>
                <c:pt idx="12">
                  <c:v>390.41498731692536</c:v>
                </c:pt>
                <c:pt idx="13">
                  <c:v>374.7595951805323</c:v>
                </c:pt>
                <c:pt idx="14">
                  <c:v>359.6862979345716</c:v>
                </c:pt>
                <c:pt idx="15">
                  <c:v>372.56917638688611</c:v>
                </c:pt>
                <c:pt idx="16">
                  <c:v>396.22568809696077</c:v>
                </c:pt>
                <c:pt idx="17">
                  <c:v>396.72251342697166</c:v>
                </c:pt>
                <c:pt idx="18">
                  <c:v>391.78225857629064</c:v>
                </c:pt>
                <c:pt idx="19">
                  <c:v>447.30123616531358</c:v>
                </c:pt>
                <c:pt idx="20">
                  <c:v>462.45308347716502</c:v>
                </c:pt>
                <c:pt idx="21">
                  <c:v>577.76161271577223</c:v>
                </c:pt>
              </c:numCache>
            </c:numRef>
          </c:val>
          <c:extLst>
            <c:ext xmlns:c16="http://schemas.microsoft.com/office/drawing/2014/chart" uri="{C3380CC4-5D6E-409C-BE32-E72D297353CC}">
              <c16:uniqueId val="{00000006-92D7-4C41-974B-2AA084F8DBC6}"/>
            </c:ext>
          </c:extLst>
        </c:ser>
        <c:dLbls>
          <c:showLegendKey val="0"/>
          <c:showVal val="0"/>
          <c:showCatName val="0"/>
          <c:showSerName val="0"/>
          <c:showPercent val="0"/>
          <c:showBubbleSize val="0"/>
        </c:dLbls>
        <c:gapWidth val="25"/>
        <c:overlap val="100"/>
        <c:axId val="622382520"/>
        <c:axId val="622374320"/>
      </c:barChart>
      <c:catAx>
        <c:axId val="62238252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622374320"/>
        <c:crosses val="autoZero"/>
        <c:auto val="1"/>
        <c:lblAlgn val="ctr"/>
        <c:lblOffset val="100"/>
        <c:noMultiLvlLbl val="0"/>
      </c:catAx>
      <c:valAx>
        <c:axId val="622374320"/>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Antal</a:t>
                </a:r>
                <a:r>
                  <a:rPr lang="sv-SE" baseline="0"/>
                  <a:t> slutenvårdade</a:t>
                </a:r>
                <a:endParaRPr lang="sv-SE"/>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622382520"/>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Diabetesvården!$I$7</c:f>
              <c:strCache>
                <c:ptCount val="1"/>
                <c:pt idx="0">
                  <c:v>Minskning</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dPt>
            <c:idx val="9"/>
            <c:invertIfNegative val="0"/>
            <c:bubble3D val="0"/>
            <c:spPr>
              <a:pattFill prst="dkUpDiag">
                <a:fgClr>
                  <a:schemeClr val="bg2"/>
                </a:fgClr>
                <a:bgClr>
                  <a:schemeClr val="bg2">
                    <a:lumMod val="50000"/>
                  </a:schemeClr>
                </a:bgClr>
              </a:patt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7C3E-426D-91DC-5996325D1620}"/>
              </c:ext>
            </c:extLst>
          </c:dPt>
          <c:dPt>
            <c:idx val="20"/>
            <c:invertIfNegative val="0"/>
            <c:bubble3D val="0"/>
            <c:spPr>
              <a:solidFill>
                <a:schemeClr val="accent4"/>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3-7C3E-426D-91DC-5996325D1620}"/>
              </c:ext>
            </c:extLst>
          </c:dPt>
          <c:dPt>
            <c:idx val="21"/>
            <c:invertIfNegative val="0"/>
            <c:bubble3D val="0"/>
            <c:spPr>
              <a:solidFill>
                <a:schemeClr val="accent4"/>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7C3E-426D-91DC-5996325D1620}"/>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Diabetesvården!$H$8:$H$29</c:f>
              <c:strCache>
                <c:ptCount val="22"/>
                <c:pt idx="0">
                  <c:v>Blekinge</c:v>
                </c:pt>
                <c:pt idx="1">
                  <c:v>Norrbotten</c:v>
                </c:pt>
                <c:pt idx="2">
                  <c:v>Jönköping</c:v>
                </c:pt>
                <c:pt idx="3">
                  <c:v>Örebro</c:v>
                </c:pt>
                <c:pt idx="4">
                  <c:v>Östergötland</c:v>
                </c:pt>
                <c:pt idx="5">
                  <c:v>Gävleborg</c:v>
                </c:pt>
                <c:pt idx="6">
                  <c:v>Kronoberg</c:v>
                </c:pt>
                <c:pt idx="7">
                  <c:v>Dalarna</c:v>
                </c:pt>
                <c:pt idx="8">
                  <c:v>Stockholm</c:v>
                </c:pt>
                <c:pt idx="9">
                  <c:v>Riket</c:v>
                </c:pt>
                <c:pt idx="10">
                  <c:v>Västmanland</c:v>
                </c:pt>
                <c:pt idx="11">
                  <c:v>Västernorrland</c:v>
                </c:pt>
                <c:pt idx="12">
                  <c:v>Västerbotten</c:v>
                </c:pt>
                <c:pt idx="13">
                  <c:v>Västra Götaland</c:v>
                </c:pt>
                <c:pt idx="14">
                  <c:v>Halland</c:v>
                </c:pt>
                <c:pt idx="15">
                  <c:v>Skåne</c:v>
                </c:pt>
                <c:pt idx="16">
                  <c:v>Jämtland</c:v>
                </c:pt>
                <c:pt idx="17">
                  <c:v>Uppsala</c:v>
                </c:pt>
                <c:pt idx="18">
                  <c:v>Värmland</c:v>
                </c:pt>
                <c:pt idx="19">
                  <c:v>Kalmar</c:v>
                </c:pt>
                <c:pt idx="20">
                  <c:v>Sörmland</c:v>
                </c:pt>
                <c:pt idx="21">
                  <c:v>Gotland</c:v>
                </c:pt>
              </c:strCache>
            </c:strRef>
          </c:cat>
          <c:val>
            <c:numRef>
              <c:f>Diabetesvården!$I$8:$I$29</c:f>
              <c:numCache>
                <c:formatCode>0%</c:formatCode>
                <c:ptCount val="22"/>
                <c:pt idx="0">
                  <c:v>-0.22650375939849623</c:v>
                </c:pt>
                <c:pt idx="1">
                  <c:v>-0.20063694267515925</c:v>
                </c:pt>
                <c:pt idx="2">
                  <c:v>-0.12203823371028541</c:v>
                </c:pt>
                <c:pt idx="3">
                  <c:v>-0.119802931987503</c:v>
                </c:pt>
                <c:pt idx="4">
                  <c:v>-0.11206759126414793</c:v>
                </c:pt>
                <c:pt idx="5">
                  <c:v>-0.10420928646705102</c:v>
                </c:pt>
                <c:pt idx="6">
                  <c:v>-9.9110413396127681E-2</c:v>
                </c:pt>
                <c:pt idx="7">
                  <c:v>-8.7884350619550258E-2</c:v>
                </c:pt>
                <c:pt idx="8">
                  <c:v>-8.4239313930717805E-2</c:v>
                </c:pt>
                <c:pt idx="9">
                  <c:v>-6.9591986403938294E-2</c:v>
                </c:pt>
                <c:pt idx="10">
                  <c:v>-6.8058076225045366E-2</c:v>
                </c:pt>
                <c:pt idx="11">
                  <c:v>-6.3681868743047834E-2</c:v>
                </c:pt>
                <c:pt idx="12">
                  <c:v>-5.9785522788203753E-2</c:v>
                </c:pt>
                <c:pt idx="13">
                  <c:v>-5.8381220198068226E-2</c:v>
                </c:pt>
                <c:pt idx="14">
                  <c:v>-5.6230877367071858E-2</c:v>
                </c:pt>
                <c:pt idx="15">
                  <c:v>-4.816742914234632E-2</c:v>
                </c:pt>
                <c:pt idx="16">
                  <c:v>-4.6540880503144651E-2</c:v>
                </c:pt>
                <c:pt idx="17">
                  <c:v>-3.2751091703056769E-2</c:v>
                </c:pt>
                <c:pt idx="18">
                  <c:v>-1.1684255869050184E-2</c:v>
                </c:pt>
                <c:pt idx="19">
                  <c:v>-4.2927823050058211E-3</c:v>
                </c:pt>
                <c:pt idx="20">
                  <c:v>3.6356038445465942E-2</c:v>
                </c:pt>
                <c:pt idx="21">
                  <c:v>6.4016883573689759E-2</c:v>
                </c:pt>
              </c:numCache>
            </c:numRef>
          </c:val>
          <c:extLst>
            <c:ext xmlns:c16="http://schemas.microsoft.com/office/drawing/2014/chart" uri="{C3380CC4-5D6E-409C-BE32-E72D297353CC}">
              <c16:uniqueId val="{00000006-7C3E-426D-91DC-5996325D1620}"/>
            </c:ext>
          </c:extLst>
        </c:ser>
        <c:dLbls>
          <c:showLegendKey val="0"/>
          <c:showVal val="0"/>
          <c:showCatName val="0"/>
          <c:showSerName val="0"/>
          <c:showPercent val="0"/>
          <c:showBubbleSize val="0"/>
        </c:dLbls>
        <c:gapWidth val="25"/>
        <c:axId val="464740072"/>
        <c:axId val="464744008"/>
      </c:barChart>
      <c:catAx>
        <c:axId val="464740072"/>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low"/>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464744008"/>
        <c:crosses val="autoZero"/>
        <c:auto val="1"/>
        <c:lblAlgn val="ctr"/>
        <c:lblOffset val="100"/>
        <c:noMultiLvlLbl val="0"/>
      </c:catAx>
      <c:valAx>
        <c:axId val="464744008"/>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Procent minskning 2019 och 2020</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464740072"/>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33263888888889"/>
          <c:y val="9.5628333333333329E-2"/>
          <c:w val="0.73870625000000001"/>
          <c:h val="0.76870499999999997"/>
        </c:manualLayout>
      </c:layout>
      <c:barChart>
        <c:barDir val="bar"/>
        <c:grouping val="clustered"/>
        <c:varyColors val="0"/>
        <c:ser>
          <c:idx val="0"/>
          <c:order val="0"/>
          <c:tx>
            <c:strRef>
              <c:f>'Höftprotesoperationer region'!$I$8</c:f>
              <c:strCache>
                <c:ptCount val="1"/>
                <c:pt idx="0">
                  <c:v>2019</c:v>
                </c:pt>
              </c:strCache>
            </c:strRef>
          </c:tx>
          <c:spPr>
            <a:pattFill prst="dkUpDiag">
              <a:fgClr>
                <a:schemeClr val="accent2"/>
              </a:fgClr>
              <a:bgClr>
                <a:schemeClr val="accent3">
                  <a:lumMod val="60000"/>
                  <a:lumOff val="40000"/>
                </a:schemeClr>
              </a:bgClr>
            </a:pattFill>
            <a:ln w="9525" cap="flat" cmpd="sng" algn="ctr">
              <a:noFill/>
              <a:prstDash val="solid"/>
              <a:round/>
              <a:headEnd type="none" w="med" len="med"/>
              <a:tailEnd type="none" w="med" len="med"/>
            </a:ln>
            <a:effectLst/>
          </c:spPr>
          <c:invertIfNegative val="0"/>
          <c:cat>
            <c:strRef>
              <c:f>'Höftprotesoperationer region'!$H$9:$H$30</c:f>
              <c:strCache>
                <c:ptCount val="22"/>
                <c:pt idx="0">
                  <c:v>Västmanland</c:v>
                </c:pt>
                <c:pt idx="1">
                  <c:v>Värmland</c:v>
                </c:pt>
                <c:pt idx="2">
                  <c:v>Dalarna</c:v>
                </c:pt>
                <c:pt idx="3">
                  <c:v>Kronoberg</c:v>
                </c:pt>
                <c:pt idx="4">
                  <c:v>Skåne</c:v>
                </c:pt>
                <c:pt idx="5">
                  <c:v>Östergötland</c:v>
                </c:pt>
                <c:pt idx="6">
                  <c:v>Örebro</c:v>
                </c:pt>
                <c:pt idx="7">
                  <c:v>Västra Götaland</c:v>
                </c:pt>
                <c:pt idx="8">
                  <c:v>Västernorrland</c:v>
                </c:pt>
                <c:pt idx="9">
                  <c:v>Uppsala</c:v>
                </c:pt>
                <c:pt idx="10">
                  <c:v>Riket</c:v>
                </c:pt>
                <c:pt idx="11">
                  <c:v>Sörmland</c:v>
                </c:pt>
                <c:pt idx="12">
                  <c:v>Jönköping</c:v>
                </c:pt>
                <c:pt idx="13">
                  <c:v>Jämtland</c:v>
                </c:pt>
                <c:pt idx="14">
                  <c:v>Stockholm</c:v>
                </c:pt>
                <c:pt idx="15">
                  <c:v>Gävleborg</c:v>
                </c:pt>
                <c:pt idx="16">
                  <c:v>Blekinge</c:v>
                </c:pt>
                <c:pt idx="17">
                  <c:v>Västerbotten</c:v>
                </c:pt>
                <c:pt idx="18">
                  <c:v>Norrbotten</c:v>
                </c:pt>
                <c:pt idx="19">
                  <c:v>Kalmar</c:v>
                </c:pt>
                <c:pt idx="20">
                  <c:v>Gotland</c:v>
                </c:pt>
                <c:pt idx="21">
                  <c:v>Halland</c:v>
                </c:pt>
              </c:strCache>
            </c:strRef>
          </c:cat>
          <c:val>
            <c:numRef>
              <c:f>'Höftprotesoperationer region'!$I$9:$I$30</c:f>
              <c:numCache>
                <c:formatCode>#,##0.0</c:formatCode>
                <c:ptCount val="22"/>
                <c:pt idx="0">
                  <c:v>151.89689862060214</c:v>
                </c:pt>
                <c:pt idx="1">
                  <c:v>158.6323624182937</c:v>
                </c:pt>
                <c:pt idx="2">
                  <c:v>125.70928512393824</c:v>
                </c:pt>
                <c:pt idx="3">
                  <c:v>155.85524323841383</c:v>
                </c:pt>
                <c:pt idx="4">
                  <c:v>146.68024360097459</c:v>
                </c:pt>
                <c:pt idx="5">
                  <c:v>155.74818204277167</c:v>
                </c:pt>
                <c:pt idx="6">
                  <c:v>189.62943521267695</c:v>
                </c:pt>
                <c:pt idx="7">
                  <c:v>157.65861029816077</c:v>
                </c:pt>
                <c:pt idx="8">
                  <c:v>193.60334546580964</c:v>
                </c:pt>
                <c:pt idx="9">
                  <c:v>133.17244920031376</c:v>
                </c:pt>
                <c:pt idx="10">
                  <c:v>169.13918630960237</c:v>
                </c:pt>
                <c:pt idx="11">
                  <c:v>173.08597163406603</c:v>
                </c:pt>
                <c:pt idx="12">
                  <c:v>196.09514877653677</c:v>
                </c:pt>
                <c:pt idx="13">
                  <c:v>190.35241953979053</c:v>
                </c:pt>
                <c:pt idx="14">
                  <c:v>164.86606893076004</c:v>
                </c:pt>
                <c:pt idx="15">
                  <c:v>188.94711568574232</c:v>
                </c:pt>
                <c:pt idx="16">
                  <c:v>199.86717291329902</c:v>
                </c:pt>
                <c:pt idx="17">
                  <c:v>157.13781022757382</c:v>
                </c:pt>
                <c:pt idx="18">
                  <c:v>257.50420843446238</c:v>
                </c:pt>
                <c:pt idx="19">
                  <c:v>276.23183918254932</c:v>
                </c:pt>
                <c:pt idx="20">
                  <c:v>227.85912944409074</c:v>
                </c:pt>
                <c:pt idx="21">
                  <c:v>224.95267307277564</c:v>
                </c:pt>
              </c:numCache>
            </c:numRef>
          </c:val>
          <c:extLst>
            <c:ext xmlns:c16="http://schemas.microsoft.com/office/drawing/2014/chart" uri="{C3380CC4-5D6E-409C-BE32-E72D297353CC}">
              <c16:uniqueId val="{00000000-5917-4DEC-A350-40E52C3F94C0}"/>
            </c:ext>
          </c:extLst>
        </c:ser>
        <c:ser>
          <c:idx val="1"/>
          <c:order val="1"/>
          <c:tx>
            <c:strRef>
              <c:f>'Höftprotesoperationer region'!$J$8</c:f>
              <c:strCache>
                <c:ptCount val="1"/>
                <c:pt idx="0">
                  <c:v>2020</c:v>
                </c:pt>
              </c:strCache>
            </c:strRef>
          </c:tx>
          <c:spPr>
            <a:solidFill>
              <a:schemeClr val="accent2"/>
            </a:solidFill>
            <a:ln w="9525" cap="flat" cmpd="sng" algn="ctr">
              <a:solidFill>
                <a:sysClr val="windowText" lastClr="000000">
                  <a:lumMod val="100000"/>
                </a:sysClr>
              </a:solidFill>
              <a:prstDash val="solid"/>
              <a:round/>
              <a:headEnd type="none" w="med" len="med"/>
              <a:tailEnd type="none" w="med" len="med"/>
            </a:ln>
            <a:effectLst/>
          </c:spPr>
          <c:invertIfNegative val="0"/>
          <c:dPt>
            <c:idx val="10"/>
            <c:invertIfNegative val="0"/>
            <c:bubble3D val="0"/>
            <c:spPr>
              <a:solidFill>
                <a:schemeClr val="accent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5917-4DEC-A350-40E52C3F94C0}"/>
              </c:ext>
            </c:extLst>
          </c:dPt>
          <c:cat>
            <c:strRef>
              <c:f>'Höftprotesoperationer region'!$H$9:$H$30</c:f>
              <c:strCache>
                <c:ptCount val="22"/>
                <c:pt idx="0">
                  <c:v>Västmanland</c:v>
                </c:pt>
                <c:pt idx="1">
                  <c:v>Värmland</c:v>
                </c:pt>
                <c:pt idx="2">
                  <c:v>Dalarna</c:v>
                </c:pt>
                <c:pt idx="3">
                  <c:v>Kronoberg</c:v>
                </c:pt>
                <c:pt idx="4">
                  <c:v>Skåne</c:v>
                </c:pt>
                <c:pt idx="5">
                  <c:v>Östergötland</c:v>
                </c:pt>
                <c:pt idx="6">
                  <c:v>Örebro</c:v>
                </c:pt>
                <c:pt idx="7">
                  <c:v>Västra Götaland</c:v>
                </c:pt>
                <c:pt idx="8">
                  <c:v>Västernorrland</c:v>
                </c:pt>
                <c:pt idx="9">
                  <c:v>Uppsala</c:v>
                </c:pt>
                <c:pt idx="10">
                  <c:v>Riket</c:v>
                </c:pt>
                <c:pt idx="11">
                  <c:v>Sörmland</c:v>
                </c:pt>
                <c:pt idx="12">
                  <c:v>Jönköping</c:v>
                </c:pt>
                <c:pt idx="13">
                  <c:v>Jämtland</c:v>
                </c:pt>
                <c:pt idx="14">
                  <c:v>Stockholm</c:v>
                </c:pt>
                <c:pt idx="15">
                  <c:v>Gävleborg</c:v>
                </c:pt>
                <c:pt idx="16">
                  <c:v>Blekinge</c:v>
                </c:pt>
                <c:pt idx="17">
                  <c:v>Västerbotten</c:v>
                </c:pt>
                <c:pt idx="18">
                  <c:v>Norrbotten</c:v>
                </c:pt>
                <c:pt idx="19">
                  <c:v>Kalmar</c:v>
                </c:pt>
                <c:pt idx="20">
                  <c:v>Gotland</c:v>
                </c:pt>
                <c:pt idx="21">
                  <c:v>Halland</c:v>
                </c:pt>
              </c:strCache>
            </c:strRef>
          </c:cat>
          <c:val>
            <c:numRef>
              <c:f>'Höftprotesoperationer region'!$J$9:$J$30</c:f>
              <c:numCache>
                <c:formatCode>#,##0.0</c:formatCode>
                <c:ptCount val="22"/>
                <c:pt idx="0">
                  <c:v>73.247913516946255</c:v>
                </c:pt>
                <c:pt idx="1">
                  <c:v>90.142637467522135</c:v>
                </c:pt>
                <c:pt idx="2">
                  <c:v>91.074681238615668</c:v>
                </c:pt>
                <c:pt idx="3">
                  <c:v>102.34200026697914</c:v>
                </c:pt>
                <c:pt idx="4">
                  <c:v>104.07849505087322</c:v>
                </c:pt>
                <c:pt idx="5">
                  <c:v>107.67235068221031</c:v>
                </c:pt>
                <c:pt idx="6">
                  <c:v>112.22242943564878</c:v>
                </c:pt>
                <c:pt idx="7">
                  <c:v>116.80983462702436</c:v>
                </c:pt>
                <c:pt idx="8">
                  <c:v>122.26338559173026</c:v>
                </c:pt>
                <c:pt idx="9">
                  <c:v>122.29849070788941</c:v>
                </c:pt>
                <c:pt idx="10">
                  <c:v>126.16463834971451</c:v>
                </c:pt>
                <c:pt idx="11">
                  <c:v>127.25408398769544</c:v>
                </c:pt>
                <c:pt idx="12">
                  <c:v>130.95531629270431</c:v>
                </c:pt>
                <c:pt idx="13">
                  <c:v>133.42991117380197</c:v>
                </c:pt>
                <c:pt idx="14">
                  <c:v>136.37180757444636</c:v>
                </c:pt>
                <c:pt idx="15">
                  <c:v>141.21640892932919</c:v>
                </c:pt>
                <c:pt idx="16">
                  <c:v>141.45961170908359</c:v>
                </c:pt>
                <c:pt idx="17">
                  <c:v>153.37198746669009</c:v>
                </c:pt>
                <c:pt idx="18">
                  <c:v>168.25979312057817</c:v>
                </c:pt>
                <c:pt idx="19">
                  <c:v>180.4804682736474</c:v>
                </c:pt>
                <c:pt idx="20">
                  <c:v>184.61845519260194</c:v>
                </c:pt>
                <c:pt idx="21">
                  <c:v>224.20326178626155</c:v>
                </c:pt>
              </c:numCache>
            </c:numRef>
          </c:val>
          <c:extLst>
            <c:ext xmlns:c16="http://schemas.microsoft.com/office/drawing/2014/chart" uri="{C3380CC4-5D6E-409C-BE32-E72D297353CC}">
              <c16:uniqueId val="{00000003-5917-4DEC-A350-40E52C3F94C0}"/>
            </c:ext>
          </c:extLst>
        </c:ser>
        <c:dLbls>
          <c:showLegendKey val="0"/>
          <c:showVal val="0"/>
          <c:showCatName val="0"/>
          <c:showSerName val="0"/>
          <c:showPercent val="0"/>
          <c:showBubbleSize val="0"/>
        </c:dLbls>
        <c:gapWidth val="25"/>
        <c:axId val="878726240"/>
        <c:axId val="878722632"/>
      </c:barChart>
      <c:barChart>
        <c:barDir val="bar"/>
        <c:grouping val="clustered"/>
        <c:varyColors val="0"/>
        <c:ser>
          <c:idx val="2"/>
          <c:order val="2"/>
          <c:tx>
            <c:strRef>
              <c:f>'Höftprotesoperationer region'!$K$8</c:f>
              <c:strCache>
                <c:ptCount val="1"/>
                <c:pt idx="0">
                  <c:v>Förändring</c:v>
                </c:pt>
              </c:strCache>
            </c:strRef>
          </c:tx>
          <c:spPr>
            <a:solidFill>
              <a:schemeClr val="accent3">
                <a:alpha val="69804"/>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'Höftprotesoperationer region'!$K$9:$K$30</c:f>
              <c:numCache>
                <c:formatCode>0%</c:formatCode>
                <c:ptCount val="22"/>
                <c:pt idx="0">
                  <c:v>-0.51777874214601338</c:v>
                </c:pt>
                <c:pt idx="1">
                  <c:v>-0.43175127638944644</c:v>
                </c:pt>
                <c:pt idx="2">
                  <c:v>-0.27551349012267401</c:v>
                </c:pt>
                <c:pt idx="3">
                  <c:v>-0.34335221491120949</c:v>
                </c:pt>
                <c:pt idx="4">
                  <c:v>-0.29043958139307535</c:v>
                </c:pt>
                <c:pt idx="5">
                  <c:v>-0.30867667750599326</c:v>
                </c:pt>
                <c:pt idx="6">
                  <c:v>-0.40820142553403238</c:v>
                </c:pt>
                <c:pt idx="7">
                  <c:v>-0.25909638296242765</c:v>
                </c:pt>
                <c:pt idx="8">
                  <c:v>-0.36848516074159487</c:v>
                </c:pt>
                <c:pt idx="9">
                  <c:v>-8.1653213992243123E-2</c:v>
                </c:pt>
                <c:pt idx="10">
                  <c:v>-0.25407801052811441</c:v>
                </c:pt>
                <c:pt idx="11">
                  <c:v>-0.26479261845244861</c:v>
                </c:pt>
                <c:pt idx="12">
                  <c:v>-0.33218482400124827</c:v>
                </c:pt>
                <c:pt idx="13">
                  <c:v>-0.29903748270501862</c:v>
                </c:pt>
                <c:pt idx="14">
                  <c:v>-0.17283278203400732</c:v>
                </c:pt>
                <c:pt idx="15">
                  <c:v>-0.25261410624441105</c:v>
                </c:pt>
                <c:pt idx="16">
                  <c:v>-0.29223188757241403</c:v>
                </c:pt>
                <c:pt idx="17">
                  <c:v>-2.3965096340784586E-2</c:v>
                </c:pt>
                <c:pt idx="18">
                  <c:v>-0.34657458942694486</c:v>
                </c:pt>
                <c:pt idx="19">
                  <c:v>-0.34663408531130291</c:v>
                </c:pt>
                <c:pt idx="20">
                  <c:v>-0.18976932965987947</c:v>
                </c:pt>
                <c:pt idx="21">
                  <c:v>-3.3314175656479206E-3</c:v>
                </c:pt>
              </c:numCache>
            </c:numRef>
          </c:val>
          <c:extLst>
            <c:ext xmlns:c16="http://schemas.microsoft.com/office/drawing/2014/chart" uri="{C3380CC4-5D6E-409C-BE32-E72D297353CC}">
              <c16:uniqueId val="{00000004-5917-4DEC-A350-40E52C3F94C0}"/>
            </c:ext>
          </c:extLst>
        </c:ser>
        <c:dLbls>
          <c:showLegendKey val="0"/>
          <c:showVal val="0"/>
          <c:showCatName val="0"/>
          <c:showSerName val="0"/>
          <c:showPercent val="0"/>
          <c:showBubbleSize val="0"/>
        </c:dLbls>
        <c:gapWidth val="25"/>
        <c:axId val="1589422448"/>
        <c:axId val="1589431304"/>
      </c:barChart>
      <c:catAx>
        <c:axId val="87872624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78722632"/>
        <c:crosses val="autoZero"/>
        <c:auto val="1"/>
        <c:lblAlgn val="ctr"/>
        <c:lblOffset val="100"/>
        <c:noMultiLvlLbl val="0"/>
      </c:catAx>
      <c:valAx>
        <c:axId val="878722632"/>
        <c:scaling>
          <c:orientation val="minMax"/>
          <c:max val="320"/>
          <c:min val="0"/>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Antal primära höftprotesoperationer per 100 000 invånare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78726240"/>
        <c:crosses val="autoZero"/>
        <c:crossBetween val="between"/>
      </c:valAx>
      <c:valAx>
        <c:axId val="1589431304"/>
        <c:scaling>
          <c:orientation val="minMax"/>
          <c:min val="-3.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589422448"/>
        <c:crosses val="max"/>
        <c:crossBetween val="between"/>
      </c:valAx>
      <c:catAx>
        <c:axId val="1589422448"/>
        <c:scaling>
          <c:orientation val="minMax"/>
        </c:scaling>
        <c:delete val="1"/>
        <c:axPos val="l"/>
        <c:majorTickMark val="out"/>
        <c:minorTickMark val="none"/>
        <c:tickLblPos val="nextTo"/>
        <c:crossAx val="1589431304"/>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33263888888889"/>
          <c:y val="9.2100555555555561E-2"/>
          <c:w val="0.72824768518518523"/>
          <c:h val="0.77223277777777788"/>
        </c:manualLayout>
      </c:layout>
      <c:barChart>
        <c:barDir val="bar"/>
        <c:grouping val="clustered"/>
        <c:varyColors val="0"/>
        <c:ser>
          <c:idx val="0"/>
          <c:order val="0"/>
          <c:tx>
            <c:strRef>
              <c:f>'Sjukhusvårdade jmf'!$I$7</c:f>
              <c:strCache>
                <c:ptCount val="1"/>
                <c:pt idx="0">
                  <c:v>1 mars-30 sep 2020</c:v>
                </c:pt>
              </c:strCache>
            </c:strRef>
          </c:tx>
          <c:spPr>
            <a:pattFill prst="dkUpDiag">
              <a:fgClr>
                <a:schemeClr val="bg2">
                  <a:lumMod val="20000"/>
                  <a:lumOff val="80000"/>
                </a:schemeClr>
              </a:fgClr>
              <a:bgClr>
                <a:schemeClr val="bg2">
                  <a:lumMod val="60000"/>
                  <a:lumOff val="40000"/>
                </a:schemeClr>
              </a:bgClr>
            </a:pattFill>
            <a:ln w="9525" cap="flat" cmpd="sng" algn="ctr">
              <a:solidFill>
                <a:sysClr val="windowText" lastClr="000000">
                  <a:lumMod val="100000"/>
                </a:sysClr>
              </a:solidFill>
              <a:prstDash val="solid"/>
              <a:round/>
              <a:headEnd type="none" w="med" len="med"/>
              <a:tailEnd type="none" w="med" len="med"/>
            </a:ln>
            <a:effectLst/>
          </c:spPr>
          <c:invertIfNegative val="0"/>
          <c:cat>
            <c:strRef>
              <c:f>'Sjukhusvårdade jmf'!$H$8:$H$29</c:f>
              <c:strCache>
                <c:ptCount val="22"/>
                <c:pt idx="0">
                  <c:v>Jämtland</c:v>
                </c:pt>
                <c:pt idx="1">
                  <c:v>Värmland</c:v>
                </c:pt>
                <c:pt idx="2">
                  <c:v>Dalarna</c:v>
                </c:pt>
                <c:pt idx="3">
                  <c:v>Västerbotten</c:v>
                </c:pt>
                <c:pt idx="4">
                  <c:v>Norrbotten</c:v>
                </c:pt>
                <c:pt idx="5">
                  <c:v>Örebro</c:v>
                </c:pt>
                <c:pt idx="6">
                  <c:v>Kalmar</c:v>
                </c:pt>
                <c:pt idx="7">
                  <c:v>Blekinge</c:v>
                </c:pt>
                <c:pt idx="8">
                  <c:v>Södermanland</c:v>
                </c:pt>
                <c:pt idx="9">
                  <c:v>Halland</c:v>
                </c:pt>
                <c:pt idx="10">
                  <c:v>Uppsala</c:v>
                </c:pt>
                <c:pt idx="11">
                  <c:v>Västmanland</c:v>
                </c:pt>
                <c:pt idx="12">
                  <c:v>Gotland</c:v>
                </c:pt>
                <c:pt idx="13">
                  <c:v>Västernorrland</c:v>
                </c:pt>
                <c:pt idx="14">
                  <c:v>Riket</c:v>
                </c:pt>
                <c:pt idx="15">
                  <c:v>Kronoberg</c:v>
                </c:pt>
                <c:pt idx="16">
                  <c:v>Östergötland</c:v>
                </c:pt>
                <c:pt idx="17">
                  <c:v>Västra Götaland</c:v>
                </c:pt>
                <c:pt idx="18">
                  <c:v>Skåne</c:v>
                </c:pt>
                <c:pt idx="19">
                  <c:v>Stockholm</c:v>
                </c:pt>
                <c:pt idx="20">
                  <c:v>Jönköping</c:v>
                </c:pt>
                <c:pt idx="21">
                  <c:v>Gävleborg</c:v>
                </c:pt>
              </c:strCache>
            </c:strRef>
          </c:cat>
          <c:val>
            <c:numRef>
              <c:f>'Sjukhusvårdade jmf'!$I$8:$I$29</c:f>
              <c:numCache>
                <c:formatCode>0.0</c:formatCode>
                <c:ptCount val="22"/>
                <c:pt idx="0">
                  <c:v>123.79169373017994</c:v>
                </c:pt>
                <c:pt idx="1">
                  <c:v>138.36104092797441</c:v>
                </c:pt>
                <c:pt idx="2">
                  <c:v>192.47539337592806</c:v>
                </c:pt>
                <c:pt idx="3">
                  <c:v>61.352397886832378</c:v>
                </c:pt>
                <c:pt idx="4">
                  <c:v>235.41281318311755</c:v>
                </c:pt>
                <c:pt idx="5">
                  <c:v>188.74107084343666</c:v>
                </c:pt>
                <c:pt idx="6">
                  <c:v>132.64380256417559</c:v>
                </c:pt>
                <c:pt idx="7">
                  <c:v>77.780008028904049</c:v>
                </c:pt>
                <c:pt idx="8">
                  <c:v>287.32745283208425</c:v>
                </c:pt>
                <c:pt idx="9">
                  <c:v>100.77068705931458</c:v>
                </c:pt>
                <c:pt idx="10">
                  <c:v>201.39968895800934</c:v>
                </c:pt>
                <c:pt idx="11">
                  <c:v>235.58573044222911</c:v>
                </c:pt>
                <c:pt idx="12">
                  <c:v>46.735211643744158</c:v>
                </c:pt>
                <c:pt idx="13">
                  <c:v>184.85193482439067</c:v>
                </c:pt>
                <c:pt idx="14">
                  <c:v>218.97400692786786</c:v>
                </c:pt>
                <c:pt idx="15">
                  <c:v>128.36588738495394</c:v>
                </c:pt>
                <c:pt idx="16">
                  <c:v>259.41589582166608</c:v>
                </c:pt>
                <c:pt idx="17">
                  <c:v>182.58560867166082</c:v>
                </c:pt>
                <c:pt idx="18">
                  <c:v>113.15740223554515</c:v>
                </c:pt>
                <c:pt idx="19">
                  <c:v>370.4132131648829</c:v>
                </c:pt>
                <c:pt idx="20">
                  <c:v>231.40523091112723</c:v>
                </c:pt>
                <c:pt idx="21">
                  <c:v>280.52879852331307</c:v>
                </c:pt>
              </c:numCache>
            </c:numRef>
          </c:val>
          <c:extLst>
            <c:ext xmlns:c16="http://schemas.microsoft.com/office/drawing/2014/chart" uri="{C3380CC4-5D6E-409C-BE32-E72D297353CC}">
              <c16:uniqueId val="{00000000-8AE6-457D-A25E-D35D664A370C}"/>
            </c:ext>
          </c:extLst>
        </c:ser>
        <c:ser>
          <c:idx val="1"/>
          <c:order val="1"/>
          <c:tx>
            <c:strRef>
              <c:f>'Sjukhusvårdade jmf'!$J$7</c:f>
              <c:strCache>
                <c:ptCount val="1"/>
                <c:pt idx="0">
                  <c:v>1 okt 2020-4 april 2021</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cat>
            <c:strRef>
              <c:f>'Sjukhusvårdade jmf'!$H$8:$H$29</c:f>
              <c:strCache>
                <c:ptCount val="22"/>
                <c:pt idx="0">
                  <c:v>Jämtland</c:v>
                </c:pt>
                <c:pt idx="1">
                  <c:v>Värmland</c:v>
                </c:pt>
                <c:pt idx="2">
                  <c:v>Dalarna</c:v>
                </c:pt>
                <c:pt idx="3">
                  <c:v>Västerbotten</c:v>
                </c:pt>
                <c:pt idx="4">
                  <c:v>Norrbotten</c:v>
                </c:pt>
                <c:pt idx="5">
                  <c:v>Örebro</c:v>
                </c:pt>
                <c:pt idx="6">
                  <c:v>Kalmar</c:v>
                </c:pt>
                <c:pt idx="7">
                  <c:v>Blekinge</c:v>
                </c:pt>
                <c:pt idx="8">
                  <c:v>Södermanland</c:v>
                </c:pt>
                <c:pt idx="9">
                  <c:v>Halland</c:v>
                </c:pt>
                <c:pt idx="10">
                  <c:v>Uppsala</c:v>
                </c:pt>
                <c:pt idx="11">
                  <c:v>Västmanland</c:v>
                </c:pt>
                <c:pt idx="12">
                  <c:v>Gotland</c:v>
                </c:pt>
                <c:pt idx="13">
                  <c:v>Västernorrland</c:v>
                </c:pt>
                <c:pt idx="14">
                  <c:v>Riket</c:v>
                </c:pt>
                <c:pt idx="15">
                  <c:v>Kronoberg</c:v>
                </c:pt>
                <c:pt idx="16">
                  <c:v>Östergötland</c:v>
                </c:pt>
                <c:pt idx="17">
                  <c:v>Västra Götaland</c:v>
                </c:pt>
                <c:pt idx="18">
                  <c:v>Skåne</c:v>
                </c:pt>
                <c:pt idx="19">
                  <c:v>Stockholm</c:v>
                </c:pt>
                <c:pt idx="20">
                  <c:v>Jönköping</c:v>
                </c:pt>
                <c:pt idx="21">
                  <c:v>Gävleborg</c:v>
                </c:pt>
              </c:strCache>
            </c:strRef>
          </c:cat>
          <c:val>
            <c:numRef>
              <c:f>'Sjukhusvårdade jmf'!$J$8:$J$29</c:f>
              <c:numCache>
                <c:formatCode>0.0</c:formatCode>
                <c:ptCount val="22"/>
                <c:pt idx="0">
                  <c:v>157.03733067030547</c:v>
                </c:pt>
                <c:pt idx="1">
                  <c:v>163.3287964223216</c:v>
                </c:pt>
                <c:pt idx="2">
                  <c:v>176.54397786944782</c:v>
                </c:pt>
                <c:pt idx="3">
                  <c:v>205.33956062458364</c:v>
                </c:pt>
                <c:pt idx="4">
                  <c:v>219.15239705446359</c:v>
                </c:pt>
                <c:pt idx="5">
                  <c:v>234.57743345460256</c:v>
                </c:pt>
                <c:pt idx="6">
                  <c:v>255.26691244913968</c:v>
                </c:pt>
                <c:pt idx="7">
                  <c:v>263.37790014268921</c:v>
                </c:pt>
                <c:pt idx="8">
                  <c:v>263.86546201506371</c:v>
                </c:pt>
                <c:pt idx="9">
                  <c:v>264.89515556651037</c:v>
                </c:pt>
                <c:pt idx="10">
                  <c:v>268.1772440541605</c:v>
                </c:pt>
                <c:pt idx="11">
                  <c:v>275.19792249012642</c:v>
                </c:pt>
                <c:pt idx="12">
                  <c:v>297.64379188213974</c:v>
                </c:pt>
                <c:pt idx="13">
                  <c:v>301.33289721154631</c:v>
                </c:pt>
                <c:pt idx="14">
                  <c:v>318.95941585824602</c:v>
                </c:pt>
                <c:pt idx="15">
                  <c:v>319.42878617061251</c:v>
                </c:pt>
                <c:pt idx="16">
                  <c:v>327.91166076982182</c:v>
                </c:pt>
                <c:pt idx="17">
                  <c:v>338.46576024794302</c:v>
                </c:pt>
                <c:pt idx="18">
                  <c:v>344.39227179423693</c:v>
                </c:pt>
                <c:pt idx="19">
                  <c:v>380.96440208441652</c:v>
                </c:pt>
                <c:pt idx="20">
                  <c:v>407.0563742946365</c:v>
                </c:pt>
                <c:pt idx="21">
                  <c:v>425.71247713186654</c:v>
                </c:pt>
              </c:numCache>
            </c:numRef>
          </c:val>
          <c:extLst>
            <c:ext xmlns:c16="http://schemas.microsoft.com/office/drawing/2014/chart" uri="{C3380CC4-5D6E-409C-BE32-E72D297353CC}">
              <c16:uniqueId val="{00000001-8AE6-457D-A25E-D35D664A370C}"/>
            </c:ext>
          </c:extLst>
        </c:ser>
        <c:dLbls>
          <c:showLegendKey val="0"/>
          <c:showVal val="0"/>
          <c:showCatName val="0"/>
          <c:showSerName val="0"/>
          <c:showPercent val="0"/>
          <c:showBubbleSize val="0"/>
        </c:dLbls>
        <c:gapWidth val="25"/>
        <c:overlap val="30"/>
        <c:axId val="789365080"/>
        <c:axId val="789362784"/>
      </c:barChart>
      <c:barChart>
        <c:barDir val="bar"/>
        <c:grouping val="clustered"/>
        <c:varyColors val="0"/>
        <c:ser>
          <c:idx val="4"/>
          <c:order val="2"/>
          <c:tx>
            <c:strRef>
              <c:f>'Sjukhusvårdade jmf'!$K$7</c:f>
              <c:strCache>
                <c:ptCount val="1"/>
                <c:pt idx="0">
                  <c:v>Förändring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'Sjukhusvårdade jmf'!$K$8:$K$29</c:f>
              <c:numCache>
                <c:formatCode>0%</c:formatCode>
                <c:ptCount val="22"/>
                <c:pt idx="0">
                  <c:v>0.26856112828206946</c:v>
                </c:pt>
                <c:pt idx="1">
                  <c:v>0.18045365463349228</c:v>
                </c:pt>
                <c:pt idx="2">
                  <c:v>-8.2771180393767185E-2</c:v>
                </c:pt>
                <c:pt idx="3">
                  <c:v>2.3468872887958336</c:v>
                </c:pt>
                <c:pt idx="4">
                  <c:v>-6.9071924797932227E-2</c:v>
                </c:pt>
                <c:pt idx="5">
                  <c:v>0.24285314482075715</c:v>
                </c:pt>
                <c:pt idx="6">
                  <c:v>0.92445412084470902</c:v>
                </c:pt>
                <c:pt idx="7">
                  <c:v>2.3861901897054909</c:v>
                </c:pt>
                <c:pt idx="8">
                  <c:v>-8.1655931536524173E-2</c:v>
                </c:pt>
                <c:pt idx="9">
                  <c:v>1.6286925622586117</c:v>
                </c:pt>
                <c:pt idx="10">
                  <c:v>0.33156731989826405</c:v>
                </c:pt>
                <c:pt idx="11">
                  <c:v>0.16814342691104156</c:v>
                </c:pt>
                <c:pt idx="12">
                  <c:v>5.3687267354438415</c:v>
                </c:pt>
                <c:pt idx="13">
                  <c:v>0.6301311506304359</c:v>
                </c:pt>
                <c:pt idx="14">
                  <c:v>0.45660857347015771</c:v>
                </c:pt>
                <c:pt idx="15">
                  <c:v>1.4884242432156745</c:v>
                </c:pt>
                <c:pt idx="16">
                  <c:v>0.26403842652434362</c:v>
                </c:pt>
                <c:pt idx="17">
                  <c:v>0.85373733839339772</c:v>
                </c:pt>
                <c:pt idx="18">
                  <c:v>2.0434798341990921</c:v>
                </c:pt>
                <c:pt idx="19">
                  <c:v>2.848491507466E-2</c:v>
                </c:pt>
                <c:pt idx="20">
                  <c:v>0.75906297663154065</c:v>
                </c:pt>
                <c:pt idx="21">
                  <c:v>0.51753573741017589</c:v>
                </c:pt>
              </c:numCache>
            </c:numRef>
          </c:val>
          <c:extLst>
            <c:ext xmlns:c16="http://schemas.microsoft.com/office/drawing/2014/chart" uri="{C3380CC4-5D6E-409C-BE32-E72D297353CC}">
              <c16:uniqueId val="{00000002-8AE6-457D-A25E-D35D664A370C}"/>
            </c:ext>
          </c:extLst>
        </c:ser>
        <c:dLbls>
          <c:showLegendKey val="0"/>
          <c:showVal val="0"/>
          <c:showCatName val="0"/>
          <c:showSerName val="0"/>
          <c:showPercent val="0"/>
          <c:showBubbleSize val="0"/>
        </c:dLbls>
        <c:gapWidth val="25"/>
        <c:axId val="632977184"/>
        <c:axId val="632975872"/>
      </c:barChart>
      <c:catAx>
        <c:axId val="78936508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89362784"/>
        <c:crosses val="autoZero"/>
        <c:auto val="1"/>
        <c:lblAlgn val="ctr"/>
        <c:lblOffset val="100"/>
        <c:noMultiLvlLbl val="0"/>
      </c:catAx>
      <c:valAx>
        <c:axId val="789362784"/>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sjukhusvårdade covid-patienter</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89365080"/>
        <c:crosses val="autoZero"/>
        <c:crossBetween val="between"/>
      </c:valAx>
      <c:valAx>
        <c:axId val="632975872"/>
        <c:scaling>
          <c:orientation val="minMax"/>
          <c:max val="3"/>
          <c:min val="-40"/>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632977184"/>
        <c:crosses val="max"/>
        <c:crossBetween val="between"/>
      </c:valAx>
      <c:catAx>
        <c:axId val="632977184"/>
        <c:scaling>
          <c:orientation val="minMax"/>
        </c:scaling>
        <c:delete val="1"/>
        <c:axPos val="l"/>
        <c:majorTickMark val="out"/>
        <c:minorTickMark val="none"/>
        <c:tickLblPos val="nextTo"/>
        <c:crossAx val="632975872"/>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'PCR region'!$I$7</c:f>
              <c:strCache>
                <c:ptCount val="1"/>
                <c:pt idx="0">
                  <c:v>Antal positiva</c:v>
                </c:pt>
              </c:strCache>
            </c:strRef>
          </c:tx>
          <c:spPr>
            <a:solidFill>
              <a:srgbClr val="F38B4A"/>
            </a:solidFill>
            <a:ln w="9525" cap="flat" cmpd="sng" algn="ctr">
              <a:solidFill>
                <a:sysClr val="windowText" lastClr="000000">
                  <a:lumMod val="100000"/>
                </a:sysClr>
              </a:solidFill>
              <a:prstDash val="solid"/>
              <a:round/>
              <a:headEnd type="none" w="med" len="med"/>
              <a:tailEnd type="none" w="med" len="med"/>
            </a:ln>
            <a:effectLst/>
          </c:spPr>
          <c:invertIfNegative val="0"/>
          <c:dPt>
            <c:idx val="11"/>
            <c:invertIfNegative val="0"/>
            <c:bubble3D val="0"/>
            <c:spPr>
              <a:solidFill>
                <a:schemeClr val="bg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A2C9-46F8-8A01-B338C9275800}"/>
              </c:ext>
            </c:extLst>
          </c:dPt>
          <c:cat>
            <c:strRef>
              <c:f>'PCR region'!$H$8:$H$29</c:f>
              <c:strCache>
                <c:ptCount val="22"/>
                <c:pt idx="0">
                  <c:v>Jönköping</c:v>
                </c:pt>
                <c:pt idx="1">
                  <c:v>Gotland</c:v>
                </c:pt>
                <c:pt idx="2">
                  <c:v>Blekinge</c:v>
                </c:pt>
                <c:pt idx="3">
                  <c:v>Östergötland</c:v>
                </c:pt>
                <c:pt idx="4">
                  <c:v>Norrbotten</c:v>
                </c:pt>
                <c:pt idx="5">
                  <c:v>Stockholm</c:v>
                </c:pt>
                <c:pt idx="6">
                  <c:v>Värmland</c:v>
                </c:pt>
                <c:pt idx="7">
                  <c:v>Västernorrland</c:v>
                </c:pt>
                <c:pt idx="8">
                  <c:v>Kronoberg</c:v>
                </c:pt>
                <c:pt idx="9">
                  <c:v>Västra Götaland</c:v>
                </c:pt>
                <c:pt idx="10">
                  <c:v>Gävleborg</c:v>
                </c:pt>
                <c:pt idx="11">
                  <c:v>Riket</c:v>
                </c:pt>
                <c:pt idx="12">
                  <c:v>Uppsala</c:v>
                </c:pt>
                <c:pt idx="13">
                  <c:v>Halland</c:v>
                </c:pt>
                <c:pt idx="14">
                  <c:v>Kalmar</c:v>
                </c:pt>
                <c:pt idx="15">
                  <c:v>Skåne</c:v>
                </c:pt>
                <c:pt idx="16">
                  <c:v>Dalarna</c:v>
                </c:pt>
                <c:pt idx="17">
                  <c:v>Västmanland</c:v>
                </c:pt>
                <c:pt idx="18">
                  <c:v>Örebro</c:v>
                </c:pt>
                <c:pt idx="19">
                  <c:v>Sörmland</c:v>
                </c:pt>
                <c:pt idx="20">
                  <c:v>Västerbotten</c:v>
                </c:pt>
                <c:pt idx="21">
                  <c:v>Jämtland</c:v>
                </c:pt>
              </c:strCache>
            </c:strRef>
          </c:cat>
          <c:val>
            <c:numRef>
              <c:f>'PCR region'!$I$8:$I$29</c:f>
              <c:numCache>
                <c:formatCode>#,##0</c:formatCode>
                <c:ptCount val="22"/>
                <c:pt idx="0">
                  <c:v>226.60289773526517</c:v>
                </c:pt>
                <c:pt idx="1">
                  <c:v>174.23038397328881</c:v>
                </c:pt>
                <c:pt idx="2">
                  <c:v>190.47870425914817</c:v>
                </c:pt>
                <c:pt idx="3">
                  <c:v>312.82500238937206</c:v>
                </c:pt>
                <c:pt idx="4">
                  <c:v>404.33204503444796</c:v>
                </c:pt>
                <c:pt idx="5">
                  <c:v>243.4331393310427</c:v>
                </c:pt>
                <c:pt idx="6">
                  <c:v>156.53635314483552</c:v>
                </c:pt>
                <c:pt idx="7">
                  <c:v>265.74160537256154</c:v>
                </c:pt>
                <c:pt idx="8">
                  <c:v>414.51336596385545</c:v>
                </c:pt>
                <c:pt idx="9">
                  <c:v>251.20519724751034</c:v>
                </c:pt>
                <c:pt idx="10">
                  <c:v>253.34325295023089</c:v>
                </c:pt>
                <c:pt idx="11">
                  <c:v>255.6196719050468</c:v>
                </c:pt>
                <c:pt idx="12">
                  <c:v>233.74458075823264</c:v>
                </c:pt>
                <c:pt idx="13">
                  <c:v>154.56572695597086</c:v>
                </c:pt>
                <c:pt idx="14">
                  <c:v>309.60180739903979</c:v>
                </c:pt>
                <c:pt idx="15">
                  <c:v>250.61887331712086</c:v>
                </c:pt>
                <c:pt idx="16">
                  <c:v>263.95316159250586</c:v>
                </c:pt>
                <c:pt idx="17">
                  <c:v>246.88622319156673</c:v>
                </c:pt>
                <c:pt idx="18">
                  <c:v>324.43925041186162</c:v>
                </c:pt>
                <c:pt idx="19">
                  <c:v>255.75174279471437</c:v>
                </c:pt>
                <c:pt idx="20">
                  <c:v>193.22521901761985</c:v>
                </c:pt>
                <c:pt idx="21">
                  <c:v>283.62532299741605</c:v>
                </c:pt>
              </c:numCache>
            </c:numRef>
          </c:val>
          <c:extLst>
            <c:ext xmlns:c16="http://schemas.microsoft.com/office/drawing/2014/chart" uri="{C3380CC4-5D6E-409C-BE32-E72D297353CC}">
              <c16:uniqueId val="{00000002-A2C9-46F8-8A01-B338C9275800}"/>
            </c:ext>
          </c:extLst>
        </c:ser>
        <c:ser>
          <c:idx val="1"/>
          <c:order val="1"/>
          <c:tx>
            <c:strRef>
              <c:f>'PCR region'!$J$7</c:f>
              <c:strCache>
                <c:ptCount val="1"/>
                <c:pt idx="0">
                  <c:v>Antal testade</c:v>
                </c:pt>
              </c:strCache>
            </c:strRef>
          </c:tx>
          <c:spPr>
            <a:solidFill>
              <a:schemeClr val="accent2"/>
            </a:solidFill>
            <a:ln w="9525" cap="flat" cmpd="sng" algn="ctr">
              <a:solidFill>
                <a:sysClr val="windowText" lastClr="000000">
                  <a:lumMod val="100000"/>
                </a:sysClr>
              </a:solidFill>
              <a:prstDash val="solid"/>
              <a:round/>
              <a:headEnd type="none" w="med" len="med"/>
              <a:tailEnd type="none" w="med" len="med"/>
            </a:ln>
            <a:effectLst/>
          </c:spPr>
          <c:invertIfNegative val="0"/>
          <c:dPt>
            <c:idx val="11"/>
            <c:invertIfNegative val="0"/>
            <c:bubble3D val="0"/>
            <c:spPr>
              <a:solidFill>
                <a:schemeClr val="accent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4-A2C9-46F8-8A01-B338C9275800}"/>
              </c:ext>
            </c:extLst>
          </c:dPt>
          <c:cat>
            <c:strRef>
              <c:f>'PCR region'!$H$8:$H$29</c:f>
              <c:strCache>
                <c:ptCount val="22"/>
                <c:pt idx="0">
                  <c:v>Jönköping</c:v>
                </c:pt>
                <c:pt idx="1">
                  <c:v>Gotland</c:v>
                </c:pt>
                <c:pt idx="2">
                  <c:v>Blekinge</c:v>
                </c:pt>
                <c:pt idx="3">
                  <c:v>Östergötland</c:v>
                </c:pt>
                <c:pt idx="4">
                  <c:v>Norrbotten</c:v>
                </c:pt>
                <c:pt idx="5">
                  <c:v>Stockholm</c:v>
                </c:pt>
                <c:pt idx="6">
                  <c:v>Värmland</c:v>
                </c:pt>
                <c:pt idx="7">
                  <c:v>Västernorrland</c:v>
                </c:pt>
                <c:pt idx="8">
                  <c:v>Kronoberg</c:v>
                </c:pt>
                <c:pt idx="9">
                  <c:v>Västra Götaland</c:v>
                </c:pt>
                <c:pt idx="10">
                  <c:v>Gävleborg</c:v>
                </c:pt>
                <c:pt idx="11">
                  <c:v>Riket</c:v>
                </c:pt>
                <c:pt idx="12">
                  <c:v>Uppsala</c:v>
                </c:pt>
                <c:pt idx="13">
                  <c:v>Halland</c:v>
                </c:pt>
                <c:pt idx="14">
                  <c:v>Kalmar</c:v>
                </c:pt>
                <c:pt idx="15">
                  <c:v>Skåne</c:v>
                </c:pt>
                <c:pt idx="16">
                  <c:v>Dalarna</c:v>
                </c:pt>
                <c:pt idx="17">
                  <c:v>Västmanland</c:v>
                </c:pt>
                <c:pt idx="18">
                  <c:v>Örebro</c:v>
                </c:pt>
                <c:pt idx="19">
                  <c:v>Sörmland</c:v>
                </c:pt>
                <c:pt idx="20">
                  <c:v>Västerbotten</c:v>
                </c:pt>
                <c:pt idx="21">
                  <c:v>Jämtland</c:v>
                </c:pt>
              </c:strCache>
            </c:strRef>
          </c:cat>
          <c:val>
            <c:numRef>
              <c:f>'PCR region'!$J$8:$J$29</c:f>
              <c:numCache>
                <c:formatCode>#,##0</c:formatCode>
                <c:ptCount val="22"/>
                <c:pt idx="0">
                  <c:v>1955</c:v>
                </c:pt>
                <c:pt idx="1">
                  <c:v>2007</c:v>
                </c:pt>
                <c:pt idx="2">
                  <c:v>2089</c:v>
                </c:pt>
                <c:pt idx="3">
                  <c:v>2248</c:v>
                </c:pt>
                <c:pt idx="4">
                  <c:v>2380</c:v>
                </c:pt>
                <c:pt idx="5">
                  <c:v>2400</c:v>
                </c:pt>
                <c:pt idx="6">
                  <c:v>2455</c:v>
                </c:pt>
                <c:pt idx="7">
                  <c:v>2549</c:v>
                </c:pt>
                <c:pt idx="8">
                  <c:v>2637</c:v>
                </c:pt>
                <c:pt idx="9">
                  <c:v>2711</c:v>
                </c:pt>
                <c:pt idx="10">
                  <c:v>2713</c:v>
                </c:pt>
                <c:pt idx="11">
                  <c:v>2740.6770000000001</c:v>
                </c:pt>
                <c:pt idx="12">
                  <c:v>2825</c:v>
                </c:pt>
                <c:pt idx="13">
                  <c:v>2837</c:v>
                </c:pt>
                <c:pt idx="14">
                  <c:v>2885</c:v>
                </c:pt>
                <c:pt idx="15">
                  <c:v>2895</c:v>
                </c:pt>
                <c:pt idx="16">
                  <c:v>2966</c:v>
                </c:pt>
                <c:pt idx="17">
                  <c:v>2992</c:v>
                </c:pt>
                <c:pt idx="18">
                  <c:v>3186</c:v>
                </c:pt>
                <c:pt idx="19">
                  <c:v>3230</c:v>
                </c:pt>
                <c:pt idx="20">
                  <c:v>3739</c:v>
                </c:pt>
                <c:pt idx="21">
                  <c:v>4142</c:v>
                </c:pt>
              </c:numCache>
            </c:numRef>
          </c:val>
          <c:extLst>
            <c:ext xmlns:c16="http://schemas.microsoft.com/office/drawing/2014/chart" uri="{C3380CC4-5D6E-409C-BE32-E72D297353CC}">
              <c16:uniqueId val="{00000005-A2C9-46F8-8A01-B338C9275800}"/>
            </c:ext>
          </c:extLst>
        </c:ser>
        <c:dLbls>
          <c:showLegendKey val="0"/>
          <c:showVal val="0"/>
          <c:showCatName val="0"/>
          <c:showSerName val="0"/>
          <c:showPercent val="0"/>
          <c:showBubbleSize val="0"/>
        </c:dLbls>
        <c:gapWidth val="25"/>
        <c:overlap val="100"/>
        <c:axId val="730500704"/>
        <c:axId val="730503656"/>
      </c:barChart>
      <c:catAx>
        <c:axId val="730500704"/>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30503656"/>
        <c:crosses val="autoZero"/>
        <c:auto val="1"/>
        <c:lblAlgn val="ctr"/>
        <c:lblOffset val="100"/>
        <c:noMultiLvlLbl val="0"/>
      </c:catAx>
      <c:valAx>
        <c:axId val="730503656"/>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Antal per 100 000</a:t>
                </a:r>
                <a:r>
                  <a:rPr lang="sv-SE" baseline="0"/>
                  <a:t> invånare</a:t>
                </a:r>
                <a:endParaRPr lang="sv-SE"/>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30500704"/>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'postcovid reg'!$J$7</c:f>
              <c:strCache>
                <c:ptCount val="1"/>
                <c:pt idx="0">
                  <c:v>Antal per 100 000 inv</c:v>
                </c:pt>
              </c:strCache>
            </c:strRef>
          </c:tx>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13"/>
            <c:invertIfNegative val="0"/>
            <c:bubble3D val="0"/>
            <c:spPr>
              <a:solidFill>
                <a:schemeClr val="accent2"/>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4C13-436A-839F-D3BA81C3CF6D}"/>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'postcovid reg'!$H$8:$H$29</c:f>
              <c:strCache>
                <c:ptCount val="22"/>
                <c:pt idx="0">
                  <c:v>Gävleborg</c:v>
                </c:pt>
                <c:pt idx="1">
                  <c:v>Västra Götaland</c:v>
                </c:pt>
                <c:pt idx="2">
                  <c:v>Värmland</c:v>
                </c:pt>
                <c:pt idx="3">
                  <c:v>Södermanland</c:v>
                </c:pt>
                <c:pt idx="4">
                  <c:v>Blekinge</c:v>
                </c:pt>
                <c:pt idx="5">
                  <c:v>Norrbotten</c:v>
                </c:pt>
                <c:pt idx="6">
                  <c:v>Västmanland</c:v>
                </c:pt>
                <c:pt idx="7">
                  <c:v>Skåne</c:v>
                </c:pt>
                <c:pt idx="8">
                  <c:v>Västerbotten</c:v>
                </c:pt>
                <c:pt idx="9">
                  <c:v>Örebro</c:v>
                </c:pt>
                <c:pt idx="10">
                  <c:v>Uppsala</c:v>
                </c:pt>
                <c:pt idx="11">
                  <c:v>Kalmar</c:v>
                </c:pt>
                <c:pt idx="12">
                  <c:v>Halland</c:v>
                </c:pt>
                <c:pt idx="13">
                  <c:v>Riket</c:v>
                </c:pt>
                <c:pt idx="14">
                  <c:v>Jönköping</c:v>
                </c:pt>
                <c:pt idx="15">
                  <c:v>Dalarna</c:v>
                </c:pt>
                <c:pt idx="16">
                  <c:v>Jämtland</c:v>
                </c:pt>
                <c:pt idx="17">
                  <c:v>Kronoberg</c:v>
                </c:pt>
                <c:pt idx="18">
                  <c:v>Stockholm</c:v>
                </c:pt>
                <c:pt idx="19">
                  <c:v>Gotland</c:v>
                </c:pt>
                <c:pt idx="20">
                  <c:v>Västernorrland</c:v>
                </c:pt>
                <c:pt idx="21">
                  <c:v>Östergötland</c:v>
                </c:pt>
              </c:strCache>
            </c:strRef>
          </c:cat>
          <c:val>
            <c:numRef>
              <c:f>'postcovid reg'!$J$8:$J$29</c:f>
              <c:numCache>
                <c:formatCode>0.0</c:formatCode>
                <c:ptCount val="22"/>
                <c:pt idx="0">
                  <c:v>11.130357354035798</c:v>
                </c:pt>
                <c:pt idx="1">
                  <c:v>15.393991039198173</c:v>
                </c:pt>
                <c:pt idx="2">
                  <c:v>18.028527493504427</c:v>
                </c:pt>
                <c:pt idx="3">
                  <c:v>18.704012344648145</c:v>
                </c:pt>
                <c:pt idx="4">
                  <c:v>20.118700331958554</c:v>
                </c:pt>
                <c:pt idx="5">
                  <c:v>20.431546307498778</c:v>
                </c:pt>
                <c:pt idx="6">
                  <c:v>20.567148130374068</c:v>
                </c:pt>
                <c:pt idx="7">
                  <c:v>23.968284129972879</c:v>
                </c:pt>
                <c:pt idx="8">
                  <c:v>24.524876277489824</c:v>
                </c:pt>
                <c:pt idx="9">
                  <c:v>24.538432092343026</c:v>
                </c:pt>
                <c:pt idx="10">
                  <c:v>24.717168648331334</c:v>
                </c:pt>
                <c:pt idx="11">
                  <c:v>24.795740010568675</c:v>
                </c:pt>
                <c:pt idx="12">
                  <c:v>28.211006449926948</c:v>
                </c:pt>
                <c:pt idx="13">
                  <c:v>29.713000738489463</c:v>
                </c:pt>
                <c:pt idx="14">
                  <c:v>30.136160653132791</c:v>
                </c:pt>
                <c:pt idx="15">
                  <c:v>32.675648994007148</c:v>
                </c:pt>
                <c:pt idx="16">
                  <c:v>36.597918493385691</c:v>
                </c:pt>
                <c:pt idx="17">
                  <c:v>38.563652274513878</c:v>
                </c:pt>
                <c:pt idx="18">
                  <c:v>39.924916074063852</c:v>
                </c:pt>
                <c:pt idx="19">
                  <c:v>48.233650455724835</c:v>
                </c:pt>
                <c:pt idx="20">
                  <c:v>53.566901379654389</c:v>
                </c:pt>
                <c:pt idx="21">
                  <c:v>78.346084194212665</c:v>
                </c:pt>
              </c:numCache>
            </c:numRef>
          </c:val>
          <c:extLst>
            <c:ext xmlns:c16="http://schemas.microsoft.com/office/drawing/2014/chart" uri="{C3380CC4-5D6E-409C-BE32-E72D297353CC}">
              <c16:uniqueId val="{00000002-4C13-436A-839F-D3BA81C3CF6D}"/>
            </c:ext>
          </c:extLst>
        </c:ser>
        <c:dLbls>
          <c:showLegendKey val="0"/>
          <c:showVal val="0"/>
          <c:showCatName val="0"/>
          <c:showSerName val="0"/>
          <c:showPercent val="0"/>
          <c:showBubbleSize val="0"/>
        </c:dLbls>
        <c:gapWidth val="25"/>
        <c:axId val="737784320"/>
        <c:axId val="737787272"/>
      </c:barChart>
      <c:catAx>
        <c:axId val="73778432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37787272"/>
        <c:crosses val="autoZero"/>
        <c:auto val="1"/>
        <c:lblAlgn val="ctr"/>
        <c:lblOffset val="100"/>
        <c:noMultiLvlLbl val="0"/>
      </c:catAx>
      <c:valAx>
        <c:axId val="737787272"/>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per 100 000 invånare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37784320"/>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06157407407409"/>
          <c:y val="8.8572777777777778E-2"/>
          <c:w val="0.68316550925925923"/>
          <c:h val="0.77576055555555556"/>
        </c:manualLayout>
      </c:layout>
      <c:barChart>
        <c:barDir val="bar"/>
        <c:grouping val="clustered"/>
        <c:varyColors val="0"/>
        <c:ser>
          <c:idx val="0"/>
          <c:order val="0"/>
          <c:tx>
            <c:strRef>
              <c:f>Mottagningsbesök!$I$8</c:f>
              <c:strCache>
                <c:ptCount val="1"/>
                <c:pt idx="0">
                  <c:v>2019</c:v>
                </c:pt>
              </c:strCache>
            </c:strRef>
          </c:tx>
          <c:spPr>
            <a:pattFill prst="dkUpDiag">
              <a:fgClr>
                <a:schemeClr val="accent4"/>
              </a:fgClr>
              <a:bgClr>
                <a:schemeClr val="accent4">
                  <a:lumMod val="90000"/>
                </a:schemeClr>
              </a:bgClr>
            </a:pattFill>
            <a:ln w="9525" cap="flat" cmpd="sng" algn="ctr">
              <a:solidFill>
                <a:sysClr val="windowText" lastClr="000000">
                  <a:lumMod val="100000"/>
                </a:sysClr>
              </a:solidFill>
              <a:prstDash val="solid"/>
              <a:round/>
              <a:headEnd type="none" w="med" len="med"/>
              <a:tailEnd type="none" w="med" len="med"/>
            </a:ln>
            <a:effectLst/>
          </c:spPr>
          <c:invertIfNegative val="0"/>
          <c:dPt>
            <c:idx val="15"/>
            <c:invertIfNegative val="0"/>
            <c:bubble3D val="0"/>
            <c:spPr>
              <a:pattFill prst="dkUpDiag">
                <a:fgClr>
                  <a:schemeClr val="tx2"/>
                </a:fgClr>
                <a:bgClr>
                  <a:schemeClr val="accent4"/>
                </a:bgClr>
              </a:patt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9B7B-4E8F-B7B2-1F5EB801C29A}"/>
              </c:ext>
            </c:extLst>
          </c:dPt>
          <c:cat>
            <c:strRef>
              <c:f>Mottagningsbesök!$H$9:$H$30</c:f>
              <c:strCache>
                <c:ptCount val="22"/>
                <c:pt idx="0">
                  <c:v>Västmanland</c:v>
                </c:pt>
                <c:pt idx="1">
                  <c:v>Kronoberg</c:v>
                </c:pt>
                <c:pt idx="2">
                  <c:v>Värmland</c:v>
                </c:pt>
                <c:pt idx="3">
                  <c:v>Gotland</c:v>
                </c:pt>
                <c:pt idx="4">
                  <c:v>Kalmar</c:v>
                </c:pt>
                <c:pt idx="5">
                  <c:v>Örebro</c:v>
                </c:pt>
                <c:pt idx="6">
                  <c:v>Västernorrland</c:v>
                </c:pt>
                <c:pt idx="7">
                  <c:v>Västerbotten</c:v>
                </c:pt>
                <c:pt idx="8">
                  <c:v>Sörmland</c:v>
                </c:pt>
                <c:pt idx="9">
                  <c:v>Dalarna</c:v>
                </c:pt>
                <c:pt idx="10">
                  <c:v>Gävleborg</c:v>
                </c:pt>
                <c:pt idx="11">
                  <c:v>Blekinge</c:v>
                </c:pt>
                <c:pt idx="12">
                  <c:v>Stockholm</c:v>
                </c:pt>
                <c:pt idx="13">
                  <c:v>Jämtland Härjedalen</c:v>
                </c:pt>
                <c:pt idx="14">
                  <c:v>Norrbotten</c:v>
                </c:pt>
                <c:pt idx="15">
                  <c:v>Riket</c:v>
                </c:pt>
                <c:pt idx="16">
                  <c:v>Jönköping</c:v>
                </c:pt>
                <c:pt idx="17">
                  <c:v>Västra Götaland</c:v>
                </c:pt>
                <c:pt idx="18">
                  <c:v>Östergötland</c:v>
                </c:pt>
                <c:pt idx="19">
                  <c:v>Skåne</c:v>
                </c:pt>
                <c:pt idx="20">
                  <c:v>Uppsala</c:v>
                </c:pt>
                <c:pt idx="21">
                  <c:v>Halland</c:v>
                </c:pt>
              </c:strCache>
            </c:strRef>
          </c:cat>
          <c:val>
            <c:numRef>
              <c:f>Mottagningsbesök!$I$9:$I$30</c:f>
              <c:numCache>
                <c:formatCode>#,##0</c:formatCode>
                <c:ptCount val="22"/>
                <c:pt idx="0">
                  <c:v>2961.7611339701643</c:v>
                </c:pt>
                <c:pt idx="1">
                  <c:v>3320.4860301088502</c:v>
                </c:pt>
                <c:pt idx="2">
                  <c:v>2971.148739085173</c:v>
                </c:pt>
                <c:pt idx="3">
                  <c:v>3305.3144791073287</c:v>
                </c:pt>
                <c:pt idx="4">
                  <c:v>3269.6642031241086</c:v>
                </c:pt>
                <c:pt idx="5">
                  <c:v>3268.3059661094799</c:v>
                </c:pt>
                <c:pt idx="6">
                  <c:v>3253.9912858115244</c:v>
                </c:pt>
                <c:pt idx="7">
                  <c:v>3289.1703712426765</c:v>
                </c:pt>
                <c:pt idx="8">
                  <c:v>3617.4631982254487</c:v>
                </c:pt>
                <c:pt idx="9">
                  <c:v>3278.7516581818686</c:v>
                </c:pt>
                <c:pt idx="10">
                  <c:v>3760.1763506413067</c:v>
                </c:pt>
                <c:pt idx="11">
                  <c:v>3496.4224402591381</c:v>
                </c:pt>
                <c:pt idx="12">
                  <c:v>3805.859371220417</c:v>
                </c:pt>
                <c:pt idx="13">
                  <c:v>3529.5313813928601</c:v>
                </c:pt>
                <c:pt idx="14">
                  <c:v>3617.7781865146167</c:v>
                </c:pt>
                <c:pt idx="15">
                  <c:v>3717.7412850182168</c:v>
                </c:pt>
                <c:pt idx="16">
                  <c:v>3434.9874449599697</c:v>
                </c:pt>
                <c:pt idx="17">
                  <c:v>3894.5054728570508</c:v>
                </c:pt>
                <c:pt idx="18">
                  <c:v>3526.2118819751017</c:v>
                </c:pt>
                <c:pt idx="19">
                  <c:v>4036.151127826643</c:v>
                </c:pt>
                <c:pt idx="20">
                  <c:v>4549.6972998048022</c:v>
                </c:pt>
                <c:pt idx="21">
                  <c:v>4166.2073758117467</c:v>
                </c:pt>
              </c:numCache>
            </c:numRef>
          </c:val>
          <c:extLst>
            <c:ext xmlns:c16="http://schemas.microsoft.com/office/drawing/2014/chart" uri="{C3380CC4-5D6E-409C-BE32-E72D297353CC}">
              <c16:uniqueId val="{00000002-9B7B-4E8F-B7B2-1F5EB801C29A}"/>
            </c:ext>
          </c:extLst>
        </c:ser>
        <c:ser>
          <c:idx val="1"/>
          <c:order val="1"/>
          <c:tx>
            <c:strRef>
              <c:f>Mottagningsbesök!$J$8</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15"/>
            <c:invertIfNegative val="0"/>
            <c:bubble3D val="0"/>
            <c:spPr>
              <a:solidFill>
                <a:schemeClr val="tx2">
                  <a:lumMod val="50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4-9B7B-4E8F-B7B2-1F5EB801C29A}"/>
              </c:ext>
            </c:extLst>
          </c:dPt>
          <c:cat>
            <c:strRef>
              <c:f>Mottagningsbesök!$H$9:$H$30</c:f>
              <c:strCache>
                <c:ptCount val="22"/>
                <c:pt idx="0">
                  <c:v>Västmanland</c:v>
                </c:pt>
                <c:pt idx="1">
                  <c:v>Kronoberg</c:v>
                </c:pt>
                <c:pt idx="2">
                  <c:v>Värmland</c:v>
                </c:pt>
                <c:pt idx="3">
                  <c:v>Gotland</c:v>
                </c:pt>
                <c:pt idx="4">
                  <c:v>Kalmar</c:v>
                </c:pt>
                <c:pt idx="5">
                  <c:v>Örebro</c:v>
                </c:pt>
                <c:pt idx="6">
                  <c:v>Västernorrland</c:v>
                </c:pt>
                <c:pt idx="7">
                  <c:v>Västerbotten</c:v>
                </c:pt>
                <c:pt idx="8">
                  <c:v>Sörmland</c:v>
                </c:pt>
                <c:pt idx="9">
                  <c:v>Dalarna</c:v>
                </c:pt>
                <c:pt idx="10">
                  <c:v>Gävleborg</c:v>
                </c:pt>
                <c:pt idx="11">
                  <c:v>Blekinge</c:v>
                </c:pt>
                <c:pt idx="12">
                  <c:v>Stockholm</c:v>
                </c:pt>
                <c:pt idx="13">
                  <c:v>Jämtland Härjedalen</c:v>
                </c:pt>
                <c:pt idx="14">
                  <c:v>Norrbotten</c:v>
                </c:pt>
                <c:pt idx="15">
                  <c:v>Riket</c:v>
                </c:pt>
                <c:pt idx="16">
                  <c:v>Jönköping</c:v>
                </c:pt>
                <c:pt idx="17">
                  <c:v>Västra Götaland</c:v>
                </c:pt>
                <c:pt idx="18">
                  <c:v>Östergötland</c:v>
                </c:pt>
                <c:pt idx="19">
                  <c:v>Skåne</c:v>
                </c:pt>
                <c:pt idx="20">
                  <c:v>Uppsala</c:v>
                </c:pt>
                <c:pt idx="21">
                  <c:v>Halland</c:v>
                </c:pt>
              </c:strCache>
            </c:strRef>
          </c:cat>
          <c:val>
            <c:numRef>
              <c:f>Mottagningsbesök!$J$9:$J$30</c:f>
              <c:numCache>
                <c:formatCode>#,##0</c:formatCode>
                <c:ptCount val="22"/>
                <c:pt idx="0">
                  <c:v>2255.6063520013277</c:v>
                </c:pt>
                <c:pt idx="1">
                  <c:v>2359.536840648067</c:v>
                </c:pt>
                <c:pt idx="2">
                  <c:v>2421.8781483641765</c:v>
                </c:pt>
                <c:pt idx="3">
                  <c:v>2609.2242698423261</c:v>
                </c:pt>
                <c:pt idx="4">
                  <c:v>2611.0402016178205</c:v>
                </c:pt>
                <c:pt idx="5">
                  <c:v>2622.0296227952222</c:v>
                </c:pt>
                <c:pt idx="6">
                  <c:v>2636.8736557161201</c:v>
                </c:pt>
                <c:pt idx="7">
                  <c:v>2669.4998389411107</c:v>
                </c:pt>
                <c:pt idx="8">
                  <c:v>2699.9175019455515</c:v>
                </c:pt>
                <c:pt idx="9">
                  <c:v>2726.9115254661497</c:v>
                </c:pt>
                <c:pt idx="10">
                  <c:v>2829.2151011123397</c:v>
                </c:pt>
                <c:pt idx="11">
                  <c:v>2864.4125339503066</c:v>
                </c:pt>
                <c:pt idx="12">
                  <c:v>2927.3412514266365</c:v>
                </c:pt>
                <c:pt idx="13">
                  <c:v>2957.0508177347415</c:v>
                </c:pt>
                <c:pt idx="14">
                  <c:v>2982.9256371838119</c:v>
                </c:pt>
                <c:pt idx="15">
                  <c:v>2988.4828401158265</c:v>
                </c:pt>
                <c:pt idx="16">
                  <c:v>3023.1089559190159</c:v>
                </c:pt>
                <c:pt idx="17">
                  <c:v>3045.0254058507544</c:v>
                </c:pt>
                <c:pt idx="18">
                  <c:v>3060.5619512028047</c:v>
                </c:pt>
                <c:pt idx="19">
                  <c:v>3417.3396500198655</c:v>
                </c:pt>
                <c:pt idx="20">
                  <c:v>3652.8576651544563</c:v>
                </c:pt>
                <c:pt idx="21">
                  <c:v>3796.447194935085</c:v>
                </c:pt>
              </c:numCache>
            </c:numRef>
          </c:val>
          <c:extLst>
            <c:ext xmlns:c16="http://schemas.microsoft.com/office/drawing/2014/chart" uri="{C3380CC4-5D6E-409C-BE32-E72D297353CC}">
              <c16:uniqueId val="{00000005-9B7B-4E8F-B7B2-1F5EB801C29A}"/>
            </c:ext>
          </c:extLst>
        </c:ser>
        <c:dLbls>
          <c:showLegendKey val="0"/>
          <c:showVal val="0"/>
          <c:showCatName val="0"/>
          <c:showSerName val="0"/>
          <c:showPercent val="0"/>
          <c:showBubbleSize val="0"/>
        </c:dLbls>
        <c:gapWidth val="25"/>
        <c:overlap val="40"/>
        <c:axId val="979352416"/>
        <c:axId val="979350448"/>
      </c:barChart>
      <c:barChart>
        <c:barDir val="bar"/>
        <c:grouping val="clustered"/>
        <c:varyColors val="0"/>
        <c:ser>
          <c:idx val="2"/>
          <c:order val="2"/>
          <c:tx>
            <c:strRef>
              <c:f>Mottagningsbesök!$K$8</c:f>
              <c:strCache>
                <c:ptCount val="1"/>
                <c:pt idx="0">
                  <c:v>Förändring</c:v>
                </c:pt>
              </c:strCache>
            </c:strRef>
          </c:tx>
          <c:spPr>
            <a:solidFill>
              <a:srgbClr val="F38B4A">
                <a:alpha val="60000"/>
              </a:srgbClr>
            </a:solidFill>
            <a:ln w="9525" cap="flat" cmpd="sng" algn="ctr">
              <a:noFill/>
              <a:prstDash val="solid"/>
              <a:round/>
              <a:headEnd type="none" w="med" len="med"/>
              <a:tailEnd type="none" w="med" len="me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Mottagningsbesök!$H$9:$H$30</c:f>
              <c:strCache>
                <c:ptCount val="22"/>
                <c:pt idx="0">
                  <c:v>Västmanland</c:v>
                </c:pt>
                <c:pt idx="1">
                  <c:v>Kronoberg</c:v>
                </c:pt>
                <c:pt idx="2">
                  <c:v>Värmland</c:v>
                </c:pt>
                <c:pt idx="3">
                  <c:v>Gotland</c:v>
                </c:pt>
                <c:pt idx="4">
                  <c:v>Kalmar</c:v>
                </c:pt>
                <c:pt idx="5">
                  <c:v>Örebro</c:v>
                </c:pt>
                <c:pt idx="6">
                  <c:v>Västernorrland</c:v>
                </c:pt>
                <c:pt idx="7">
                  <c:v>Västerbotten</c:v>
                </c:pt>
                <c:pt idx="8">
                  <c:v>Sörmland</c:v>
                </c:pt>
                <c:pt idx="9">
                  <c:v>Dalarna</c:v>
                </c:pt>
                <c:pt idx="10">
                  <c:v>Gävleborg</c:v>
                </c:pt>
                <c:pt idx="11">
                  <c:v>Blekinge</c:v>
                </c:pt>
                <c:pt idx="12">
                  <c:v>Stockholm</c:v>
                </c:pt>
                <c:pt idx="13">
                  <c:v>Jämtland Härjedalen</c:v>
                </c:pt>
                <c:pt idx="14">
                  <c:v>Norrbotten</c:v>
                </c:pt>
                <c:pt idx="15">
                  <c:v>Riket</c:v>
                </c:pt>
                <c:pt idx="16">
                  <c:v>Jönköping</c:v>
                </c:pt>
                <c:pt idx="17">
                  <c:v>Västra Götaland</c:v>
                </c:pt>
                <c:pt idx="18">
                  <c:v>Östergötland</c:v>
                </c:pt>
                <c:pt idx="19">
                  <c:v>Skåne</c:v>
                </c:pt>
                <c:pt idx="20">
                  <c:v>Uppsala</c:v>
                </c:pt>
                <c:pt idx="21">
                  <c:v>Halland</c:v>
                </c:pt>
              </c:strCache>
            </c:strRef>
          </c:cat>
          <c:val>
            <c:numRef>
              <c:f>Mottagningsbesök!$K$9:$K$30</c:f>
              <c:numCache>
                <c:formatCode>0%</c:formatCode>
                <c:ptCount val="22"/>
                <c:pt idx="0">
                  <c:v>-0.2384239477888801</c:v>
                </c:pt>
                <c:pt idx="1">
                  <c:v>-0.28940016032209659</c:v>
                </c:pt>
                <c:pt idx="2">
                  <c:v>-0.18486808940104382</c:v>
                </c:pt>
                <c:pt idx="3">
                  <c:v>-0.21059727105089154</c:v>
                </c:pt>
                <c:pt idx="4">
                  <c:v>-0.20143475310919823</c:v>
                </c:pt>
                <c:pt idx="5">
                  <c:v>-0.19774046555487301</c:v>
                </c:pt>
                <c:pt idx="6">
                  <c:v>-0.18964944152931229</c:v>
                </c:pt>
                <c:pt idx="7">
                  <c:v>-0.18839721338832593</c:v>
                </c:pt>
                <c:pt idx="8">
                  <c:v>-0.25364340865444057</c:v>
                </c:pt>
                <c:pt idx="9">
                  <c:v>-0.16830799958229381</c:v>
                </c:pt>
                <c:pt idx="10">
                  <c:v>-0.24758446485367358</c:v>
                </c:pt>
                <c:pt idx="11">
                  <c:v>-0.18075902357553508</c:v>
                </c:pt>
                <c:pt idx="12">
                  <c:v>-0.23083304823006845</c:v>
                </c:pt>
                <c:pt idx="13">
                  <c:v>-0.16219732927610364</c:v>
                </c:pt>
                <c:pt idx="14">
                  <c:v>-0.17548133594736071</c:v>
                </c:pt>
                <c:pt idx="15">
                  <c:v>-0.19615631884907148</c:v>
                </c:pt>
                <c:pt idx="16">
                  <c:v>-0.11990683973104121</c:v>
                </c:pt>
                <c:pt idx="17">
                  <c:v>-0.21812270464807149</c:v>
                </c:pt>
                <c:pt idx="18">
                  <c:v>-0.13205387150799264</c:v>
                </c:pt>
                <c:pt idx="19">
                  <c:v>-0.15331722183058849</c:v>
                </c:pt>
                <c:pt idx="20">
                  <c:v>-0.19712072596320274</c:v>
                </c:pt>
                <c:pt idx="21">
                  <c:v>-8.8752226551040869E-2</c:v>
                </c:pt>
              </c:numCache>
            </c:numRef>
          </c:val>
          <c:extLst>
            <c:ext xmlns:c16="http://schemas.microsoft.com/office/drawing/2014/chart" uri="{C3380CC4-5D6E-409C-BE32-E72D297353CC}">
              <c16:uniqueId val="{00000006-9B7B-4E8F-B7B2-1F5EB801C29A}"/>
            </c:ext>
          </c:extLst>
        </c:ser>
        <c:dLbls>
          <c:showLegendKey val="0"/>
          <c:showVal val="0"/>
          <c:showCatName val="0"/>
          <c:showSerName val="0"/>
          <c:showPercent val="0"/>
          <c:showBubbleSize val="0"/>
        </c:dLbls>
        <c:gapWidth val="25"/>
        <c:axId val="928629192"/>
        <c:axId val="928630176"/>
      </c:barChart>
      <c:catAx>
        <c:axId val="979352416"/>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79350448"/>
        <c:crosses val="autoZero"/>
        <c:auto val="1"/>
        <c:lblAlgn val="ctr"/>
        <c:lblOffset val="100"/>
        <c:noMultiLvlLbl val="0"/>
      </c:catAx>
      <c:valAx>
        <c:axId val="979350448"/>
        <c:scaling>
          <c:orientation val="minMax"/>
          <c:min val="0"/>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mottagningsbesök per 1 000 invånare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79352416"/>
        <c:crosses val="autoZero"/>
        <c:crossBetween val="between"/>
      </c:valAx>
      <c:valAx>
        <c:axId val="928630176"/>
        <c:scaling>
          <c:orientation val="minMax"/>
          <c:min val="-2"/>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928629192"/>
        <c:crosses val="max"/>
        <c:crossBetween val="between"/>
      </c:valAx>
      <c:catAx>
        <c:axId val="928629192"/>
        <c:scaling>
          <c:orientation val="minMax"/>
        </c:scaling>
        <c:delete val="1"/>
        <c:axPos val="l"/>
        <c:numFmt formatCode="General" sourceLinked="1"/>
        <c:majorTickMark val="out"/>
        <c:minorTickMark val="none"/>
        <c:tickLblPos val="nextTo"/>
        <c:crossAx val="928630176"/>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'Akut region'!$I$7</c:f>
              <c:strCache>
                <c:ptCount val="1"/>
                <c:pt idx="0">
                  <c:v>2017-2019</c:v>
                </c:pt>
              </c:strCache>
            </c:strRef>
          </c:tx>
          <c:spPr>
            <a:pattFill prst="dkUpDiag">
              <a:fgClr>
                <a:schemeClr val="accent4"/>
              </a:fgClr>
              <a:bgClr>
                <a:schemeClr val="accent4">
                  <a:lumMod val="90000"/>
                </a:schemeClr>
              </a:bgClr>
            </a:pattFill>
            <a:ln w="9525" cap="flat" cmpd="sng" algn="ctr">
              <a:noFill/>
              <a:prstDash val="solid"/>
              <a:round/>
              <a:headEnd type="none" w="med" len="med"/>
              <a:tailEnd type="none" w="med" len="med"/>
            </a:ln>
            <a:effectLst/>
          </c:spPr>
          <c:invertIfNegative val="0"/>
          <c:dPt>
            <c:idx val="6"/>
            <c:invertIfNegative val="0"/>
            <c:bubble3D val="0"/>
            <c:spPr>
              <a:pattFill prst="dkUpDiag">
                <a:fgClr>
                  <a:schemeClr val="accent4">
                    <a:lumMod val="75000"/>
                  </a:schemeClr>
                </a:fgClr>
                <a:bgClr>
                  <a:schemeClr val="accent4">
                    <a:lumMod val="50000"/>
                  </a:schemeClr>
                </a:bgClr>
              </a:pattFill>
              <a:ln w="9525" cap="flat" cmpd="sng" algn="ctr">
                <a:noFill/>
                <a:prstDash val="solid"/>
                <a:round/>
                <a:headEnd type="none" w="med" len="med"/>
                <a:tailEnd type="none" w="med" len="med"/>
              </a:ln>
              <a:effectLst/>
            </c:spPr>
            <c:extLst>
              <c:ext xmlns:c16="http://schemas.microsoft.com/office/drawing/2014/chart" uri="{C3380CC4-5D6E-409C-BE32-E72D297353CC}">
                <c16:uniqueId val="{00000001-D464-47CF-9D24-DCBE70E56473}"/>
              </c:ext>
            </c:extLst>
          </c:dPt>
          <c:dPt>
            <c:idx val="21"/>
            <c:invertIfNegative val="0"/>
            <c:bubble3D val="0"/>
            <c:spPr>
              <a:pattFill prst="dkUpDiag">
                <a:fgClr>
                  <a:schemeClr val="accent4"/>
                </a:fgClr>
                <a:bgClr>
                  <a:schemeClr val="tx2">
                    <a:lumMod val="20000"/>
                    <a:lumOff val="80000"/>
                  </a:schemeClr>
                </a:bgClr>
              </a:pattFill>
              <a:ln w="9525" cap="flat" cmpd="sng" algn="ctr">
                <a:noFill/>
                <a:prstDash val="solid"/>
                <a:round/>
                <a:headEnd type="none" w="med" len="med"/>
                <a:tailEnd type="none" w="med" len="med"/>
              </a:ln>
              <a:effectLst/>
            </c:spPr>
            <c:extLst>
              <c:ext xmlns:c16="http://schemas.microsoft.com/office/drawing/2014/chart" uri="{C3380CC4-5D6E-409C-BE32-E72D297353CC}">
                <c16:uniqueId val="{00000003-D464-47CF-9D24-DCBE70E56473}"/>
              </c:ext>
            </c:extLst>
          </c:dPt>
          <c:cat>
            <c:strRef>
              <c:f>'Akut region'!$H$8:$H$29</c:f>
              <c:strCache>
                <c:ptCount val="22"/>
                <c:pt idx="0">
                  <c:v>Blekinge</c:v>
                </c:pt>
                <c:pt idx="1">
                  <c:v>Stockholm</c:v>
                </c:pt>
                <c:pt idx="2">
                  <c:v>Västra Götaland</c:v>
                </c:pt>
                <c:pt idx="3">
                  <c:v>Gävleborg</c:v>
                </c:pt>
                <c:pt idx="4">
                  <c:v>Västerbotten</c:v>
                </c:pt>
                <c:pt idx="5">
                  <c:v>Skåne</c:v>
                </c:pt>
                <c:pt idx="6">
                  <c:v>Riket</c:v>
                </c:pt>
                <c:pt idx="7">
                  <c:v>Uppsala</c:v>
                </c:pt>
                <c:pt idx="8">
                  <c:v>Jämtland</c:v>
                </c:pt>
                <c:pt idx="9">
                  <c:v>Kronoberg</c:v>
                </c:pt>
                <c:pt idx="10">
                  <c:v>Halland</c:v>
                </c:pt>
                <c:pt idx="11">
                  <c:v>Norrbotten</c:v>
                </c:pt>
                <c:pt idx="12">
                  <c:v>Jönköping</c:v>
                </c:pt>
                <c:pt idx="13">
                  <c:v>Östergötland</c:v>
                </c:pt>
                <c:pt idx="14">
                  <c:v>Sörmland</c:v>
                </c:pt>
                <c:pt idx="15">
                  <c:v>Kalmar</c:v>
                </c:pt>
                <c:pt idx="16">
                  <c:v>Västmanland</c:v>
                </c:pt>
                <c:pt idx="17">
                  <c:v>Dalarna</c:v>
                </c:pt>
                <c:pt idx="18">
                  <c:v>Värmland</c:v>
                </c:pt>
                <c:pt idx="19">
                  <c:v>Örebro</c:v>
                </c:pt>
                <c:pt idx="20">
                  <c:v>Västernorrland</c:v>
                </c:pt>
                <c:pt idx="21">
                  <c:v>Gotland</c:v>
                </c:pt>
              </c:strCache>
            </c:strRef>
          </c:cat>
          <c:val>
            <c:numRef>
              <c:f>'Akut region'!$I$8:$I$29</c:f>
              <c:numCache>
                <c:formatCode>0.0</c:formatCode>
                <c:ptCount val="22"/>
                <c:pt idx="0">
                  <c:v>182.09215192411313</c:v>
                </c:pt>
                <c:pt idx="1">
                  <c:v>207.36483106801998</c:v>
                </c:pt>
                <c:pt idx="2">
                  <c:v>224.79591582501922</c:v>
                </c:pt>
                <c:pt idx="3">
                  <c:v>225.38989915861117</c:v>
                </c:pt>
                <c:pt idx="4">
                  <c:v>202.70777519357023</c:v>
                </c:pt>
                <c:pt idx="5">
                  <c:v>228.0678198351462</c:v>
                </c:pt>
                <c:pt idx="6">
                  <c:v>235.90636691680893</c:v>
                </c:pt>
                <c:pt idx="7">
                  <c:v>231.89206516328611</c:v>
                </c:pt>
                <c:pt idx="8">
                  <c:v>244.96598119409833</c:v>
                </c:pt>
                <c:pt idx="9">
                  <c:v>249.41802460924509</c:v>
                </c:pt>
                <c:pt idx="10">
                  <c:v>240.29198916872349</c:v>
                </c:pt>
                <c:pt idx="11">
                  <c:v>238.45129611784415</c:v>
                </c:pt>
                <c:pt idx="12">
                  <c:v>240.95225784449354</c:v>
                </c:pt>
                <c:pt idx="13">
                  <c:v>250.42374246769566</c:v>
                </c:pt>
                <c:pt idx="14">
                  <c:v>272.06426026752706</c:v>
                </c:pt>
                <c:pt idx="15">
                  <c:v>271.96206090137952</c:v>
                </c:pt>
                <c:pt idx="16">
                  <c:v>271.50029908100566</c:v>
                </c:pt>
                <c:pt idx="17">
                  <c:v>284.53706340331848</c:v>
                </c:pt>
                <c:pt idx="18">
                  <c:v>308.15044579942918</c:v>
                </c:pt>
                <c:pt idx="19">
                  <c:v>294.19464903790947</c:v>
                </c:pt>
                <c:pt idx="20">
                  <c:v>290.4253974982372</c:v>
                </c:pt>
                <c:pt idx="21">
                  <c:v>410.43125691116842</c:v>
                </c:pt>
              </c:numCache>
            </c:numRef>
          </c:val>
          <c:extLst>
            <c:ext xmlns:c16="http://schemas.microsoft.com/office/drawing/2014/chart" uri="{C3380CC4-5D6E-409C-BE32-E72D297353CC}">
              <c16:uniqueId val="{00000004-D464-47CF-9D24-DCBE70E56473}"/>
            </c:ext>
          </c:extLst>
        </c:ser>
        <c:ser>
          <c:idx val="1"/>
          <c:order val="1"/>
          <c:tx>
            <c:strRef>
              <c:f>'Akut region'!$J$7</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6"/>
            <c:invertIfNegative val="0"/>
            <c:bubble3D val="0"/>
            <c:spPr>
              <a:solidFill>
                <a:schemeClr val="tx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6-D464-47CF-9D24-DCBE70E56473}"/>
              </c:ext>
            </c:extLst>
          </c:dPt>
          <c:cat>
            <c:strRef>
              <c:f>'Akut region'!$H$8:$H$29</c:f>
              <c:strCache>
                <c:ptCount val="22"/>
                <c:pt idx="0">
                  <c:v>Blekinge</c:v>
                </c:pt>
                <c:pt idx="1">
                  <c:v>Stockholm</c:v>
                </c:pt>
                <c:pt idx="2">
                  <c:v>Västra Götaland</c:v>
                </c:pt>
                <c:pt idx="3">
                  <c:v>Gävleborg</c:v>
                </c:pt>
                <c:pt idx="4">
                  <c:v>Västerbotten</c:v>
                </c:pt>
                <c:pt idx="5">
                  <c:v>Skåne</c:v>
                </c:pt>
                <c:pt idx="6">
                  <c:v>Riket</c:v>
                </c:pt>
                <c:pt idx="7">
                  <c:v>Uppsala</c:v>
                </c:pt>
                <c:pt idx="8">
                  <c:v>Jämtland</c:v>
                </c:pt>
                <c:pt idx="9">
                  <c:v>Kronoberg</c:v>
                </c:pt>
                <c:pt idx="10">
                  <c:v>Halland</c:v>
                </c:pt>
                <c:pt idx="11">
                  <c:v>Norrbotten</c:v>
                </c:pt>
                <c:pt idx="12">
                  <c:v>Jönköping</c:v>
                </c:pt>
                <c:pt idx="13">
                  <c:v>Östergötland</c:v>
                </c:pt>
                <c:pt idx="14">
                  <c:v>Sörmland</c:v>
                </c:pt>
                <c:pt idx="15">
                  <c:v>Kalmar</c:v>
                </c:pt>
                <c:pt idx="16">
                  <c:v>Västmanland</c:v>
                </c:pt>
                <c:pt idx="17">
                  <c:v>Dalarna</c:v>
                </c:pt>
                <c:pt idx="18">
                  <c:v>Värmland</c:v>
                </c:pt>
                <c:pt idx="19">
                  <c:v>Örebro</c:v>
                </c:pt>
                <c:pt idx="20">
                  <c:v>Västernorrland</c:v>
                </c:pt>
                <c:pt idx="21">
                  <c:v>Gotland</c:v>
                </c:pt>
              </c:strCache>
            </c:strRef>
          </c:cat>
          <c:val>
            <c:numRef>
              <c:f>'Akut region'!$J$8:$J$29</c:f>
              <c:numCache>
                <c:formatCode>0.0</c:formatCode>
                <c:ptCount val="22"/>
                <c:pt idx="0">
                  <c:v>154.98943768232573</c:v>
                </c:pt>
                <c:pt idx="1">
                  <c:v>155.7945476360687</c:v>
                </c:pt>
                <c:pt idx="2">
                  <c:v>176.52237634791112</c:v>
                </c:pt>
                <c:pt idx="3">
                  <c:v>176.72920536204967</c:v>
                </c:pt>
                <c:pt idx="4">
                  <c:v>192.84239655626811</c:v>
                </c:pt>
                <c:pt idx="5">
                  <c:v>193.18796892904237</c:v>
                </c:pt>
                <c:pt idx="6">
                  <c:v>196.19569537237356</c:v>
                </c:pt>
                <c:pt idx="7">
                  <c:v>203.28841331225507</c:v>
                </c:pt>
                <c:pt idx="8">
                  <c:v>209.309595516755</c:v>
                </c:pt>
                <c:pt idx="9">
                  <c:v>210.63664634658835</c:v>
                </c:pt>
                <c:pt idx="10">
                  <c:v>211.49940014491548</c:v>
                </c:pt>
                <c:pt idx="11">
                  <c:v>217.8723949778458</c:v>
                </c:pt>
                <c:pt idx="12">
                  <c:v>222.38842771430919</c:v>
                </c:pt>
                <c:pt idx="13">
                  <c:v>226.18043574122674</c:v>
                </c:pt>
                <c:pt idx="14">
                  <c:v>234.60843484156698</c:v>
                </c:pt>
                <c:pt idx="15">
                  <c:v>234.61647900491849</c:v>
                </c:pt>
                <c:pt idx="16">
                  <c:v>239.34387189192503</c:v>
                </c:pt>
                <c:pt idx="17">
                  <c:v>245.99201879892658</c:v>
                </c:pt>
                <c:pt idx="18">
                  <c:v>249.45826042384715</c:v>
                </c:pt>
                <c:pt idx="19">
                  <c:v>250.16767928596434</c:v>
                </c:pt>
                <c:pt idx="20">
                  <c:v>269.19616935318993</c:v>
                </c:pt>
                <c:pt idx="21">
                  <c:v>359.64007717384072</c:v>
                </c:pt>
              </c:numCache>
            </c:numRef>
          </c:val>
          <c:extLst>
            <c:ext xmlns:c16="http://schemas.microsoft.com/office/drawing/2014/chart" uri="{C3380CC4-5D6E-409C-BE32-E72D297353CC}">
              <c16:uniqueId val="{00000007-D464-47CF-9D24-DCBE70E56473}"/>
            </c:ext>
          </c:extLst>
        </c:ser>
        <c:dLbls>
          <c:showLegendKey val="0"/>
          <c:showVal val="0"/>
          <c:showCatName val="0"/>
          <c:showSerName val="0"/>
          <c:showPercent val="0"/>
          <c:showBubbleSize val="0"/>
        </c:dLbls>
        <c:gapWidth val="25"/>
        <c:overlap val="30"/>
        <c:axId val="808147264"/>
        <c:axId val="808137424"/>
      </c:barChart>
      <c:barChart>
        <c:barDir val="bar"/>
        <c:grouping val="clustered"/>
        <c:varyColors val="0"/>
        <c:ser>
          <c:idx val="2"/>
          <c:order val="2"/>
          <c:tx>
            <c:strRef>
              <c:f>'Akut region'!$K$7</c:f>
              <c:strCache>
                <c:ptCount val="1"/>
                <c:pt idx="0">
                  <c:v>Förändring</c:v>
                </c:pt>
              </c:strCache>
            </c:strRef>
          </c:tx>
          <c:spPr>
            <a:solidFill>
              <a:srgbClr val="FDDB93">
                <a:alpha val="80000"/>
              </a:srgbClr>
            </a:solidFill>
            <a:ln w="9525" cap="flat" cmpd="sng" algn="ctr">
              <a:noFill/>
              <a:prstDash val="solid"/>
              <a:round/>
              <a:headEnd type="none" w="med" len="med"/>
              <a:tailEnd type="none" w="med" len="me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'Akut region'!$H$8:$H$29</c:f>
              <c:strCache>
                <c:ptCount val="22"/>
                <c:pt idx="0">
                  <c:v>Blekinge</c:v>
                </c:pt>
                <c:pt idx="1">
                  <c:v>Stockholm</c:v>
                </c:pt>
                <c:pt idx="2">
                  <c:v>Västra Götaland</c:v>
                </c:pt>
                <c:pt idx="3">
                  <c:v>Gävleborg</c:v>
                </c:pt>
                <c:pt idx="4">
                  <c:v>Västerbotten</c:v>
                </c:pt>
                <c:pt idx="5">
                  <c:v>Skåne</c:v>
                </c:pt>
                <c:pt idx="6">
                  <c:v>Riket</c:v>
                </c:pt>
                <c:pt idx="7">
                  <c:v>Uppsala</c:v>
                </c:pt>
                <c:pt idx="8">
                  <c:v>Jämtland</c:v>
                </c:pt>
                <c:pt idx="9">
                  <c:v>Kronoberg</c:v>
                </c:pt>
                <c:pt idx="10">
                  <c:v>Halland</c:v>
                </c:pt>
                <c:pt idx="11">
                  <c:v>Norrbotten</c:v>
                </c:pt>
                <c:pt idx="12">
                  <c:v>Jönköping</c:v>
                </c:pt>
                <c:pt idx="13">
                  <c:v>Östergötland</c:v>
                </c:pt>
                <c:pt idx="14">
                  <c:v>Sörmland</c:v>
                </c:pt>
                <c:pt idx="15">
                  <c:v>Kalmar</c:v>
                </c:pt>
                <c:pt idx="16">
                  <c:v>Västmanland</c:v>
                </c:pt>
                <c:pt idx="17">
                  <c:v>Dalarna</c:v>
                </c:pt>
                <c:pt idx="18">
                  <c:v>Värmland</c:v>
                </c:pt>
                <c:pt idx="19">
                  <c:v>Örebro</c:v>
                </c:pt>
                <c:pt idx="20">
                  <c:v>Västernorrland</c:v>
                </c:pt>
                <c:pt idx="21">
                  <c:v>Gotland</c:v>
                </c:pt>
              </c:strCache>
            </c:strRef>
          </c:cat>
          <c:val>
            <c:numRef>
              <c:f>'Akut region'!$K$8:$K$29</c:f>
              <c:numCache>
                <c:formatCode>0%</c:formatCode>
                <c:ptCount val="22"/>
                <c:pt idx="0">
                  <c:v>-0.14884064994235691</c:v>
                </c:pt>
                <c:pt idx="1">
                  <c:v>-0.24869348947139047</c:v>
                </c:pt>
                <c:pt idx="2">
                  <c:v>-0.21474384576757233</c:v>
                </c:pt>
                <c:pt idx="3">
                  <c:v>-0.21589562787957084</c:v>
                </c:pt>
                <c:pt idx="4">
                  <c:v>-4.8667983395710657E-2</c:v>
                </c:pt>
                <c:pt idx="5">
                  <c:v>-0.15293631048569656</c:v>
                </c:pt>
                <c:pt idx="6">
                  <c:v>-0.16833234330822078</c:v>
                </c:pt>
                <c:pt idx="7">
                  <c:v>-0.12334898924156745</c:v>
                </c:pt>
                <c:pt idx="8">
                  <c:v>-0.1455564789181526</c:v>
                </c:pt>
                <c:pt idx="9">
                  <c:v>-0.15548747258107842</c:v>
                </c:pt>
                <c:pt idx="10">
                  <c:v>-0.11982334127498107</c:v>
                </c:pt>
                <c:pt idx="11">
                  <c:v>-8.6302324520929119E-2</c:v>
                </c:pt>
                <c:pt idx="12">
                  <c:v>-7.7043603144674178E-2</c:v>
                </c:pt>
                <c:pt idx="13">
                  <c:v>-9.6809138333184497E-2</c:v>
                </c:pt>
                <c:pt idx="14">
                  <c:v>-0.13767271522223801</c:v>
                </c:pt>
                <c:pt idx="15">
                  <c:v>-0.13731908698104589</c:v>
                </c:pt>
                <c:pt idx="16">
                  <c:v>-0.11843974867772189</c:v>
                </c:pt>
                <c:pt idx="17">
                  <c:v>-0.13546581293613769</c:v>
                </c:pt>
                <c:pt idx="18">
                  <c:v>-0.1904660083269325</c:v>
                </c:pt>
                <c:pt idx="19">
                  <c:v>-0.14965251712063565</c:v>
                </c:pt>
                <c:pt idx="20">
                  <c:v>-7.3097009861805007E-2</c:v>
                </c:pt>
                <c:pt idx="21">
                  <c:v>-0.12375075943185454</c:v>
                </c:pt>
              </c:numCache>
            </c:numRef>
          </c:val>
          <c:extLst>
            <c:ext xmlns:c16="http://schemas.microsoft.com/office/drawing/2014/chart" uri="{C3380CC4-5D6E-409C-BE32-E72D297353CC}">
              <c16:uniqueId val="{00000008-D464-47CF-9D24-DCBE70E56473}"/>
            </c:ext>
          </c:extLst>
        </c:ser>
        <c:dLbls>
          <c:showLegendKey val="0"/>
          <c:showVal val="0"/>
          <c:showCatName val="0"/>
          <c:showSerName val="0"/>
          <c:showPercent val="0"/>
          <c:showBubbleSize val="0"/>
        </c:dLbls>
        <c:gapWidth val="25"/>
        <c:axId val="808204992"/>
        <c:axId val="808207288"/>
      </c:barChart>
      <c:catAx>
        <c:axId val="808147264"/>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08137424"/>
        <c:crosses val="autoZero"/>
        <c:auto val="1"/>
        <c:lblAlgn val="ctr"/>
        <c:lblOffset val="100"/>
        <c:noMultiLvlLbl val="0"/>
      </c:catAx>
      <c:valAx>
        <c:axId val="808137424"/>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08147264"/>
        <c:crosses val="autoZero"/>
        <c:crossBetween val="between"/>
      </c:valAx>
      <c:valAx>
        <c:axId val="808207288"/>
        <c:scaling>
          <c:orientation val="minMax"/>
          <c:max val="0"/>
          <c:min val="-1.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08204992"/>
        <c:crosses val="max"/>
        <c:crossBetween val="between"/>
      </c:valAx>
      <c:catAx>
        <c:axId val="808204992"/>
        <c:scaling>
          <c:orientation val="minMax"/>
        </c:scaling>
        <c:delete val="1"/>
        <c:axPos val="l"/>
        <c:numFmt formatCode="General" sourceLinked="1"/>
        <c:majorTickMark val="out"/>
        <c:minorTickMark val="none"/>
        <c:tickLblPos val="nextTo"/>
        <c:crossAx val="808207288"/>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'Op&amp;Beh'!$H$44</c:f>
              <c:strCache>
                <c:ptCount val="1"/>
                <c:pt idx="0">
                  <c:v>2020*</c:v>
                </c:pt>
              </c:strCache>
            </c:strRef>
          </c:tx>
          <c:spPr>
            <a:ln w="19050" cap="rnd" cmpd="sng" algn="ctr">
              <a:solidFill>
                <a:srgbClr val="DA4215">
                  <a:lumMod val="100000"/>
                </a:srgbClr>
              </a:solidFill>
              <a:prstDash val="solid"/>
              <a:round/>
              <a:headEnd type="none" w="med" len="med"/>
              <a:tailEnd type="none" w="med" len="med"/>
            </a:ln>
            <a:effectLst/>
          </c:spPr>
          <c:marker>
            <c:symbol val="none"/>
          </c:marker>
          <c:val>
            <c:numRef>
              <c:f>'Op&amp;Beh'!$J$44:$J$55</c:f>
              <c:numCache>
                <c:formatCode>#,##0</c:formatCode>
                <c:ptCount val="12"/>
                <c:pt idx="0">
                  <c:v>56874</c:v>
                </c:pt>
                <c:pt idx="1">
                  <c:v>55794</c:v>
                </c:pt>
                <c:pt idx="2">
                  <c:v>50652</c:v>
                </c:pt>
                <c:pt idx="3">
                  <c:v>29761</c:v>
                </c:pt>
                <c:pt idx="4">
                  <c:v>29389</c:v>
                </c:pt>
                <c:pt idx="5">
                  <c:v>31875</c:v>
                </c:pt>
                <c:pt idx="6">
                  <c:v>21589</c:v>
                </c:pt>
                <c:pt idx="7">
                  <c:v>33403</c:v>
                </c:pt>
                <c:pt idx="8">
                  <c:v>52998</c:v>
                </c:pt>
                <c:pt idx="9">
                  <c:v>55257</c:v>
                </c:pt>
                <c:pt idx="10">
                  <c:v>54397</c:v>
                </c:pt>
                <c:pt idx="11">
                  <c:v>39607</c:v>
                </c:pt>
              </c:numCache>
            </c:numRef>
          </c:val>
          <c:smooth val="0"/>
          <c:extLst>
            <c:ext xmlns:c16="http://schemas.microsoft.com/office/drawing/2014/chart" uri="{C3380CC4-5D6E-409C-BE32-E72D297353CC}">
              <c16:uniqueId val="{00000000-C745-4B8C-84DA-8D62A04BEB98}"/>
            </c:ext>
          </c:extLst>
        </c:ser>
        <c:ser>
          <c:idx val="0"/>
          <c:order val="1"/>
          <c:tx>
            <c:strRef>
              <c:f>'Op&amp;Beh'!$K$7</c:f>
              <c:strCache>
                <c:ptCount val="1"/>
                <c:pt idx="0">
                  <c:v>Genomsnitt  2017-2019</c:v>
                </c:pt>
              </c:strCache>
            </c:strRef>
          </c:tx>
          <c:spPr>
            <a:ln w="19050" cap="rnd" cmpd="sng" algn="ctr">
              <a:solidFill>
                <a:srgbClr val="000000">
                  <a:lumMod val="100000"/>
                </a:srgbClr>
              </a:solidFill>
              <a:prstDash val="sysDash"/>
              <a:round/>
              <a:headEnd type="none" w="med" len="med"/>
              <a:tailEnd type="none" w="med" len="med"/>
            </a:ln>
            <a:effectLst/>
          </c:spPr>
          <c:marker>
            <c:symbol val="none"/>
          </c:marker>
          <c:cat>
            <c:strRef>
              <c:f>'Op&amp;Beh'!$I$8:$I$19</c:f>
              <c:strCache>
                <c:ptCount val="12"/>
                <c:pt idx="0">
                  <c:v>Januari</c:v>
                </c:pt>
                <c:pt idx="1">
                  <c:v>Februari</c:v>
                </c:pt>
                <c:pt idx="2">
                  <c:v>Mars</c:v>
                </c:pt>
                <c:pt idx="3">
                  <c:v>April</c:v>
                </c:pt>
                <c:pt idx="4">
                  <c:v>Maj</c:v>
                </c:pt>
                <c:pt idx="5">
                  <c:v>Juni</c:v>
                </c:pt>
                <c:pt idx="6">
                  <c:v>Juli</c:v>
                </c:pt>
                <c:pt idx="7">
                  <c:v>Augusti</c:v>
                </c:pt>
                <c:pt idx="8">
                  <c:v>September</c:v>
                </c:pt>
                <c:pt idx="9">
                  <c:v>Oktober</c:v>
                </c:pt>
                <c:pt idx="10">
                  <c:v>November</c:v>
                </c:pt>
                <c:pt idx="11">
                  <c:v>December</c:v>
                </c:pt>
              </c:strCache>
            </c:strRef>
          </c:cat>
          <c:val>
            <c:numRef>
              <c:f>'Op&amp;Beh'!$K$8:$K$19</c:f>
              <c:numCache>
                <c:formatCode>#,##0</c:formatCode>
                <c:ptCount val="12"/>
                <c:pt idx="0">
                  <c:v>57465</c:v>
                </c:pt>
                <c:pt idx="1">
                  <c:v>55298.333333333336</c:v>
                </c:pt>
                <c:pt idx="2">
                  <c:v>61246</c:v>
                </c:pt>
                <c:pt idx="3">
                  <c:v>53717</c:v>
                </c:pt>
                <c:pt idx="4">
                  <c:v>59567.333333333336</c:v>
                </c:pt>
                <c:pt idx="5">
                  <c:v>45792.666666666664</c:v>
                </c:pt>
                <c:pt idx="6">
                  <c:v>25662</c:v>
                </c:pt>
                <c:pt idx="7">
                  <c:v>42892.333333333336</c:v>
                </c:pt>
                <c:pt idx="8">
                  <c:v>56921.666666666664</c:v>
                </c:pt>
                <c:pt idx="9">
                  <c:v>63649</c:v>
                </c:pt>
                <c:pt idx="10">
                  <c:v>61387</c:v>
                </c:pt>
                <c:pt idx="11">
                  <c:v>46060.333333333336</c:v>
                </c:pt>
              </c:numCache>
            </c:numRef>
          </c:val>
          <c:smooth val="0"/>
          <c:extLst>
            <c:ext xmlns:c16="http://schemas.microsoft.com/office/drawing/2014/chart" uri="{C3380CC4-5D6E-409C-BE32-E72D297353CC}">
              <c16:uniqueId val="{00000001-C745-4B8C-84DA-8D62A04BEB98}"/>
            </c:ext>
          </c:extLst>
        </c:ser>
        <c:ser>
          <c:idx val="2"/>
          <c:order val="2"/>
          <c:tx>
            <c:strRef>
              <c:f>'Op&amp;Beh'!$H$56</c:f>
              <c:strCache>
                <c:ptCount val="1"/>
                <c:pt idx="0">
                  <c:v>2021**</c:v>
                </c:pt>
              </c:strCache>
            </c:strRef>
          </c:tx>
          <c:spPr>
            <a:ln w="19050" cap="rnd">
              <a:solidFill>
                <a:srgbClr val="5590B1">
                  <a:lumMod val="100000"/>
                </a:srgbClr>
              </a:solidFill>
              <a:prstDash val="solid"/>
              <a:round/>
            </a:ln>
            <a:effectLst/>
          </c:spPr>
          <c:marker>
            <c:symbol val="circle"/>
            <c:size val="5"/>
            <c:spPr>
              <a:solidFill>
                <a:schemeClr val="tx2"/>
              </a:solidFill>
              <a:ln w="19050">
                <a:solidFill>
                  <a:srgbClr val="5590B1">
                    <a:lumMod val="100000"/>
                  </a:srgbClr>
                </a:solidFill>
                <a:prstDash val="solid"/>
              </a:ln>
              <a:effectLst/>
            </c:spPr>
          </c:marker>
          <c:val>
            <c:numRef>
              <c:f>'Op&amp;Beh'!$J$56:$J$58</c:f>
              <c:numCache>
                <c:formatCode>#,##0</c:formatCode>
                <c:ptCount val="3"/>
                <c:pt idx="0">
                  <c:v>36997</c:v>
                </c:pt>
                <c:pt idx="1">
                  <c:v>45342</c:v>
                </c:pt>
                <c:pt idx="2">
                  <c:v>54242</c:v>
                </c:pt>
              </c:numCache>
            </c:numRef>
          </c:val>
          <c:smooth val="0"/>
          <c:extLst>
            <c:ext xmlns:c16="http://schemas.microsoft.com/office/drawing/2014/chart" uri="{C3380CC4-5D6E-409C-BE32-E72D297353CC}">
              <c16:uniqueId val="{00000002-C745-4B8C-84DA-8D62A04BEB98}"/>
            </c:ext>
          </c:extLst>
        </c:ser>
        <c:dLbls>
          <c:showLegendKey val="0"/>
          <c:showVal val="0"/>
          <c:showCatName val="0"/>
          <c:showSerName val="0"/>
          <c:showPercent val="0"/>
          <c:showBubbleSize val="0"/>
        </c:dLbls>
        <c:smooth val="0"/>
        <c:axId val="1299762600"/>
        <c:axId val="1299761616"/>
      </c:lineChart>
      <c:catAx>
        <c:axId val="1299762600"/>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299761616"/>
        <c:crosses val="autoZero"/>
        <c:auto val="1"/>
        <c:lblAlgn val="ctr"/>
        <c:lblOffset val="100"/>
        <c:noMultiLvlLbl val="0"/>
      </c:catAx>
      <c:valAx>
        <c:axId val="1299761616"/>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operationer och behandlingar</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299762600"/>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AD54E211-DC0B-4EDF-BF9B-FAA91A5E0CCE}"/>
            </a:ext>
          </a:extLst>
        </cdr:cNvPr>
        <cdr:cNvCxnSpPr/>
      </cdr:nvCxnSpPr>
      <cdr:spPr>
        <a:xfrm xmlns:a="http://schemas.openxmlformats.org/drawingml/2006/main">
          <a:off x="-3234960" y="-1159905"/>
          <a:ext cx="6029461"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FE635280-E398-4EB1-A381-02DBA4335ECA}"/>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0.00193</cdr:x>
      <cdr:y>0</cdr:y>
    </cdr:from>
    <cdr:to>
      <cdr:x>1</cdr:x>
      <cdr:y>0</cdr:y>
    </cdr:to>
    <cdr:cxnSp macro="">
      <cdr:nvCxnSpPr>
        <cdr:cNvPr id="2" name="Rak pilkoppling 1">
          <a:extLst xmlns:a="http://schemas.openxmlformats.org/drawingml/2006/main">
            <a:ext uri="{FF2B5EF4-FFF2-40B4-BE49-F238E27FC236}">
              <a16:creationId xmlns:a16="http://schemas.microsoft.com/office/drawing/2014/main" id="{AAA6EBB5-F976-4C79-8CF9-4D968317BB97}"/>
            </a:ext>
          </a:extLst>
        </cdr:cNvPr>
        <cdr:cNvCxnSpPr/>
      </cdr:nvCxnSpPr>
      <cdr:spPr>
        <a:xfrm xmlns:a="http://schemas.openxmlformats.org/drawingml/2006/main">
          <a:off x="10180" y="0"/>
          <a:ext cx="5264495"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F22122E4-4C1E-4D5B-91E8-99E27E8A9363}"/>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0.00193</cdr:x>
      <cdr:y>0.02555</cdr:y>
    </cdr:from>
    <cdr:to>
      <cdr:x>1</cdr:x>
      <cdr:y>0.02555</cdr:y>
    </cdr:to>
    <cdr:cxnSp macro="">
      <cdr:nvCxnSpPr>
        <cdr:cNvPr id="2" name="Rak pilkoppling 1">
          <a:extLst xmlns:a="http://schemas.openxmlformats.org/drawingml/2006/main">
            <a:ext uri="{FF2B5EF4-FFF2-40B4-BE49-F238E27FC236}">
              <a16:creationId xmlns:a16="http://schemas.microsoft.com/office/drawing/2014/main" id="{98FF251E-C583-4A2F-87B1-AC1B2CEFD90B}"/>
            </a:ext>
          </a:extLst>
        </cdr:cNvPr>
        <cdr:cNvCxnSpPr/>
      </cdr:nvCxnSpPr>
      <cdr:spPr>
        <a:xfrm xmlns:a="http://schemas.openxmlformats.org/drawingml/2006/main">
          <a:off x="11191" y="111965"/>
          <a:ext cx="5787359"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945A9C04-8510-479F-B3C2-92B3A46EC536}"/>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6D95C58C-6D63-406C-9067-50AB941C632C}"/>
            </a:ext>
          </a:extLst>
        </cdr:cNvPr>
        <cdr:cNvCxnSpPr/>
      </cdr:nvCxnSpPr>
      <cdr:spPr>
        <a:xfrm xmlns:a="http://schemas.openxmlformats.org/drawingml/2006/main">
          <a:off x="-3602625" y="-797348"/>
          <a:ext cx="5540187"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48705AA6-B6A2-4FFF-9403-3884346FC42D}"/>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51F61029-77EC-4554-BBEC-4E5CCD5E25C2}"/>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9AC62F32-7620-4B5F-8C02-609F05A990CF}"/>
            </a:ext>
          </a:extLst>
        </cdr:cNvPr>
        <cdr:cNvCxnSpPr/>
      </cdr:nvCxnSpPr>
      <cdr:spPr>
        <a:xfrm xmlns:a="http://schemas.openxmlformats.org/drawingml/2006/main">
          <a:off x="8338" y="3467679"/>
          <a:ext cx="4311662"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4417E773-8867-486F-9A19-12925CA31F45}"/>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FE10790-0B05-41B7-B9A9-B63180399AE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79BE0794-7217-47AF-A23A-599C2C610E3A}"/>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5DF60645-86BC-41CE-9FFF-1EF594DAC4B1}"/>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02BDC263-566E-4FE1-94B8-84147B609A4D}"/>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EB4E5529-1C0D-406F-B39E-BB3B08C6878A}"/>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FF702281-9FDC-4AA8-8F46-B71DB8087267}"/>
            </a:ext>
          </a:extLst>
        </cdr:cNvPr>
        <cdr:cNvCxnSpPr/>
      </cdr:nvCxnSpPr>
      <cdr:spPr>
        <a:xfrm xmlns:a="http://schemas.openxmlformats.org/drawingml/2006/main">
          <a:off x="6475" y="3062"/>
          <a:ext cx="3348554"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C43D146C-2407-45CF-B23A-E96A030D65F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8.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CD3881FA-1A32-4367-AD8D-6D1157C73724}"/>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F0381B81-A0D8-4E72-9315-F362E3A29436}"/>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9.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CA94654C-9854-4127-90D2-742A47062099}"/>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8FDF230C-28E4-4D23-8F43-2F92739244CE}"/>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156EAEFC-954D-4C48-ADE3-1444C8276320}"/>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554F6327-E5FA-4A1C-B8B8-CFB525F61122}"/>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0.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5F2E4E11-2FED-446C-87B3-21E5EB6CF724}"/>
            </a:ext>
          </a:extLst>
        </cdr:cNvPr>
        <cdr:cNvCxnSpPr/>
      </cdr:nvCxnSpPr>
      <cdr:spPr>
        <a:xfrm xmlns:a="http://schemas.openxmlformats.org/drawingml/2006/main">
          <a:off x="-1223280" y="0"/>
          <a:ext cx="5319633"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D04379E7-E293-4EF2-9587-DA5BB083A23C}"/>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1.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64F970B7-2320-448F-BCA5-9FFA4BAF3B6D}"/>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AD18FC35-FB5A-4704-B4A0-CCD4891894D6}"/>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2.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F1DFECBB-4D31-48B0-B176-5BCBB79C346E}"/>
            </a:ext>
          </a:extLst>
        </cdr:cNvPr>
        <cdr:cNvCxnSpPr/>
      </cdr:nvCxnSpPr>
      <cdr:spPr>
        <a:xfrm xmlns:a="http://schemas.openxmlformats.org/drawingml/2006/main">
          <a:off x="0" y="-1067594"/>
          <a:ext cx="5397588"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75DE6EF-8206-44C9-A630-1F156862DE9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3.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989A4167-5D36-4429-A776-66972BE1F407}"/>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3380363-38B0-45EF-9B8F-8D37B8CB3C9B}"/>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4.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173B9855-6D5C-4496-A874-3169E5656FE3}"/>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2E54D222-5304-45D3-BE0A-5519AAD6504C}"/>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5.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A40D738F-5688-4475-ADD9-2FCEAC172447}"/>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D1D14857-288D-436C-B7FF-773616D3C2C9}"/>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9D457956-FA84-4E5F-B609-5C77685D4A4C}"/>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F872863D-F016-485D-9591-B351FB37ECB0}"/>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0.00193</cdr:x>
      <cdr:y>0</cdr:y>
    </cdr:from>
    <cdr:to>
      <cdr:x>1</cdr:x>
      <cdr:y>0</cdr:y>
    </cdr:to>
    <cdr:cxnSp macro="">
      <cdr:nvCxnSpPr>
        <cdr:cNvPr id="2" name="Rak pilkoppling 1">
          <a:extLst xmlns:a="http://schemas.openxmlformats.org/drawingml/2006/main">
            <a:ext uri="{FF2B5EF4-FFF2-40B4-BE49-F238E27FC236}">
              <a16:creationId xmlns:a16="http://schemas.microsoft.com/office/drawing/2014/main" id="{57F7CF0C-D4B9-48FF-AE7B-86317CACDB1F}"/>
            </a:ext>
          </a:extLst>
        </cdr:cNvPr>
        <cdr:cNvCxnSpPr/>
      </cdr:nvCxnSpPr>
      <cdr:spPr>
        <a:xfrm xmlns:a="http://schemas.openxmlformats.org/drawingml/2006/main">
          <a:off x="8417" y="-1684562"/>
          <a:ext cx="4352858"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572F857D-E5B8-48AA-9F7A-065D46BA3768}"/>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58765829-C1EC-4757-87C5-E716F4603380}"/>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35DAC6A1-0499-40A0-A0B8-3C5519B0FC75}"/>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C66FF108-A8B3-4150-8906-3B6FA57E7E5E}"/>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A66EEC26-7975-4FAB-975C-3D95CDD0C222}"/>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701AF836-928A-40F5-AF64-F3BF77A98D64}"/>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2921926-05E3-43D5-B484-6E344378477E}"/>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D1A5631E-3E87-440D-97CA-555583AE6975}"/>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2FABE901-F57C-4739-AD0E-817C11E66E8C}"/>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0.00088</cdr:y>
    </cdr:from>
    <cdr:to>
      <cdr:x>1</cdr:x>
      <cdr:y>0.00088</cdr:y>
    </cdr:to>
    <cdr:cxnSp macro="">
      <cdr:nvCxnSpPr>
        <cdr:cNvPr id="4" name="Rak pilkoppling 3">
          <a:extLst xmlns:a="http://schemas.openxmlformats.org/drawingml/2006/main">
            <a:ext uri="{FF2B5EF4-FFF2-40B4-BE49-F238E27FC236}">
              <a16:creationId xmlns:a16="http://schemas.microsoft.com/office/drawing/2014/main" id="{35D47ECC-459C-4898-A67A-EDCA7F9485DC}"/>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5" name="Rak pilkoppling 4">
          <a:extLst xmlns:a="http://schemas.openxmlformats.org/drawingml/2006/main">
            <a:ext uri="{FF2B5EF4-FFF2-40B4-BE49-F238E27FC236}">
              <a16:creationId xmlns:a16="http://schemas.microsoft.com/office/drawing/2014/main" id="{9DB4800A-6F86-47D6-817B-617C44011C1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8E65DC8E-2DF7-4794-BF13-34F1F591535D}"/>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6861D407-D4E7-4478-A6B5-40B4C145BC61}"/>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ED7FE-6DEE-495A-8FCC-A0BDBDA47D64}" type="datetimeFigureOut">
              <a:rPr lang="sv-SE" smtClean="0"/>
              <a:t>2021-06-20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99684-9CFE-40F0-99FC-F3B48DCFFCB4}" type="slidenum">
              <a:rPr lang="sv-SE" smtClean="0"/>
              <a:t>‹#›</a:t>
            </a:fld>
            <a:endParaRPr lang="sv-SE"/>
          </a:p>
        </p:txBody>
      </p:sp>
    </p:spTree>
    <p:extLst>
      <p:ext uri="{BB962C8B-B14F-4D97-AF65-F5344CB8AC3E}">
        <p14:creationId xmlns:p14="http://schemas.microsoft.com/office/powerpoint/2010/main" val="211526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Från T Krizan: </a:t>
            </a:r>
            <a:r>
              <a:rPr lang="sv-SE" sz="1200" dirty="0">
                <a:effectLst/>
                <a:latin typeface="Calibri" panose="020F0502020204030204" pitchFamily="34" charset="0"/>
                <a:ea typeface="Calibri" panose="020F0502020204030204" pitchFamily="34" charset="0"/>
              </a:rPr>
              <a:t>Slutligen har vi låtit Indikator göra en specialkörning på förtroendefrågorna baserat på resultaten i HS-barometern 2020  inkl. några extra bakgrundsvariabler som vi själva lade till för att om möjligt öka förklaringsgraden. Det är ett gediget material som förutom resultaten jämte en fyllig bakgrundsbeskrivning med många referenser till andra studier på temat även innehåller slutsatser och handfasta förslag (!!) för att öka skåningarnas förtroende för vården. Vi hoppas få även denna rapport innan semestrarna – den är granskad och är nu i händerna på en layoutare. </a:t>
            </a:r>
          </a:p>
          <a:p>
            <a:endParaRPr lang="sv-SE" dirty="0"/>
          </a:p>
          <a:p>
            <a:endParaRPr lang="sv-SE" dirty="0"/>
          </a:p>
        </p:txBody>
      </p:sp>
      <p:sp>
        <p:nvSpPr>
          <p:cNvPr id="4" name="Platshållare för bildnummer 3"/>
          <p:cNvSpPr>
            <a:spLocks noGrp="1"/>
          </p:cNvSpPr>
          <p:nvPr>
            <p:ph type="sldNum" sz="quarter" idx="5"/>
          </p:nvPr>
        </p:nvSpPr>
        <p:spPr/>
        <p:txBody>
          <a:bodyPr/>
          <a:lstStyle/>
          <a:p>
            <a:fld id="{74999684-9CFE-40F0-99FC-F3B48DCFFCB4}" type="slidenum">
              <a:rPr lang="sv-SE" smtClean="0"/>
              <a:t>20</a:t>
            </a:fld>
            <a:endParaRPr lang="sv-SE"/>
          </a:p>
        </p:txBody>
      </p:sp>
    </p:spTree>
    <p:extLst>
      <p:ext uri="{BB962C8B-B14F-4D97-AF65-F5344CB8AC3E}">
        <p14:creationId xmlns:p14="http://schemas.microsoft.com/office/powerpoint/2010/main" val="119351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41575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41164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407750374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838200" y="6356350"/>
            <a:ext cx="2743200" cy="365125"/>
          </a:xfrm>
          <a:prstGeom prst="rect">
            <a:avLst/>
          </a:prstGeom>
        </p:spPr>
        <p:txBody>
          <a:bodyPr/>
          <a:lstStyle/>
          <a:p>
            <a:pPr eaLnBrk="0" fontAlgn="base" hangingPunct="0">
              <a:spcBef>
                <a:spcPct val="0"/>
              </a:spcBef>
              <a:spcAft>
                <a:spcPct val="0"/>
              </a:spcAft>
            </a:pPr>
            <a:fld id="{A68EF5C3-2CAA-48A0-ABF5-F2F7E78F6B2C}" type="datetimeFigureOut">
              <a:rPr lang="sv-SE" sz="2400">
                <a:solidFill>
                  <a:prstClr val="black">
                    <a:tint val="75000"/>
                  </a:prstClr>
                </a:solidFill>
              </a:rPr>
              <a:pPr eaLnBrk="0" fontAlgn="base" hangingPunct="0">
                <a:spcBef>
                  <a:spcPct val="0"/>
                </a:spcBef>
                <a:spcAft>
                  <a:spcPct val="0"/>
                </a:spcAft>
              </a:pPr>
              <a:t>2021-06-20</a:t>
            </a:fld>
            <a:endParaRPr lang="sv-SE" sz="2400">
              <a:solidFill>
                <a:prstClr val="black">
                  <a:tint val="75000"/>
                </a:prstClr>
              </a:solidFill>
            </a:endParaRPr>
          </a:p>
        </p:txBody>
      </p:sp>
      <p:sp>
        <p:nvSpPr>
          <p:cNvPr id="3" name="Platshållare för sidfot 2"/>
          <p:cNvSpPr>
            <a:spLocks noGrp="1"/>
          </p:cNvSpPr>
          <p:nvPr>
            <p:ph type="ftr" sz="quarter" idx="11"/>
          </p:nvPr>
        </p:nvSpPr>
        <p:spPr>
          <a:xfrm>
            <a:off x="4038600" y="6356350"/>
            <a:ext cx="4114800" cy="365125"/>
          </a:xfrm>
          <a:prstGeom prst="rect">
            <a:avLst/>
          </a:prstGeom>
        </p:spPr>
        <p:txBody>
          <a:bodyPr/>
          <a:lstStyle/>
          <a:p>
            <a:pPr eaLnBrk="0" fontAlgn="base" hangingPunct="0">
              <a:spcBef>
                <a:spcPct val="0"/>
              </a:spcBef>
              <a:spcAft>
                <a:spcPct val="0"/>
              </a:spcAft>
            </a:pPr>
            <a:endParaRPr lang="sv-SE" sz="2400">
              <a:solidFill>
                <a:prstClr val="black">
                  <a:tint val="75000"/>
                </a:prstClr>
              </a:solidFill>
            </a:endParaRPr>
          </a:p>
        </p:txBody>
      </p:sp>
      <p:sp>
        <p:nvSpPr>
          <p:cNvPr id="4" name="Platshållare för bildnummer 3"/>
          <p:cNvSpPr>
            <a:spLocks noGrp="1"/>
          </p:cNvSpPr>
          <p:nvPr>
            <p:ph type="sldNum" sz="quarter" idx="12"/>
          </p:nvPr>
        </p:nvSpPr>
        <p:spPr>
          <a:xfrm>
            <a:off x="8610600" y="6356350"/>
            <a:ext cx="2743200" cy="365125"/>
          </a:xfrm>
          <a:prstGeom prst="rect">
            <a:avLst/>
          </a:prstGeom>
        </p:spPr>
        <p:txBody>
          <a:bodyPr/>
          <a:lstStyle/>
          <a:p>
            <a:pPr eaLnBrk="0" fontAlgn="base" hangingPunct="0">
              <a:spcBef>
                <a:spcPct val="0"/>
              </a:spcBef>
              <a:spcAft>
                <a:spcPct val="0"/>
              </a:spcAft>
            </a:pPr>
            <a:fld id="{1032381C-0048-4F76-B70B-253AECD0ECBA}" type="slidenum">
              <a:rPr lang="sv-SE" sz="2400">
                <a:solidFill>
                  <a:prstClr val="black">
                    <a:tint val="75000"/>
                  </a:prstClr>
                </a:solidFill>
              </a:rPr>
              <a:pPr eaLnBrk="0" fontAlgn="base" hangingPunct="0">
                <a:spcBef>
                  <a:spcPct val="0"/>
                </a:spcBef>
                <a:spcAft>
                  <a:spcPct val="0"/>
                </a:spcAft>
              </a:pPr>
              <a:t>‹#›</a:t>
            </a:fld>
            <a:endParaRPr lang="sv-SE" sz="2400">
              <a:solidFill>
                <a:prstClr val="black">
                  <a:tint val="75000"/>
                </a:prstClr>
              </a:solidFill>
            </a:endParaRPr>
          </a:p>
        </p:txBody>
      </p:sp>
    </p:spTree>
    <p:extLst>
      <p:ext uri="{BB962C8B-B14F-4D97-AF65-F5344CB8AC3E}">
        <p14:creationId xmlns:p14="http://schemas.microsoft.com/office/powerpoint/2010/main" val="287071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14932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94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400">
              <a:solidFill>
                <a:srgbClr val="000000"/>
              </a:solidFill>
            </a:endParaRPr>
          </a:p>
        </p:txBody>
      </p:sp>
    </p:spTree>
    <p:extLst>
      <p:ext uri="{BB962C8B-B14F-4D97-AF65-F5344CB8AC3E}">
        <p14:creationId xmlns:p14="http://schemas.microsoft.com/office/powerpoint/2010/main" val="356606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400">
              <a:solidFill>
                <a:srgbClr val="000000"/>
              </a:solidFill>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86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7302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5447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230445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10547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eaLnBrk="0" fontAlgn="base" hangingPunct="0">
              <a:spcBef>
                <a:spcPct val="50000"/>
              </a:spcBef>
              <a:spcAft>
                <a:spcPct val="0"/>
              </a:spcAft>
              <a:defRPr/>
            </a:pPr>
            <a:fld id="{9FD1A5A4-4934-4F16-AC14-4F441D0C8C45}" type="slidenum">
              <a:rPr lang="sv-SE" altLang="sv-SE" sz="600" smtClean="0">
                <a:solidFill>
                  <a:srgbClr val="000000"/>
                </a:solidFill>
              </a:rPr>
              <a:pPr algn="r" eaLnBrk="0" fontAlgn="base" hangingPunct="0">
                <a:spcBef>
                  <a:spcPct val="50000"/>
                </a:spcBef>
                <a:spcAft>
                  <a:spcPct val="0"/>
                </a:spcAft>
                <a:defRPr/>
              </a:pPr>
              <a:t>‹#›</a:t>
            </a:fld>
            <a:endParaRPr lang="sv-SE" altLang="sv-SE" sz="600">
              <a:solidFill>
                <a:srgbClr val="000000"/>
              </a:solidFill>
            </a:endParaRPr>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4"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7114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3588217A-F1F8-4FE7-8D75-B76550634594}"/>
              </a:ext>
            </a:extLst>
          </p:cNvPr>
          <p:cNvSpPr txBox="1"/>
          <p:nvPr/>
        </p:nvSpPr>
        <p:spPr>
          <a:xfrm>
            <a:off x="914400" y="1700808"/>
            <a:ext cx="10363200" cy="1470025"/>
          </a:xfrm>
          <a:prstGeom prst="rect">
            <a:avLst/>
          </a:prstGeom>
        </p:spPr>
        <p:txBody>
          <a:bodyPr rtlCol="0">
            <a:normAutofit/>
          </a:bodyPr>
          <a:lstStyle/>
          <a:p>
            <a:pPr algn="ctr" fontAlgn="base">
              <a:spcBef>
                <a:spcPct val="0"/>
              </a:spcBef>
              <a:spcAft>
                <a:spcPts val="600"/>
              </a:spcAft>
            </a:pPr>
            <a:r>
              <a:rPr lang="sv-SE" sz="3600" b="1" dirty="0">
                <a:latin typeface="+mj-lt"/>
                <a:ea typeface="+mj-ea"/>
                <a:cs typeface="ヒラギノ角ゴ Pro W3"/>
              </a:rPr>
              <a:t>Hälso- och sjukvårdsrapporten juni 2021, SKR </a:t>
            </a:r>
          </a:p>
        </p:txBody>
      </p:sp>
      <p:sp>
        <p:nvSpPr>
          <p:cNvPr id="8" name="Subtitle 2">
            <a:extLst>
              <a:ext uri="{FF2B5EF4-FFF2-40B4-BE49-F238E27FC236}">
                <a16:creationId xmlns:a16="http://schemas.microsoft.com/office/drawing/2014/main" id="{AD6A04BE-55C0-4159-9AED-ECB0BCF8C503}"/>
              </a:ext>
            </a:extLst>
          </p:cNvPr>
          <p:cNvSpPr>
            <a:spLocks noGrp="1"/>
          </p:cNvSpPr>
          <p:nvPr>
            <p:ph type="subTitle" idx="1"/>
          </p:nvPr>
        </p:nvSpPr>
        <p:spPr>
          <a:xfrm>
            <a:off x="1028700" y="3814167"/>
            <a:ext cx="10248900" cy="1119783"/>
          </a:xfrm>
        </p:spPr>
        <p:txBody>
          <a:bodyPr/>
          <a:lstStyle/>
          <a:p>
            <a:pPr algn="l"/>
            <a:r>
              <a:rPr lang="sv-SE" sz="2000" b="0" i="1" u="none" strike="noStrike" baseline="0" dirty="0">
                <a:solidFill>
                  <a:srgbClr val="000000"/>
                </a:solidFill>
                <a:latin typeface="Calibri" panose="020F0502020204030204" pitchFamily="34" charset="0"/>
                <a:cs typeface="Calibri" panose="020F0502020204030204" pitchFamily="34" charset="0"/>
              </a:rPr>
              <a:t>Hälso- och sjukvårdsrapporten </a:t>
            </a:r>
            <a:r>
              <a:rPr lang="sv-SE" sz="2000" b="0" i="0" u="none" strike="noStrike" baseline="0" dirty="0">
                <a:solidFill>
                  <a:srgbClr val="000000"/>
                </a:solidFill>
                <a:latin typeface="Calibri" panose="020F0502020204030204" pitchFamily="34" charset="0"/>
                <a:cs typeface="Calibri" panose="020F0502020204030204" pitchFamily="34" charset="0"/>
              </a:rPr>
              <a:t>är en årligen återkommande rapport som avser att beskriva läget och utvecklingen i hälso- och sjukvården, med stöd av nationellt tillgängliga sjukvårdsdata. Fokus för årets rapport är ”ett år med </a:t>
            </a:r>
            <a:r>
              <a:rPr lang="sv-SE" sz="2000" b="0" i="0" u="none" strike="noStrike" baseline="0" dirty="0" err="1">
                <a:solidFill>
                  <a:srgbClr val="000000"/>
                </a:solidFill>
                <a:latin typeface="Calibri" panose="020F0502020204030204" pitchFamily="34" charset="0"/>
                <a:cs typeface="Calibri" panose="020F0502020204030204" pitchFamily="34" charset="0"/>
              </a:rPr>
              <a:t>corona</a:t>
            </a:r>
            <a:r>
              <a:rPr lang="sv-SE" sz="2000" b="0" i="0" u="none" strike="noStrike" baseline="0" dirty="0">
                <a:solidFill>
                  <a:srgbClr val="000000"/>
                </a:solidFill>
                <a:latin typeface="Calibri" panose="020F0502020204030204" pitchFamily="34" charset="0"/>
                <a:cs typeface="Calibri" panose="020F0502020204030204" pitchFamily="34" charset="0"/>
              </a:rPr>
              <a:t>”.</a:t>
            </a:r>
          </a:p>
          <a:p>
            <a:pPr algn="l"/>
            <a:r>
              <a:rPr lang="sv-SE" sz="2000" b="0" i="0" u="none" strike="noStrike" baseline="0" dirty="0">
                <a:solidFill>
                  <a:srgbClr val="000000"/>
                </a:solidFill>
                <a:latin typeface="Times New Roman" panose="02020603050405020304" pitchFamily="18" charset="0"/>
              </a:rPr>
              <a:t> </a:t>
            </a:r>
            <a:endParaRPr lang="en-US" sz="3600" dirty="0"/>
          </a:p>
        </p:txBody>
      </p:sp>
      <p:sp>
        <p:nvSpPr>
          <p:cNvPr id="4" name="Text Box 6">
            <a:extLst>
              <a:ext uri="{FF2B5EF4-FFF2-40B4-BE49-F238E27FC236}">
                <a16:creationId xmlns:a16="http://schemas.microsoft.com/office/drawing/2014/main" id="{CC63E1E1-4EDA-4651-80E2-F1B812D7FCD8}"/>
              </a:ext>
            </a:extLst>
          </p:cNvPr>
          <p:cNvSpPr txBox="1">
            <a:spLocks noChangeArrowheads="1"/>
          </p:cNvSpPr>
          <p:nvPr/>
        </p:nvSpPr>
        <p:spPr bwMode="auto">
          <a:xfrm>
            <a:off x="328614" y="6407151"/>
            <a:ext cx="26324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r>
              <a:rPr lang="sv-SE" altLang="sv-SE" sz="1400" dirty="0"/>
              <a:t>Lena Luts, Åsa Berling 210620</a:t>
            </a:r>
          </a:p>
        </p:txBody>
      </p:sp>
    </p:spTree>
    <p:extLst>
      <p:ext uri="{BB962C8B-B14F-4D97-AF65-F5344CB8AC3E}">
        <p14:creationId xmlns:p14="http://schemas.microsoft.com/office/powerpoint/2010/main" val="292677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29883993-8662-4B34-AAB8-B072100936B5}"/>
              </a:ext>
            </a:extLst>
          </p:cNvPr>
          <p:cNvSpPr txBox="1"/>
          <p:nvPr/>
        </p:nvSpPr>
        <p:spPr>
          <a:xfrm>
            <a:off x="219075" y="138797"/>
            <a:ext cx="11715750" cy="830997"/>
          </a:xfrm>
          <a:prstGeom prst="rect">
            <a:avLst/>
          </a:prstGeom>
          <a:noFill/>
        </p:spPr>
        <p:txBody>
          <a:bodyPr wrap="square">
            <a:spAutoFit/>
          </a:bodyPr>
          <a:lstStyle/>
          <a:p>
            <a:pPr fontAlgn="b"/>
            <a:r>
              <a:rPr lang="sv-SE" sz="2400" b="1" i="0" u="none" strike="noStrike" dirty="0">
                <a:solidFill>
                  <a:srgbClr val="000000"/>
                </a:solidFill>
                <a:effectLst/>
                <a:latin typeface="+mj-lt"/>
              </a:rPr>
              <a:t>Mottagningsbesök i primärvård, per 1 000 invånare, alla verksamheter och yrkeskategorier</a:t>
            </a:r>
            <a:endParaRPr lang="sv-SE" sz="1600" b="0" i="0" u="none" strike="noStrike" dirty="0">
              <a:solidFill>
                <a:srgbClr val="000000"/>
              </a:solidFill>
              <a:effectLst/>
              <a:latin typeface="Calibri" panose="020F0502020204030204" pitchFamily="34" charset="0"/>
            </a:endParaRPr>
          </a:p>
        </p:txBody>
      </p:sp>
      <p:graphicFrame>
        <p:nvGraphicFramePr>
          <p:cNvPr id="5" name="Tabell 4">
            <a:extLst>
              <a:ext uri="{FF2B5EF4-FFF2-40B4-BE49-F238E27FC236}">
                <a16:creationId xmlns:a16="http://schemas.microsoft.com/office/drawing/2014/main" id="{CE134F38-44AB-4900-88F5-228E2AB5EDDF}"/>
              </a:ext>
            </a:extLst>
          </p:cNvPr>
          <p:cNvGraphicFramePr>
            <a:graphicFrameLocks noGrp="1"/>
          </p:cNvGraphicFramePr>
          <p:nvPr>
            <p:extLst>
              <p:ext uri="{D42A27DB-BD31-4B8C-83A1-F6EECF244321}">
                <p14:modId xmlns:p14="http://schemas.microsoft.com/office/powerpoint/2010/main" val="262620845"/>
              </p:ext>
            </p:extLst>
          </p:nvPr>
        </p:nvGraphicFramePr>
        <p:xfrm>
          <a:off x="316498" y="1057628"/>
          <a:ext cx="2771776" cy="4594231"/>
        </p:xfrm>
        <a:graphic>
          <a:graphicData uri="http://schemas.openxmlformats.org/drawingml/2006/table">
            <a:tbl>
              <a:tblPr/>
              <a:tblGrid>
                <a:gridCol w="889060">
                  <a:extLst>
                    <a:ext uri="{9D8B030D-6E8A-4147-A177-3AD203B41FA5}">
                      <a16:colId xmlns:a16="http://schemas.microsoft.com/office/drawing/2014/main" val="1364321807"/>
                    </a:ext>
                  </a:extLst>
                </a:gridCol>
                <a:gridCol w="627572">
                  <a:extLst>
                    <a:ext uri="{9D8B030D-6E8A-4147-A177-3AD203B41FA5}">
                      <a16:colId xmlns:a16="http://schemas.microsoft.com/office/drawing/2014/main" val="3634485644"/>
                    </a:ext>
                  </a:extLst>
                </a:gridCol>
                <a:gridCol w="627572">
                  <a:extLst>
                    <a:ext uri="{9D8B030D-6E8A-4147-A177-3AD203B41FA5}">
                      <a16:colId xmlns:a16="http://schemas.microsoft.com/office/drawing/2014/main" val="276050093"/>
                    </a:ext>
                  </a:extLst>
                </a:gridCol>
                <a:gridCol w="627572">
                  <a:extLst>
                    <a:ext uri="{9D8B030D-6E8A-4147-A177-3AD203B41FA5}">
                      <a16:colId xmlns:a16="http://schemas.microsoft.com/office/drawing/2014/main" val="624316265"/>
                    </a:ext>
                  </a:extLst>
                </a:gridCol>
              </a:tblGrid>
              <a:tr h="301426">
                <a:tc>
                  <a:txBody>
                    <a:bodyPr/>
                    <a:lstStyle/>
                    <a:p>
                      <a:pPr algn="l" fontAlgn="b"/>
                      <a:r>
                        <a:rPr lang="sv-SE" sz="900" b="1" i="0" u="none" strike="noStrike">
                          <a:solidFill>
                            <a:srgbClr val="000000"/>
                          </a:solidFill>
                          <a:effectLst/>
                          <a:latin typeface="Calibri" panose="020F0502020204030204" pitchFamily="34" charset="0"/>
                        </a:rPr>
                        <a:t>Besök per 1 000 inv</a:t>
                      </a:r>
                    </a:p>
                  </a:txBody>
                  <a:tcPr marL="5307" marR="5307" marT="5307" marB="0" anchor="b">
                    <a:lnL>
                      <a:noFill/>
                    </a:lnL>
                    <a:lnR>
                      <a:noFill/>
                    </a:lnR>
                    <a:lnT>
                      <a:noFill/>
                    </a:lnT>
                    <a:lnB>
                      <a:noFill/>
                    </a:lnB>
                  </a:tcPr>
                </a:tc>
                <a:tc>
                  <a:txBody>
                    <a:bodyPr/>
                    <a:lstStyle/>
                    <a:p>
                      <a:pPr algn="l" fontAlgn="b"/>
                      <a:r>
                        <a:rPr lang="sv-SE" sz="900" b="1" i="0" u="none" strike="noStrike">
                          <a:solidFill>
                            <a:srgbClr val="000000"/>
                          </a:solidFill>
                          <a:effectLst/>
                          <a:latin typeface="Calibri" panose="020F0502020204030204" pitchFamily="34" charset="0"/>
                        </a:rPr>
                        <a:t>År</a:t>
                      </a:r>
                    </a:p>
                  </a:txBody>
                  <a:tcPr marL="5307" marR="5307" marT="5307" marB="0" anchor="b">
                    <a:lnL>
                      <a:noFill/>
                    </a:lnL>
                    <a:lnR>
                      <a:noFill/>
                    </a:lnR>
                    <a:lnT>
                      <a:noFill/>
                    </a:lnT>
                    <a:lnB>
                      <a:noFill/>
                    </a:lnB>
                  </a:tcPr>
                </a:tc>
                <a:tc>
                  <a:txBody>
                    <a:bodyPr/>
                    <a:lstStyle/>
                    <a:p>
                      <a:pPr algn="l" fontAlgn="b"/>
                      <a:endParaRPr lang="sv-SE" sz="900" b="1" i="0" u="none" strike="noStrike">
                        <a:solidFill>
                          <a:srgbClr val="000000"/>
                        </a:solidFill>
                        <a:effectLst/>
                        <a:latin typeface="Calibri" panose="020F0502020204030204" pitchFamily="34" charset="0"/>
                      </a:endParaRPr>
                    </a:p>
                  </a:txBody>
                  <a:tcPr marL="5307" marR="5307" marT="5307" marB="0" anchor="b">
                    <a:lnL>
                      <a:noFill/>
                    </a:lnL>
                    <a:lnR>
                      <a:noFill/>
                    </a:lnR>
                    <a:lnT>
                      <a:noFill/>
                    </a:lnT>
                    <a:lnB>
                      <a:noFill/>
                    </a:lnB>
                  </a:tcPr>
                </a:tc>
                <a:tc>
                  <a:txBody>
                    <a:bodyPr/>
                    <a:lstStyle/>
                    <a:p>
                      <a:pPr algn="l" fontAlgn="b"/>
                      <a:endParaRPr lang="sv-SE" sz="900" b="1" i="0" u="none" strike="noStrike">
                        <a:solidFill>
                          <a:srgbClr val="000000"/>
                        </a:solidFill>
                        <a:effectLst/>
                        <a:latin typeface="Calibri" panose="020F0502020204030204" pitchFamily="34" charset="0"/>
                      </a:endParaRPr>
                    </a:p>
                  </a:txBody>
                  <a:tcPr marL="5307" marR="5307" marT="5307" marB="0" anchor="b">
                    <a:lnL>
                      <a:noFill/>
                    </a:lnL>
                    <a:lnR>
                      <a:noFill/>
                    </a:lnR>
                    <a:lnT>
                      <a:noFill/>
                    </a:lnT>
                    <a:lnB>
                      <a:noFill/>
                    </a:lnB>
                  </a:tcPr>
                </a:tc>
                <a:extLst>
                  <a:ext uri="{0D108BD9-81ED-4DB2-BD59-A6C34878D82A}">
                    <a16:rowId xmlns:a16="http://schemas.microsoft.com/office/drawing/2014/main" val="729504120"/>
                  </a:ext>
                </a:extLst>
              </a:tr>
              <a:tr h="301426">
                <a:tc>
                  <a:txBody>
                    <a:bodyPr/>
                    <a:lstStyle/>
                    <a:p>
                      <a:pPr algn="l" fontAlgn="b"/>
                      <a:r>
                        <a:rPr lang="sv-SE" sz="900" b="1" i="0" u="none" strike="noStrike">
                          <a:solidFill>
                            <a:srgbClr val="000000"/>
                          </a:solidFill>
                          <a:effectLst/>
                          <a:latin typeface="Calibri" panose="020F0502020204030204" pitchFamily="34" charset="0"/>
                        </a:rPr>
                        <a:t>Region</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2019</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2020</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Förändring</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034484286"/>
                  </a:ext>
                </a:extLst>
              </a:tr>
              <a:tr h="162479">
                <a:tc>
                  <a:txBody>
                    <a:bodyPr/>
                    <a:lstStyle/>
                    <a:p>
                      <a:pPr algn="l" fontAlgn="b"/>
                      <a:r>
                        <a:rPr lang="sv-SE" sz="900" b="0" i="0" u="none" strike="noStrike">
                          <a:solidFill>
                            <a:srgbClr val="000000"/>
                          </a:solidFill>
                          <a:effectLst/>
                          <a:latin typeface="Calibri" panose="020F0502020204030204" pitchFamily="34" charset="0"/>
                        </a:rPr>
                        <a:t>Västmanland</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2 962</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2 256</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101902655"/>
                  </a:ext>
                </a:extLst>
              </a:tr>
              <a:tr h="162479">
                <a:tc>
                  <a:txBody>
                    <a:bodyPr/>
                    <a:lstStyle/>
                    <a:p>
                      <a:pPr algn="l" fontAlgn="b"/>
                      <a:r>
                        <a:rPr lang="sv-SE" sz="900" b="0" i="0" u="none" strike="noStrike">
                          <a:solidFill>
                            <a:srgbClr val="000000"/>
                          </a:solidFill>
                          <a:effectLst/>
                          <a:latin typeface="Calibri" panose="020F0502020204030204" pitchFamily="34" charset="0"/>
                        </a:rPr>
                        <a:t>Kronoberg</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3 320</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2 360</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-29%</a:t>
                      </a:r>
                    </a:p>
                  </a:txBody>
                  <a:tcPr marL="5307" marR="5307" marT="5307" marB="0" anchor="b">
                    <a:lnL>
                      <a:noFill/>
                    </a:lnL>
                    <a:lnR>
                      <a:noFill/>
                    </a:lnR>
                    <a:lnT>
                      <a:noFill/>
                    </a:lnT>
                    <a:lnB>
                      <a:noFill/>
                    </a:lnB>
                  </a:tcPr>
                </a:tc>
                <a:extLst>
                  <a:ext uri="{0D108BD9-81ED-4DB2-BD59-A6C34878D82A}">
                    <a16:rowId xmlns:a16="http://schemas.microsoft.com/office/drawing/2014/main" val="4115866722"/>
                  </a:ext>
                </a:extLst>
              </a:tr>
              <a:tr h="162479">
                <a:tc>
                  <a:txBody>
                    <a:bodyPr/>
                    <a:lstStyle/>
                    <a:p>
                      <a:pPr algn="l" fontAlgn="b"/>
                      <a:r>
                        <a:rPr lang="sv-SE" sz="900" b="0" i="0" u="none" strike="noStrike">
                          <a:solidFill>
                            <a:srgbClr val="000000"/>
                          </a:solidFill>
                          <a:effectLst/>
                          <a:latin typeface="Calibri" panose="020F0502020204030204" pitchFamily="34" charset="0"/>
                        </a:rPr>
                        <a:t>Värmland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2 971</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2 422</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-18%</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689271718"/>
                  </a:ext>
                </a:extLst>
              </a:tr>
              <a:tr h="162479">
                <a:tc>
                  <a:txBody>
                    <a:bodyPr/>
                    <a:lstStyle/>
                    <a:p>
                      <a:pPr algn="l" fontAlgn="b"/>
                      <a:r>
                        <a:rPr lang="sv-SE" sz="900" b="0" i="0" u="none" strike="noStrike">
                          <a:solidFill>
                            <a:srgbClr val="000000"/>
                          </a:solidFill>
                          <a:effectLst/>
                          <a:latin typeface="Calibri" panose="020F0502020204030204" pitchFamily="34" charset="0"/>
                        </a:rPr>
                        <a:t>Gotland</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3 305</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2 609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-21%</a:t>
                      </a:r>
                    </a:p>
                  </a:txBody>
                  <a:tcPr marL="5307" marR="5307" marT="5307" marB="0" anchor="b">
                    <a:lnL>
                      <a:noFill/>
                    </a:lnL>
                    <a:lnR>
                      <a:noFill/>
                    </a:lnR>
                    <a:lnT>
                      <a:noFill/>
                    </a:lnT>
                    <a:lnB>
                      <a:noFill/>
                    </a:lnB>
                  </a:tcPr>
                </a:tc>
                <a:extLst>
                  <a:ext uri="{0D108BD9-81ED-4DB2-BD59-A6C34878D82A}">
                    <a16:rowId xmlns:a16="http://schemas.microsoft.com/office/drawing/2014/main" val="3268114356"/>
                  </a:ext>
                </a:extLst>
              </a:tr>
              <a:tr h="162479">
                <a:tc>
                  <a:txBody>
                    <a:bodyPr/>
                    <a:lstStyle/>
                    <a:p>
                      <a:pPr algn="l" fontAlgn="b"/>
                      <a:r>
                        <a:rPr lang="sv-SE" sz="900" b="0" i="0" u="none" strike="noStrike">
                          <a:solidFill>
                            <a:srgbClr val="000000"/>
                          </a:solidFill>
                          <a:effectLst/>
                          <a:latin typeface="Calibri" panose="020F0502020204030204" pitchFamily="34" charset="0"/>
                        </a:rPr>
                        <a:t>Kalmar</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3 270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2 611</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835812282"/>
                  </a:ext>
                </a:extLst>
              </a:tr>
              <a:tr h="162479">
                <a:tc>
                  <a:txBody>
                    <a:bodyPr/>
                    <a:lstStyle/>
                    <a:p>
                      <a:pPr algn="l" fontAlgn="b"/>
                      <a:r>
                        <a:rPr lang="sv-SE" sz="900" b="0" i="0" u="none" strike="noStrike">
                          <a:solidFill>
                            <a:srgbClr val="000000"/>
                          </a:solidFill>
                          <a:effectLst/>
                          <a:latin typeface="Calibri" panose="020F0502020204030204" pitchFamily="34" charset="0"/>
                        </a:rPr>
                        <a:t>Örebro</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3 268</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2 622</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tcPr>
                </a:tc>
                <a:extLst>
                  <a:ext uri="{0D108BD9-81ED-4DB2-BD59-A6C34878D82A}">
                    <a16:rowId xmlns:a16="http://schemas.microsoft.com/office/drawing/2014/main" val="3153281082"/>
                  </a:ext>
                </a:extLst>
              </a:tr>
              <a:tr h="301426">
                <a:tc>
                  <a:txBody>
                    <a:bodyPr/>
                    <a:lstStyle/>
                    <a:p>
                      <a:pPr algn="l" fontAlgn="b"/>
                      <a:r>
                        <a:rPr lang="sv-SE" sz="900" b="0" i="0" u="none" strike="noStrike">
                          <a:solidFill>
                            <a:srgbClr val="000000"/>
                          </a:solidFill>
                          <a:effectLst/>
                          <a:latin typeface="Calibri" panose="020F0502020204030204" pitchFamily="34" charset="0"/>
                        </a:rPr>
                        <a:t>Västernorrland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3 254</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2 637</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-19%</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340004539"/>
                  </a:ext>
                </a:extLst>
              </a:tr>
              <a:tr h="162479">
                <a:tc>
                  <a:txBody>
                    <a:bodyPr/>
                    <a:lstStyle/>
                    <a:p>
                      <a:pPr algn="l" fontAlgn="b"/>
                      <a:r>
                        <a:rPr lang="sv-SE" sz="900" b="0" i="0" u="none" strike="noStrike">
                          <a:solidFill>
                            <a:srgbClr val="000000"/>
                          </a:solidFill>
                          <a:effectLst/>
                          <a:latin typeface="Calibri" panose="020F0502020204030204" pitchFamily="34" charset="0"/>
                        </a:rPr>
                        <a:t>Västerbotten</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3 289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2 669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-19%</a:t>
                      </a:r>
                    </a:p>
                  </a:txBody>
                  <a:tcPr marL="5307" marR="5307" marT="5307" marB="0" anchor="b">
                    <a:lnL>
                      <a:noFill/>
                    </a:lnL>
                    <a:lnR>
                      <a:noFill/>
                    </a:lnR>
                    <a:lnT>
                      <a:noFill/>
                    </a:lnT>
                    <a:lnB>
                      <a:noFill/>
                    </a:lnB>
                  </a:tcPr>
                </a:tc>
                <a:extLst>
                  <a:ext uri="{0D108BD9-81ED-4DB2-BD59-A6C34878D82A}">
                    <a16:rowId xmlns:a16="http://schemas.microsoft.com/office/drawing/2014/main" val="2830186517"/>
                  </a:ext>
                </a:extLst>
              </a:tr>
              <a:tr h="162479">
                <a:tc>
                  <a:txBody>
                    <a:bodyPr/>
                    <a:lstStyle/>
                    <a:p>
                      <a:pPr algn="l" fontAlgn="b"/>
                      <a:r>
                        <a:rPr lang="sv-SE" sz="900" b="0" i="0" u="none" strike="noStrike">
                          <a:solidFill>
                            <a:srgbClr val="000000"/>
                          </a:solidFill>
                          <a:effectLst/>
                          <a:latin typeface="Calibri" panose="020F0502020204030204" pitchFamily="34" charset="0"/>
                        </a:rPr>
                        <a:t>Sörmland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3 617</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2 700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-25%</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3090829101"/>
                  </a:ext>
                </a:extLst>
              </a:tr>
              <a:tr h="162479">
                <a:tc>
                  <a:txBody>
                    <a:bodyPr/>
                    <a:lstStyle/>
                    <a:p>
                      <a:pPr algn="l" fontAlgn="b"/>
                      <a:r>
                        <a:rPr lang="sv-SE" sz="900" b="0" i="0" u="none" strike="noStrike">
                          <a:solidFill>
                            <a:srgbClr val="000000"/>
                          </a:solidFill>
                          <a:effectLst/>
                          <a:latin typeface="Calibri" panose="020F0502020204030204" pitchFamily="34" charset="0"/>
                        </a:rPr>
                        <a:t>Dalarna</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3 279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2 727</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-17%</a:t>
                      </a:r>
                    </a:p>
                  </a:txBody>
                  <a:tcPr marL="5307" marR="5307" marT="5307" marB="0" anchor="b">
                    <a:lnL>
                      <a:noFill/>
                    </a:lnL>
                    <a:lnR>
                      <a:noFill/>
                    </a:lnR>
                    <a:lnT>
                      <a:noFill/>
                    </a:lnT>
                    <a:lnB>
                      <a:noFill/>
                    </a:lnB>
                  </a:tcPr>
                </a:tc>
                <a:extLst>
                  <a:ext uri="{0D108BD9-81ED-4DB2-BD59-A6C34878D82A}">
                    <a16:rowId xmlns:a16="http://schemas.microsoft.com/office/drawing/2014/main" val="2875090844"/>
                  </a:ext>
                </a:extLst>
              </a:tr>
              <a:tr h="162479">
                <a:tc>
                  <a:txBody>
                    <a:bodyPr/>
                    <a:lstStyle/>
                    <a:p>
                      <a:pPr algn="l" fontAlgn="b"/>
                      <a:r>
                        <a:rPr lang="sv-SE" sz="900" b="0" i="0" u="none" strike="noStrike">
                          <a:solidFill>
                            <a:srgbClr val="000000"/>
                          </a:solidFill>
                          <a:effectLst/>
                          <a:latin typeface="Calibri" panose="020F0502020204030204" pitchFamily="34" charset="0"/>
                        </a:rPr>
                        <a:t>Gävleborg</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3 760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2 829</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-25%</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1265710807"/>
                  </a:ext>
                </a:extLst>
              </a:tr>
              <a:tr h="162479">
                <a:tc>
                  <a:txBody>
                    <a:bodyPr/>
                    <a:lstStyle/>
                    <a:p>
                      <a:pPr algn="l" fontAlgn="b"/>
                      <a:r>
                        <a:rPr lang="sv-SE" sz="900" b="0" i="0" u="none" strike="noStrike">
                          <a:solidFill>
                            <a:srgbClr val="000000"/>
                          </a:solidFill>
                          <a:effectLst/>
                          <a:latin typeface="Calibri" panose="020F0502020204030204" pitchFamily="34" charset="0"/>
                        </a:rPr>
                        <a:t>Blekinge</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3 496</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2 864</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-18%</a:t>
                      </a:r>
                    </a:p>
                  </a:txBody>
                  <a:tcPr marL="5307" marR="5307" marT="5307" marB="0" anchor="b">
                    <a:lnL>
                      <a:noFill/>
                    </a:lnL>
                    <a:lnR>
                      <a:noFill/>
                    </a:lnR>
                    <a:lnT>
                      <a:noFill/>
                    </a:lnT>
                    <a:lnB>
                      <a:noFill/>
                    </a:lnB>
                  </a:tcPr>
                </a:tc>
                <a:extLst>
                  <a:ext uri="{0D108BD9-81ED-4DB2-BD59-A6C34878D82A}">
                    <a16:rowId xmlns:a16="http://schemas.microsoft.com/office/drawing/2014/main" val="1333917155"/>
                  </a:ext>
                </a:extLst>
              </a:tr>
              <a:tr h="162479">
                <a:tc>
                  <a:txBody>
                    <a:bodyPr/>
                    <a:lstStyle/>
                    <a:p>
                      <a:pPr algn="l" fontAlgn="b"/>
                      <a:r>
                        <a:rPr lang="sv-SE" sz="900" b="0" i="0" u="none" strike="noStrike">
                          <a:solidFill>
                            <a:srgbClr val="000000"/>
                          </a:solidFill>
                          <a:effectLst/>
                          <a:latin typeface="Calibri" panose="020F0502020204030204" pitchFamily="34" charset="0"/>
                        </a:rPr>
                        <a:t>Stockholm</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3 806</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2 927</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-23%</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415570791"/>
                  </a:ext>
                </a:extLst>
              </a:tr>
              <a:tr h="301426">
                <a:tc>
                  <a:txBody>
                    <a:bodyPr/>
                    <a:lstStyle/>
                    <a:p>
                      <a:pPr algn="l" fontAlgn="b"/>
                      <a:r>
                        <a:rPr lang="sv-SE" sz="900" b="0" i="0" u="none" strike="noStrike">
                          <a:solidFill>
                            <a:srgbClr val="000000"/>
                          </a:solidFill>
                          <a:effectLst/>
                          <a:latin typeface="Calibri" panose="020F0502020204030204" pitchFamily="34" charset="0"/>
                        </a:rPr>
                        <a:t>Jämtland Härjedalen</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3 530</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2 957</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-16%</a:t>
                      </a:r>
                    </a:p>
                  </a:txBody>
                  <a:tcPr marL="5307" marR="5307" marT="5307" marB="0" anchor="b">
                    <a:lnL>
                      <a:noFill/>
                    </a:lnL>
                    <a:lnR>
                      <a:noFill/>
                    </a:lnR>
                    <a:lnT>
                      <a:noFill/>
                    </a:lnT>
                    <a:lnB>
                      <a:noFill/>
                    </a:lnB>
                  </a:tcPr>
                </a:tc>
                <a:extLst>
                  <a:ext uri="{0D108BD9-81ED-4DB2-BD59-A6C34878D82A}">
                    <a16:rowId xmlns:a16="http://schemas.microsoft.com/office/drawing/2014/main" val="3363460976"/>
                  </a:ext>
                </a:extLst>
              </a:tr>
              <a:tr h="162479">
                <a:tc>
                  <a:txBody>
                    <a:bodyPr/>
                    <a:lstStyle/>
                    <a:p>
                      <a:pPr algn="l" fontAlgn="b"/>
                      <a:r>
                        <a:rPr lang="sv-SE" sz="900" b="0" i="0" u="none" strike="noStrike">
                          <a:solidFill>
                            <a:srgbClr val="000000"/>
                          </a:solidFill>
                          <a:effectLst/>
                          <a:latin typeface="Calibri" panose="020F0502020204030204" pitchFamily="34" charset="0"/>
                        </a:rPr>
                        <a:t>Norrbotten</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3 618</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2 983</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-18%</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930452949"/>
                  </a:ext>
                </a:extLst>
              </a:tr>
              <a:tr h="162479">
                <a:tc>
                  <a:txBody>
                    <a:bodyPr/>
                    <a:lstStyle/>
                    <a:p>
                      <a:pPr algn="l" fontAlgn="b"/>
                      <a:r>
                        <a:rPr lang="sv-SE" sz="900" b="1" i="0" u="none" strike="noStrike">
                          <a:solidFill>
                            <a:srgbClr val="000000"/>
                          </a:solidFill>
                          <a:effectLst/>
                          <a:latin typeface="Calibri" panose="020F0502020204030204" pitchFamily="34" charset="0"/>
                        </a:rPr>
                        <a:t>Riket</a:t>
                      </a:r>
                    </a:p>
                  </a:txBody>
                  <a:tcPr marL="5307" marR="5307" marT="5307" marB="0" anchor="b">
                    <a:lnL>
                      <a:noFill/>
                    </a:lnL>
                    <a:lnR>
                      <a:noFill/>
                    </a:lnR>
                    <a:lnT>
                      <a:noFill/>
                    </a:lnT>
                    <a:lnB>
                      <a:noFill/>
                    </a:lnB>
                  </a:tcPr>
                </a:tc>
                <a:tc>
                  <a:txBody>
                    <a:bodyPr/>
                    <a:lstStyle/>
                    <a:p>
                      <a:pPr algn="r" fontAlgn="b"/>
                      <a:r>
                        <a:rPr lang="sv-SE" sz="900" b="1" i="0" u="none" strike="noStrike">
                          <a:solidFill>
                            <a:srgbClr val="000000"/>
                          </a:solidFill>
                          <a:effectLst/>
                          <a:latin typeface="Calibri" panose="020F0502020204030204" pitchFamily="34" charset="0"/>
                        </a:rPr>
                        <a:t>3 718</a:t>
                      </a:r>
                    </a:p>
                  </a:txBody>
                  <a:tcPr marL="5307" marR="5307" marT="5307" marB="0" anchor="b">
                    <a:lnL>
                      <a:noFill/>
                    </a:lnL>
                    <a:lnR>
                      <a:noFill/>
                    </a:lnR>
                    <a:lnT>
                      <a:noFill/>
                    </a:lnT>
                    <a:lnB>
                      <a:noFill/>
                    </a:lnB>
                  </a:tcPr>
                </a:tc>
                <a:tc>
                  <a:txBody>
                    <a:bodyPr/>
                    <a:lstStyle/>
                    <a:p>
                      <a:pPr algn="r" fontAlgn="b"/>
                      <a:r>
                        <a:rPr lang="sv-SE" sz="900" b="1" i="0" u="none" strike="noStrike">
                          <a:solidFill>
                            <a:srgbClr val="000000"/>
                          </a:solidFill>
                          <a:effectLst/>
                          <a:latin typeface="Calibri" panose="020F0502020204030204" pitchFamily="34" charset="0"/>
                        </a:rPr>
                        <a:t>2 988</a:t>
                      </a:r>
                    </a:p>
                  </a:txBody>
                  <a:tcPr marL="5307" marR="5307" marT="5307" marB="0" anchor="b">
                    <a:lnL>
                      <a:noFill/>
                    </a:lnL>
                    <a:lnR>
                      <a:noFill/>
                    </a:lnR>
                    <a:lnT>
                      <a:noFill/>
                    </a:lnT>
                    <a:lnB>
                      <a:noFill/>
                    </a:lnB>
                  </a:tcPr>
                </a:tc>
                <a:tc>
                  <a:txBody>
                    <a:bodyPr/>
                    <a:lstStyle/>
                    <a:p>
                      <a:pPr algn="r" fontAlgn="b"/>
                      <a:r>
                        <a:rPr lang="sv-SE" sz="900" b="1"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tcPr>
                </a:tc>
                <a:extLst>
                  <a:ext uri="{0D108BD9-81ED-4DB2-BD59-A6C34878D82A}">
                    <a16:rowId xmlns:a16="http://schemas.microsoft.com/office/drawing/2014/main" val="3357385841"/>
                  </a:ext>
                </a:extLst>
              </a:tr>
              <a:tr h="162479">
                <a:tc>
                  <a:txBody>
                    <a:bodyPr/>
                    <a:lstStyle/>
                    <a:p>
                      <a:pPr algn="l" fontAlgn="b"/>
                      <a:r>
                        <a:rPr lang="sv-SE" sz="900" b="0" i="0" u="none" strike="noStrike">
                          <a:solidFill>
                            <a:srgbClr val="000000"/>
                          </a:solidFill>
                          <a:effectLst/>
                          <a:latin typeface="Calibri" panose="020F0502020204030204" pitchFamily="34" charset="0"/>
                        </a:rPr>
                        <a:t>Jönköping</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3 435</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3 023</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-12%</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3934051028"/>
                  </a:ext>
                </a:extLst>
              </a:tr>
              <a:tr h="301426">
                <a:tc>
                  <a:txBody>
                    <a:bodyPr/>
                    <a:lstStyle/>
                    <a:p>
                      <a:pPr algn="l" fontAlgn="b"/>
                      <a:r>
                        <a:rPr lang="sv-SE" sz="900" b="0" i="0" u="none" strike="noStrike">
                          <a:solidFill>
                            <a:srgbClr val="000000"/>
                          </a:solidFill>
                          <a:effectLst/>
                          <a:latin typeface="Calibri" panose="020F0502020204030204" pitchFamily="34" charset="0"/>
                        </a:rPr>
                        <a:t>Västra Götaland</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3 895</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3 045</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a:t>
                      </a:r>
                    </a:p>
                  </a:txBody>
                  <a:tcPr marL="5307" marR="5307" marT="5307" marB="0" anchor="b">
                    <a:lnL>
                      <a:noFill/>
                    </a:lnL>
                    <a:lnR>
                      <a:noFill/>
                    </a:lnR>
                    <a:lnT>
                      <a:noFill/>
                    </a:lnT>
                    <a:lnB>
                      <a:noFill/>
                    </a:lnB>
                  </a:tcPr>
                </a:tc>
                <a:extLst>
                  <a:ext uri="{0D108BD9-81ED-4DB2-BD59-A6C34878D82A}">
                    <a16:rowId xmlns:a16="http://schemas.microsoft.com/office/drawing/2014/main" val="1055299843"/>
                  </a:ext>
                </a:extLst>
              </a:tr>
              <a:tr h="162479">
                <a:tc>
                  <a:txBody>
                    <a:bodyPr/>
                    <a:lstStyle/>
                    <a:p>
                      <a:pPr algn="l" fontAlgn="b"/>
                      <a:r>
                        <a:rPr lang="sv-SE" sz="900" b="0" i="0" u="none" strike="noStrike">
                          <a:solidFill>
                            <a:srgbClr val="000000"/>
                          </a:solidFill>
                          <a:effectLst/>
                          <a:latin typeface="Calibri" panose="020F0502020204030204" pitchFamily="34" charset="0"/>
                        </a:rPr>
                        <a:t>Östergötland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3 526</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3 061</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-13%</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717444143"/>
                  </a:ext>
                </a:extLst>
              </a:tr>
              <a:tr h="162479">
                <a:tc>
                  <a:txBody>
                    <a:bodyPr/>
                    <a:lstStyle/>
                    <a:p>
                      <a:pPr algn="l" fontAlgn="b"/>
                      <a:r>
                        <a:rPr lang="sv-SE" sz="900" b="0" i="0" u="none" strike="noStrike">
                          <a:solidFill>
                            <a:srgbClr val="000000"/>
                          </a:solidFill>
                          <a:effectLst/>
                          <a:latin typeface="Calibri" panose="020F0502020204030204" pitchFamily="34" charset="0"/>
                        </a:rPr>
                        <a:t>Skåne</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4 036</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3 417</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a:t>
                      </a:r>
                    </a:p>
                  </a:txBody>
                  <a:tcPr marL="5307" marR="5307" marT="5307" marB="0" anchor="b">
                    <a:lnL>
                      <a:noFill/>
                    </a:lnL>
                    <a:lnR>
                      <a:noFill/>
                    </a:lnR>
                    <a:lnT>
                      <a:noFill/>
                    </a:lnT>
                    <a:lnB>
                      <a:noFill/>
                    </a:lnB>
                  </a:tcPr>
                </a:tc>
                <a:extLst>
                  <a:ext uri="{0D108BD9-81ED-4DB2-BD59-A6C34878D82A}">
                    <a16:rowId xmlns:a16="http://schemas.microsoft.com/office/drawing/2014/main" val="254431237"/>
                  </a:ext>
                </a:extLst>
              </a:tr>
              <a:tr h="162479">
                <a:tc>
                  <a:txBody>
                    <a:bodyPr/>
                    <a:lstStyle/>
                    <a:p>
                      <a:pPr algn="l" fontAlgn="b"/>
                      <a:r>
                        <a:rPr lang="sv-SE" sz="900" b="0" i="0" u="none" strike="noStrike">
                          <a:solidFill>
                            <a:srgbClr val="000000"/>
                          </a:solidFill>
                          <a:effectLst/>
                          <a:latin typeface="Calibri" panose="020F0502020204030204" pitchFamily="34" charset="0"/>
                        </a:rPr>
                        <a:t>Uppsala</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4 550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3 653</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4183230038"/>
                  </a:ext>
                </a:extLst>
              </a:tr>
              <a:tr h="162479">
                <a:tc>
                  <a:txBody>
                    <a:bodyPr/>
                    <a:lstStyle/>
                    <a:p>
                      <a:pPr algn="l" fontAlgn="b"/>
                      <a:r>
                        <a:rPr lang="sv-SE" sz="900" b="0" i="0" u="none" strike="noStrike">
                          <a:solidFill>
                            <a:srgbClr val="000000"/>
                          </a:solidFill>
                          <a:effectLst/>
                          <a:latin typeface="Calibri" panose="020F0502020204030204" pitchFamily="34" charset="0"/>
                        </a:rPr>
                        <a:t>Halland</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4 166</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3 796</a:t>
                      </a:r>
                    </a:p>
                  </a:txBody>
                  <a:tcPr marL="5307" marR="5307" marT="5307" marB="0" anchor="b">
                    <a:lnL>
                      <a:noFill/>
                    </a:lnL>
                    <a:lnR>
                      <a:noFill/>
                    </a:lnR>
                    <a:lnT>
                      <a:noFill/>
                    </a:lnT>
                    <a:lnB>
                      <a:noFill/>
                    </a:lnB>
                  </a:tcPr>
                </a:tc>
                <a:tc>
                  <a:txBody>
                    <a:bodyPr/>
                    <a:lstStyle/>
                    <a:p>
                      <a:pPr algn="r" fontAlgn="b"/>
                      <a:r>
                        <a:rPr lang="sv-SE" sz="900" b="0" i="0" u="none" strike="noStrike" dirty="0">
                          <a:solidFill>
                            <a:srgbClr val="000000"/>
                          </a:solidFill>
                          <a:effectLst/>
                          <a:latin typeface="Calibri" panose="020F0502020204030204" pitchFamily="34" charset="0"/>
                        </a:rPr>
                        <a:t>-9%</a:t>
                      </a:r>
                    </a:p>
                  </a:txBody>
                  <a:tcPr marL="5307" marR="5307" marT="5307" marB="0" anchor="b">
                    <a:lnL>
                      <a:noFill/>
                    </a:lnL>
                    <a:lnR>
                      <a:noFill/>
                    </a:lnR>
                    <a:lnT>
                      <a:noFill/>
                    </a:lnT>
                    <a:lnB>
                      <a:noFill/>
                    </a:lnB>
                  </a:tcPr>
                </a:tc>
                <a:extLst>
                  <a:ext uri="{0D108BD9-81ED-4DB2-BD59-A6C34878D82A}">
                    <a16:rowId xmlns:a16="http://schemas.microsoft.com/office/drawing/2014/main" val="1626378729"/>
                  </a:ext>
                </a:extLst>
              </a:tr>
            </a:tbl>
          </a:graphicData>
        </a:graphic>
      </p:graphicFrame>
      <p:graphicFrame>
        <p:nvGraphicFramePr>
          <p:cNvPr id="6" name="Diagram 5">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3302680288"/>
              </p:ext>
            </p:extLst>
          </p:nvPr>
        </p:nvGraphicFramePr>
        <p:xfrm>
          <a:off x="3515812" y="1083031"/>
          <a:ext cx="5160375" cy="420370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C8F67A35-3959-4087-A8A3-C7B0F7657F9D}"/>
              </a:ext>
            </a:extLst>
          </p:cNvPr>
          <p:cNvSpPr txBox="1"/>
          <p:nvPr/>
        </p:nvSpPr>
        <p:spPr>
          <a:xfrm>
            <a:off x="219075" y="5441709"/>
            <a:ext cx="11420475" cy="1292662"/>
          </a:xfrm>
          <a:prstGeom prst="rect">
            <a:avLst/>
          </a:prstGeom>
          <a:noFill/>
        </p:spPr>
        <p:txBody>
          <a:bodyPr wrap="square">
            <a:spAutoFit/>
          </a:bodyPr>
          <a:lstStyle/>
          <a:p>
            <a:endParaRPr lang="sv-SE" sz="1400" dirty="0">
              <a:effectLst/>
              <a:latin typeface="Calibri" panose="020F0502020204030204" pitchFamily="34" charset="0"/>
              <a:ea typeface="Calibri" panose="020F0502020204030204" pitchFamily="34" charset="0"/>
            </a:endParaRPr>
          </a:p>
          <a:p>
            <a:r>
              <a:rPr lang="sv-SE" sz="1600" dirty="0">
                <a:effectLst/>
                <a:latin typeface="Calibri" panose="020F0502020204030204" pitchFamily="34" charset="0"/>
                <a:ea typeface="Calibri" panose="020F0502020204030204" pitchFamily="34" charset="0"/>
              </a:rPr>
              <a:t>Antal mottagningsbesök per 1000 </a:t>
            </a:r>
            <a:r>
              <a:rPr lang="sv-SE" sz="1600" dirty="0" err="1">
                <a:effectLst/>
                <a:latin typeface="Calibri" panose="020F0502020204030204" pitchFamily="34" charset="0"/>
                <a:ea typeface="Calibri" panose="020F0502020204030204" pitchFamily="34" charset="0"/>
              </a:rPr>
              <a:t>inv</a:t>
            </a:r>
            <a:r>
              <a:rPr lang="sv-SE" sz="1600" dirty="0">
                <a:effectLst/>
                <a:latin typeface="Calibri" panose="020F0502020204030204" pitchFamily="34" charset="0"/>
                <a:ea typeface="Calibri" panose="020F0502020204030204" pitchFamily="34" charset="0"/>
              </a:rPr>
              <a:t> i RS har minskat med 15% totalt. Minskningen har skett i likartad omfattning </a:t>
            </a:r>
          </a:p>
          <a:p>
            <a:r>
              <a:rPr lang="sv-SE" sz="1600" dirty="0">
                <a:effectLst/>
                <a:latin typeface="Calibri" panose="020F0502020204030204" pitchFamily="34" charset="0"/>
                <a:ea typeface="Calibri" panose="020F0502020204030204" pitchFamily="34" charset="0"/>
              </a:rPr>
              <a:t>för läkare och sjuksköterskor.</a:t>
            </a:r>
          </a:p>
          <a:p>
            <a:r>
              <a:rPr lang="sv-SE" sz="1600" dirty="0">
                <a:effectLst/>
                <a:latin typeface="Calibri" panose="020F0502020204030204" pitchFamily="34" charset="0"/>
                <a:ea typeface="Calibri" panose="020F0502020204030204" pitchFamily="34" charset="0"/>
              </a:rPr>
              <a:t>Minskningen vägs till stor del upp av det ökade antalet distanskontakter. Om distanskontakterna inkluderas är </a:t>
            </a:r>
          </a:p>
          <a:p>
            <a:r>
              <a:rPr lang="sv-SE" sz="1600" dirty="0">
                <a:effectLst/>
                <a:latin typeface="Calibri" panose="020F0502020204030204" pitchFamily="34" charset="0"/>
                <a:ea typeface="Calibri" panose="020F0502020204030204" pitchFamily="34" charset="0"/>
              </a:rPr>
              <a:t>nettominskningen av antalet besök i primärvård, per 1000 invånare ca 2%.</a:t>
            </a:r>
          </a:p>
        </p:txBody>
      </p:sp>
    </p:spTree>
    <p:extLst>
      <p:ext uri="{BB962C8B-B14F-4D97-AF65-F5344CB8AC3E}">
        <p14:creationId xmlns:p14="http://schemas.microsoft.com/office/powerpoint/2010/main" val="420172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E6910EF9-8C8C-4CAE-AA5D-6AEBB27E52D1}"/>
              </a:ext>
            </a:extLst>
          </p:cNvPr>
          <p:cNvGraphicFramePr>
            <a:graphicFrameLocks noGrp="1"/>
          </p:cNvGraphicFramePr>
          <p:nvPr>
            <p:extLst>
              <p:ext uri="{D42A27DB-BD31-4B8C-83A1-F6EECF244321}">
                <p14:modId xmlns:p14="http://schemas.microsoft.com/office/powerpoint/2010/main" val="673956644"/>
              </p:ext>
            </p:extLst>
          </p:nvPr>
        </p:nvGraphicFramePr>
        <p:xfrm>
          <a:off x="314324" y="154464"/>
          <a:ext cx="11572875" cy="957580"/>
        </p:xfrm>
        <a:graphic>
          <a:graphicData uri="http://schemas.openxmlformats.org/drawingml/2006/table">
            <a:tbl>
              <a:tblPr/>
              <a:tblGrid>
                <a:gridCol w="11572875">
                  <a:extLst>
                    <a:ext uri="{9D8B030D-6E8A-4147-A177-3AD203B41FA5}">
                      <a16:colId xmlns:a16="http://schemas.microsoft.com/office/drawing/2014/main" val="716390069"/>
                    </a:ext>
                  </a:extLst>
                </a:gridCol>
              </a:tblGrid>
              <a:tr h="567098">
                <a:tc>
                  <a:txBody>
                    <a:bodyPr/>
                    <a:lstStyle/>
                    <a:p>
                      <a:pPr algn="l" fontAlgn="b"/>
                      <a:r>
                        <a:rPr lang="sv-SE" sz="2400" b="1" i="0" u="none" strike="noStrike" dirty="0">
                          <a:solidFill>
                            <a:srgbClr val="000000"/>
                          </a:solidFill>
                          <a:effectLst/>
                          <a:latin typeface="+mj-lt"/>
                        </a:rPr>
                        <a:t>Antal besök på sjukhusbundna akutmottagningar per 1000 invånare 2019 respektive 2020. Somatisk vård.</a:t>
                      </a:r>
                    </a:p>
                  </a:txBody>
                  <a:tcPr marL="6350" marR="6350" marT="6350" marB="0" anchor="b">
                    <a:lnL>
                      <a:noFill/>
                    </a:lnL>
                    <a:lnR>
                      <a:noFill/>
                    </a:lnR>
                    <a:lnT>
                      <a:noFill/>
                    </a:lnT>
                    <a:lnB>
                      <a:noFill/>
                    </a:lnB>
                  </a:tcPr>
                </a:tc>
                <a:extLst>
                  <a:ext uri="{0D108BD9-81ED-4DB2-BD59-A6C34878D82A}">
                    <a16:rowId xmlns:a16="http://schemas.microsoft.com/office/drawing/2014/main" val="3843796538"/>
                  </a:ext>
                </a:extLst>
              </a:tr>
              <a:tr h="168861">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198384118"/>
                  </a:ext>
                </a:extLst>
              </a:tr>
            </a:tbl>
          </a:graphicData>
        </a:graphic>
      </p:graphicFrame>
      <p:graphicFrame>
        <p:nvGraphicFramePr>
          <p:cNvPr id="3" name="Tabell 2">
            <a:extLst>
              <a:ext uri="{FF2B5EF4-FFF2-40B4-BE49-F238E27FC236}">
                <a16:creationId xmlns:a16="http://schemas.microsoft.com/office/drawing/2014/main" id="{77F04CBB-B37F-47CB-B792-A28D488DBAAD}"/>
              </a:ext>
            </a:extLst>
          </p:cNvPr>
          <p:cNvGraphicFramePr>
            <a:graphicFrameLocks noGrp="1"/>
          </p:cNvGraphicFramePr>
          <p:nvPr>
            <p:extLst>
              <p:ext uri="{D42A27DB-BD31-4B8C-83A1-F6EECF244321}">
                <p14:modId xmlns:p14="http://schemas.microsoft.com/office/powerpoint/2010/main" val="3389443048"/>
              </p:ext>
            </p:extLst>
          </p:nvPr>
        </p:nvGraphicFramePr>
        <p:xfrm>
          <a:off x="314324" y="970612"/>
          <a:ext cx="3190877" cy="3811875"/>
        </p:xfrm>
        <a:graphic>
          <a:graphicData uri="http://schemas.openxmlformats.org/drawingml/2006/table">
            <a:tbl>
              <a:tblPr/>
              <a:tblGrid>
                <a:gridCol w="1141110">
                  <a:extLst>
                    <a:ext uri="{9D8B030D-6E8A-4147-A177-3AD203B41FA5}">
                      <a16:colId xmlns:a16="http://schemas.microsoft.com/office/drawing/2014/main" val="3418283815"/>
                    </a:ext>
                  </a:extLst>
                </a:gridCol>
                <a:gridCol w="655080">
                  <a:extLst>
                    <a:ext uri="{9D8B030D-6E8A-4147-A177-3AD203B41FA5}">
                      <a16:colId xmlns:a16="http://schemas.microsoft.com/office/drawing/2014/main" val="1276601840"/>
                    </a:ext>
                  </a:extLst>
                </a:gridCol>
                <a:gridCol w="596968">
                  <a:extLst>
                    <a:ext uri="{9D8B030D-6E8A-4147-A177-3AD203B41FA5}">
                      <a16:colId xmlns:a16="http://schemas.microsoft.com/office/drawing/2014/main" val="226011711"/>
                    </a:ext>
                  </a:extLst>
                </a:gridCol>
                <a:gridCol w="797719">
                  <a:extLst>
                    <a:ext uri="{9D8B030D-6E8A-4147-A177-3AD203B41FA5}">
                      <a16:colId xmlns:a16="http://schemas.microsoft.com/office/drawing/2014/main" val="1055829923"/>
                    </a:ext>
                  </a:extLst>
                </a:gridCol>
              </a:tblGrid>
              <a:tr h="231938">
                <a:tc>
                  <a:txBody>
                    <a:bodyPr/>
                    <a:lstStyle/>
                    <a:p>
                      <a:pPr algn="l" fontAlgn="b"/>
                      <a:r>
                        <a:rPr lang="sv-SE" sz="900" b="1" i="0" u="none" strike="noStrike">
                          <a:solidFill>
                            <a:srgbClr val="000000"/>
                          </a:solidFill>
                          <a:effectLst/>
                          <a:latin typeface="Calibri" panose="020F0502020204030204" pitchFamily="34" charset="0"/>
                        </a:rPr>
                        <a:t>Region</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2017-2019</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r" fontAlgn="b"/>
                      <a:r>
                        <a:rPr lang="sv-SE" sz="900" b="1" i="0" u="none" strike="noStrike">
                          <a:solidFill>
                            <a:srgbClr val="000000"/>
                          </a:solidFill>
                          <a:effectLst/>
                          <a:latin typeface="Calibri" panose="020F0502020204030204" pitchFamily="34" charset="0"/>
                        </a:rPr>
                        <a:t>2020</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Förändring</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2243504604"/>
                  </a:ext>
                </a:extLst>
              </a:tr>
              <a:tr h="161998">
                <a:tc>
                  <a:txBody>
                    <a:bodyPr/>
                    <a:lstStyle/>
                    <a:p>
                      <a:pPr algn="l" fontAlgn="b"/>
                      <a:r>
                        <a:rPr lang="sv-SE" sz="900" b="0" i="0" u="none" strike="noStrike">
                          <a:solidFill>
                            <a:srgbClr val="000000"/>
                          </a:solidFill>
                          <a:effectLst/>
                          <a:latin typeface="Calibri" panose="020F0502020204030204" pitchFamily="34" charset="0"/>
                        </a:rPr>
                        <a:t>Blekinge</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dirty="0">
                          <a:solidFill>
                            <a:srgbClr val="000000"/>
                          </a:solidFill>
                          <a:effectLst/>
                          <a:latin typeface="Calibri" panose="020F0502020204030204" pitchFamily="34" charset="0"/>
                        </a:rPr>
                        <a:t>182,1</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155,0</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715107568"/>
                  </a:ext>
                </a:extLst>
              </a:tr>
              <a:tr h="172500">
                <a:tc>
                  <a:txBody>
                    <a:bodyPr/>
                    <a:lstStyle/>
                    <a:p>
                      <a:pPr algn="l" fontAlgn="b"/>
                      <a:r>
                        <a:rPr lang="sv-SE" sz="900" b="0" i="0" u="none" strike="noStrike" dirty="0">
                          <a:solidFill>
                            <a:srgbClr val="000000"/>
                          </a:solidFill>
                          <a:effectLst/>
                          <a:latin typeface="Calibri" panose="020F0502020204030204" pitchFamily="34" charset="0"/>
                        </a:rPr>
                        <a:t>Stockholm</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207,4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155,8</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-25%</a:t>
                      </a:r>
                    </a:p>
                  </a:txBody>
                  <a:tcPr marL="5028" marR="5028" marT="5028" marB="0" anchor="b">
                    <a:lnL>
                      <a:noFill/>
                    </a:lnL>
                    <a:lnR>
                      <a:noFill/>
                    </a:lnR>
                    <a:lnT>
                      <a:noFill/>
                    </a:lnT>
                    <a:lnB>
                      <a:noFill/>
                    </a:lnB>
                  </a:tcPr>
                </a:tc>
                <a:extLst>
                  <a:ext uri="{0D108BD9-81ED-4DB2-BD59-A6C34878D82A}">
                    <a16:rowId xmlns:a16="http://schemas.microsoft.com/office/drawing/2014/main" val="66483183"/>
                  </a:ext>
                </a:extLst>
              </a:tr>
              <a:tr h="161998">
                <a:tc>
                  <a:txBody>
                    <a:bodyPr/>
                    <a:lstStyle/>
                    <a:p>
                      <a:pPr algn="l" fontAlgn="b"/>
                      <a:r>
                        <a:rPr lang="sv-SE" sz="900" b="0" i="0" u="none" strike="noStrike">
                          <a:solidFill>
                            <a:srgbClr val="000000"/>
                          </a:solidFill>
                          <a:effectLst/>
                          <a:latin typeface="Calibri" panose="020F0502020204030204" pitchFamily="34" charset="0"/>
                        </a:rPr>
                        <a:t>Västra Götaland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224,8</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176,5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-21%</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4004193728"/>
                  </a:ext>
                </a:extLst>
              </a:tr>
              <a:tr h="161998">
                <a:tc>
                  <a:txBody>
                    <a:bodyPr/>
                    <a:lstStyle/>
                    <a:p>
                      <a:pPr algn="l" fontAlgn="b"/>
                      <a:r>
                        <a:rPr lang="sv-SE" sz="900" b="0" i="0" u="none" strike="noStrike">
                          <a:solidFill>
                            <a:srgbClr val="000000"/>
                          </a:solidFill>
                          <a:effectLst/>
                          <a:latin typeface="Calibri" panose="020F0502020204030204" pitchFamily="34" charset="0"/>
                        </a:rPr>
                        <a:t>Gävleborg</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225,4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176,7</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a:t>
                      </a:r>
                    </a:p>
                  </a:txBody>
                  <a:tcPr marL="5028" marR="5028" marT="5028" marB="0" anchor="b">
                    <a:lnL>
                      <a:noFill/>
                    </a:lnL>
                    <a:lnR>
                      <a:noFill/>
                    </a:lnR>
                    <a:lnT>
                      <a:noFill/>
                    </a:lnT>
                    <a:lnB>
                      <a:noFill/>
                    </a:lnB>
                  </a:tcPr>
                </a:tc>
                <a:extLst>
                  <a:ext uri="{0D108BD9-81ED-4DB2-BD59-A6C34878D82A}">
                    <a16:rowId xmlns:a16="http://schemas.microsoft.com/office/drawing/2014/main" val="3327846800"/>
                  </a:ext>
                </a:extLst>
              </a:tr>
              <a:tr h="161998">
                <a:tc>
                  <a:txBody>
                    <a:bodyPr/>
                    <a:lstStyle/>
                    <a:p>
                      <a:pPr algn="l" fontAlgn="b"/>
                      <a:r>
                        <a:rPr lang="sv-SE" sz="900" b="0" i="0" u="none" strike="noStrike">
                          <a:solidFill>
                            <a:srgbClr val="000000"/>
                          </a:solidFill>
                          <a:effectLst/>
                          <a:latin typeface="Calibri" panose="020F0502020204030204" pitchFamily="34" charset="0"/>
                        </a:rPr>
                        <a:t>Västerbotten</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202,7</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192,8</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-5%</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3908996397"/>
                  </a:ext>
                </a:extLst>
              </a:tr>
              <a:tr h="161998">
                <a:tc>
                  <a:txBody>
                    <a:bodyPr/>
                    <a:lstStyle/>
                    <a:p>
                      <a:pPr algn="l" fontAlgn="b"/>
                      <a:r>
                        <a:rPr lang="sv-SE" sz="900" b="0" i="0" u="none" strike="noStrike">
                          <a:solidFill>
                            <a:srgbClr val="000000"/>
                          </a:solidFill>
                          <a:effectLst/>
                          <a:latin typeface="Calibri" panose="020F0502020204030204" pitchFamily="34" charset="0"/>
                        </a:rPr>
                        <a:t>Skåne</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228,1</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193,2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a:noFill/>
                    </a:lnT>
                    <a:lnB>
                      <a:noFill/>
                    </a:lnB>
                  </a:tcPr>
                </a:tc>
                <a:extLst>
                  <a:ext uri="{0D108BD9-81ED-4DB2-BD59-A6C34878D82A}">
                    <a16:rowId xmlns:a16="http://schemas.microsoft.com/office/drawing/2014/main" val="3125311604"/>
                  </a:ext>
                </a:extLst>
              </a:tr>
              <a:tr h="161998">
                <a:tc>
                  <a:txBody>
                    <a:bodyPr/>
                    <a:lstStyle/>
                    <a:p>
                      <a:pPr algn="l" fontAlgn="b"/>
                      <a:r>
                        <a:rPr lang="sv-SE" sz="900" b="1" i="0" u="none" strike="noStrike">
                          <a:solidFill>
                            <a:srgbClr val="000000"/>
                          </a:solidFill>
                          <a:effectLst/>
                          <a:latin typeface="Calibri" panose="020F0502020204030204" pitchFamily="34" charset="0"/>
                        </a:rPr>
                        <a:t>Riket</a:t>
                      </a:r>
                    </a:p>
                  </a:txBody>
                  <a:tcPr marL="5028" marR="5028" marT="5028" marB="0" anchor="b">
                    <a:lnL>
                      <a:noFill/>
                    </a:lnL>
                    <a:lnR>
                      <a:noFill/>
                    </a:lnR>
                    <a:lnT>
                      <a:noFill/>
                    </a:lnT>
                    <a:lnB>
                      <a:noFill/>
                    </a:lnB>
                    <a:solidFill>
                      <a:srgbClr val="F2F2F2"/>
                    </a:solidFill>
                  </a:tcPr>
                </a:tc>
                <a:tc>
                  <a:txBody>
                    <a:bodyPr/>
                    <a:lstStyle/>
                    <a:p>
                      <a:pPr algn="r" fontAlgn="b"/>
                      <a:r>
                        <a:rPr lang="sv-SE" sz="900" b="1" i="0" u="none" strike="noStrike">
                          <a:solidFill>
                            <a:srgbClr val="000000"/>
                          </a:solidFill>
                          <a:effectLst/>
                          <a:latin typeface="Calibri" panose="020F0502020204030204" pitchFamily="34" charset="0"/>
                        </a:rPr>
                        <a:t>235,9</a:t>
                      </a:r>
                    </a:p>
                  </a:txBody>
                  <a:tcPr marL="5028" marR="5028" marT="5028" marB="0" anchor="b">
                    <a:lnL>
                      <a:noFill/>
                    </a:lnL>
                    <a:lnR>
                      <a:noFill/>
                    </a:lnR>
                    <a:lnT>
                      <a:noFill/>
                    </a:lnT>
                    <a:lnB>
                      <a:noFill/>
                    </a:lnB>
                    <a:solidFill>
                      <a:srgbClr val="F2F2F2"/>
                    </a:solidFill>
                  </a:tcPr>
                </a:tc>
                <a:tc>
                  <a:txBody>
                    <a:bodyPr/>
                    <a:lstStyle/>
                    <a:p>
                      <a:pPr algn="r" fontAlgn="b"/>
                      <a:r>
                        <a:rPr lang="sv-SE" sz="900" b="1" i="0" u="none" strike="noStrike">
                          <a:solidFill>
                            <a:srgbClr val="000000"/>
                          </a:solidFill>
                          <a:effectLst/>
                          <a:latin typeface="Calibri" panose="020F0502020204030204" pitchFamily="34" charset="0"/>
                        </a:rPr>
                        <a:t>196,2</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-17%</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729136056"/>
                  </a:ext>
                </a:extLst>
              </a:tr>
              <a:tr h="161998">
                <a:tc>
                  <a:txBody>
                    <a:bodyPr/>
                    <a:lstStyle/>
                    <a:p>
                      <a:pPr algn="l" fontAlgn="b"/>
                      <a:r>
                        <a:rPr lang="sv-SE" sz="900" b="0" i="0" u="none" strike="noStrike">
                          <a:solidFill>
                            <a:srgbClr val="000000"/>
                          </a:solidFill>
                          <a:effectLst/>
                          <a:latin typeface="Calibri" panose="020F0502020204030204" pitchFamily="34" charset="0"/>
                        </a:rPr>
                        <a:t>Uppsala</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231,9</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203,3</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-12%</a:t>
                      </a:r>
                    </a:p>
                  </a:txBody>
                  <a:tcPr marL="5028" marR="5028" marT="5028" marB="0" anchor="b">
                    <a:lnL>
                      <a:noFill/>
                    </a:lnL>
                    <a:lnR>
                      <a:noFill/>
                    </a:lnR>
                    <a:lnT>
                      <a:noFill/>
                    </a:lnT>
                    <a:lnB>
                      <a:noFill/>
                    </a:lnB>
                  </a:tcPr>
                </a:tc>
                <a:extLst>
                  <a:ext uri="{0D108BD9-81ED-4DB2-BD59-A6C34878D82A}">
                    <a16:rowId xmlns:a16="http://schemas.microsoft.com/office/drawing/2014/main" val="1405373657"/>
                  </a:ext>
                </a:extLst>
              </a:tr>
              <a:tr h="161998">
                <a:tc>
                  <a:txBody>
                    <a:bodyPr/>
                    <a:lstStyle/>
                    <a:p>
                      <a:pPr algn="l" fontAlgn="b"/>
                      <a:r>
                        <a:rPr lang="sv-SE" sz="900" b="0" i="0" u="none" strike="noStrike">
                          <a:solidFill>
                            <a:srgbClr val="000000"/>
                          </a:solidFill>
                          <a:effectLst/>
                          <a:latin typeface="Calibri" panose="020F0502020204030204" pitchFamily="34" charset="0"/>
                        </a:rPr>
                        <a:t>Jämtland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245,0</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209,3</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3718667841"/>
                  </a:ext>
                </a:extLst>
              </a:tr>
              <a:tr h="161998">
                <a:tc>
                  <a:txBody>
                    <a:bodyPr/>
                    <a:lstStyle/>
                    <a:p>
                      <a:pPr algn="l" fontAlgn="b"/>
                      <a:r>
                        <a:rPr lang="sv-SE" sz="900" b="0" i="0" u="none" strike="noStrike">
                          <a:solidFill>
                            <a:srgbClr val="000000"/>
                          </a:solidFill>
                          <a:effectLst/>
                          <a:latin typeface="Calibri" panose="020F0502020204030204" pitchFamily="34" charset="0"/>
                        </a:rPr>
                        <a:t>Kronoberg</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249,4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210,6</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-16%</a:t>
                      </a:r>
                    </a:p>
                  </a:txBody>
                  <a:tcPr marL="5028" marR="5028" marT="5028" marB="0" anchor="b">
                    <a:lnL>
                      <a:noFill/>
                    </a:lnL>
                    <a:lnR>
                      <a:noFill/>
                    </a:lnR>
                    <a:lnT>
                      <a:noFill/>
                    </a:lnT>
                    <a:lnB>
                      <a:noFill/>
                    </a:lnB>
                  </a:tcPr>
                </a:tc>
                <a:extLst>
                  <a:ext uri="{0D108BD9-81ED-4DB2-BD59-A6C34878D82A}">
                    <a16:rowId xmlns:a16="http://schemas.microsoft.com/office/drawing/2014/main" val="141723538"/>
                  </a:ext>
                </a:extLst>
              </a:tr>
              <a:tr h="161998">
                <a:tc>
                  <a:txBody>
                    <a:bodyPr/>
                    <a:lstStyle/>
                    <a:p>
                      <a:pPr algn="l" fontAlgn="b"/>
                      <a:r>
                        <a:rPr lang="sv-SE" sz="900" b="0" i="0" u="none" strike="noStrike">
                          <a:solidFill>
                            <a:srgbClr val="000000"/>
                          </a:solidFill>
                          <a:effectLst/>
                          <a:latin typeface="Calibri" panose="020F0502020204030204" pitchFamily="34" charset="0"/>
                        </a:rPr>
                        <a:t>Halland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240,3</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211,5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-12%</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079454041"/>
                  </a:ext>
                </a:extLst>
              </a:tr>
              <a:tr h="161998">
                <a:tc>
                  <a:txBody>
                    <a:bodyPr/>
                    <a:lstStyle/>
                    <a:p>
                      <a:pPr algn="l" fontAlgn="b"/>
                      <a:r>
                        <a:rPr lang="sv-SE" sz="900" b="0" i="0" u="none" strike="noStrike">
                          <a:solidFill>
                            <a:srgbClr val="000000"/>
                          </a:solidFill>
                          <a:effectLst/>
                          <a:latin typeface="Calibri" panose="020F0502020204030204" pitchFamily="34" charset="0"/>
                        </a:rPr>
                        <a:t>Norrbotten</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238,5</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217,9</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-9%</a:t>
                      </a:r>
                    </a:p>
                  </a:txBody>
                  <a:tcPr marL="5028" marR="5028" marT="5028" marB="0" anchor="b">
                    <a:lnL>
                      <a:noFill/>
                    </a:lnL>
                    <a:lnR>
                      <a:noFill/>
                    </a:lnR>
                    <a:lnT>
                      <a:noFill/>
                    </a:lnT>
                    <a:lnB>
                      <a:noFill/>
                    </a:lnB>
                  </a:tcPr>
                </a:tc>
                <a:extLst>
                  <a:ext uri="{0D108BD9-81ED-4DB2-BD59-A6C34878D82A}">
                    <a16:rowId xmlns:a16="http://schemas.microsoft.com/office/drawing/2014/main" val="735481705"/>
                  </a:ext>
                </a:extLst>
              </a:tr>
              <a:tr h="161998">
                <a:tc>
                  <a:txBody>
                    <a:bodyPr/>
                    <a:lstStyle/>
                    <a:p>
                      <a:pPr algn="l" fontAlgn="b"/>
                      <a:r>
                        <a:rPr lang="sv-SE" sz="900" b="0" i="0" u="none" strike="noStrike">
                          <a:solidFill>
                            <a:srgbClr val="000000"/>
                          </a:solidFill>
                          <a:effectLst/>
                          <a:latin typeface="Calibri" panose="020F0502020204030204" pitchFamily="34" charset="0"/>
                        </a:rPr>
                        <a:t>Jönköping</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241,0</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222,4</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-8%</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2618319583"/>
                  </a:ext>
                </a:extLst>
              </a:tr>
              <a:tr h="161998">
                <a:tc>
                  <a:txBody>
                    <a:bodyPr/>
                    <a:lstStyle/>
                    <a:p>
                      <a:pPr algn="l" fontAlgn="b"/>
                      <a:r>
                        <a:rPr lang="sv-SE" sz="900" b="0" i="0" u="none" strike="noStrike" dirty="0">
                          <a:solidFill>
                            <a:srgbClr val="000000"/>
                          </a:solidFill>
                          <a:effectLst/>
                          <a:latin typeface="Calibri" panose="020F0502020204030204" pitchFamily="34" charset="0"/>
                        </a:rPr>
                        <a:t>Östergötland</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250,4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226,2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-10%</a:t>
                      </a:r>
                    </a:p>
                  </a:txBody>
                  <a:tcPr marL="5028" marR="5028" marT="5028" marB="0" anchor="b">
                    <a:lnL>
                      <a:noFill/>
                    </a:lnL>
                    <a:lnR>
                      <a:noFill/>
                    </a:lnR>
                    <a:lnT>
                      <a:noFill/>
                    </a:lnT>
                    <a:lnB>
                      <a:noFill/>
                    </a:lnB>
                  </a:tcPr>
                </a:tc>
                <a:extLst>
                  <a:ext uri="{0D108BD9-81ED-4DB2-BD59-A6C34878D82A}">
                    <a16:rowId xmlns:a16="http://schemas.microsoft.com/office/drawing/2014/main" val="635009353"/>
                  </a:ext>
                </a:extLst>
              </a:tr>
              <a:tr h="161998">
                <a:tc>
                  <a:txBody>
                    <a:bodyPr/>
                    <a:lstStyle/>
                    <a:p>
                      <a:pPr algn="l" fontAlgn="b"/>
                      <a:r>
                        <a:rPr lang="sv-SE" sz="900" b="0" i="0" u="none" strike="noStrike">
                          <a:solidFill>
                            <a:srgbClr val="000000"/>
                          </a:solidFill>
                          <a:effectLst/>
                          <a:latin typeface="Calibri" panose="020F0502020204030204" pitchFamily="34" charset="0"/>
                        </a:rPr>
                        <a:t>Sörmland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272,1</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234,6</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-14%</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85069294"/>
                  </a:ext>
                </a:extLst>
              </a:tr>
              <a:tr h="161998">
                <a:tc>
                  <a:txBody>
                    <a:bodyPr/>
                    <a:lstStyle/>
                    <a:p>
                      <a:pPr algn="l" fontAlgn="b"/>
                      <a:r>
                        <a:rPr lang="sv-SE" sz="900" b="0" i="0" u="none" strike="noStrike">
                          <a:solidFill>
                            <a:srgbClr val="000000"/>
                          </a:solidFill>
                          <a:effectLst/>
                          <a:latin typeface="Calibri" panose="020F0502020204030204" pitchFamily="34" charset="0"/>
                        </a:rPr>
                        <a:t>Kalmar</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272,0</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234,6</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-14%</a:t>
                      </a:r>
                    </a:p>
                  </a:txBody>
                  <a:tcPr marL="5028" marR="5028" marT="5028" marB="0" anchor="b">
                    <a:lnL>
                      <a:noFill/>
                    </a:lnL>
                    <a:lnR>
                      <a:noFill/>
                    </a:lnR>
                    <a:lnT>
                      <a:noFill/>
                    </a:lnT>
                    <a:lnB>
                      <a:noFill/>
                    </a:lnB>
                  </a:tcPr>
                </a:tc>
                <a:extLst>
                  <a:ext uri="{0D108BD9-81ED-4DB2-BD59-A6C34878D82A}">
                    <a16:rowId xmlns:a16="http://schemas.microsoft.com/office/drawing/2014/main" val="1719576038"/>
                  </a:ext>
                </a:extLst>
              </a:tr>
              <a:tr h="161998">
                <a:tc>
                  <a:txBody>
                    <a:bodyPr/>
                    <a:lstStyle/>
                    <a:p>
                      <a:pPr algn="l" fontAlgn="b"/>
                      <a:r>
                        <a:rPr lang="sv-SE" sz="900" b="0" i="0" u="none" strike="noStrike">
                          <a:solidFill>
                            <a:srgbClr val="000000"/>
                          </a:solidFill>
                          <a:effectLst/>
                          <a:latin typeface="Calibri" panose="020F0502020204030204" pitchFamily="34" charset="0"/>
                        </a:rPr>
                        <a:t>Västmanland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271,5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239,3</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-12%</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254113322"/>
                  </a:ext>
                </a:extLst>
              </a:tr>
              <a:tr h="161998">
                <a:tc>
                  <a:txBody>
                    <a:bodyPr/>
                    <a:lstStyle/>
                    <a:p>
                      <a:pPr algn="l" fontAlgn="b"/>
                      <a:r>
                        <a:rPr lang="sv-SE" sz="900" b="0" i="0" u="none" strike="noStrike">
                          <a:solidFill>
                            <a:srgbClr val="000000"/>
                          </a:solidFill>
                          <a:effectLst/>
                          <a:latin typeface="Calibri" panose="020F0502020204030204" pitchFamily="34" charset="0"/>
                        </a:rPr>
                        <a:t>Dalarna</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284,5</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246,0</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-14%</a:t>
                      </a:r>
                    </a:p>
                  </a:txBody>
                  <a:tcPr marL="5028" marR="5028" marT="5028" marB="0" anchor="b">
                    <a:lnL>
                      <a:noFill/>
                    </a:lnL>
                    <a:lnR>
                      <a:noFill/>
                    </a:lnR>
                    <a:lnT>
                      <a:noFill/>
                    </a:lnT>
                    <a:lnB>
                      <a:noFill/>
                    </a:lnB>
                  </a:tcPr>
                </a:tc>
                <a:extLst>
                  <a:ext uri="{0D108BD9-81ED-4DB2-BD59-A6C34878D82A}">
                    <a16:rowId xmlns:a16="http://schemas.microsoft.com/office/drawing/2014/main" val="881012150"/>
                  </a:ext>
                </a:extLst>
              </a:tr>
              <a:tr h="161998">
                <a:tc>
                  <a:txBody>
                    <a:bodyPr/>
                    <a:lstStyle/>
                    <a:p>
                      <a:pPr algn="l" fontAlgn="b"/>
                      <a:r>
                        <a:rPr lang="sv-SE" sz="900" b="0" i="0" u="none" strike="noStrike">
                          <a:solidFill>
                            <a:srgbClr val="000000"/>
                          </a:solidFill>
                          <a:effectLst/>
                          <a:latin typeface="Calibri" panose="020F0502020204030204" pitchFamily="34" charset="0"/>
                        </a:rPr>
                        <a:t>Värmland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308,2</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249,5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-19%</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2466900249"/>
                  </a:ext>
                </a:extLst>
              </a:tr>
              <a:tr h="161998">
                <a:tc>
                  <a:txBody>
                    <a:bodyPr/>
                    <a:lstStyle/>
                    <a:p>
                      <a:pPr algn="l" fontAlgn="b"/>
                      <a:r>
                        <a:rPr lang="sv-SE" sz="900" b="0" i="0" u="none" strike="noStrike">
                          <a:solidFill>
                            <a:srgbClr val="000000"/>
                          </a:solidFill>
                          <a:effectLst/>
                          <a:latin typeface="Calibri" panose="020F0502020204030204" pitchFamily="34" charset="0"/>
                        </a:rPr>
                        <a:t>Örebro</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294,2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250,2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a:noFill/>
                    </a:lnT>
                    <a:lnB>
                      <a:noFill/>
                    </a:lnB>
                  </a:tcPr>
                </a:tc>
                <a:extLst>
                  <a:ext uri="{0D108BD9-81ED-4DB2-BD59-A6C34878D82A}">
                    <a16:rowId xmlns:a16="http://schemas.microsoft.com/office/drawing/2014/main" val="3713823936"/>
                  </a:ext>
                </a:extLst>
              </a:tr>
              <a:tr h="167477">
                <a:tc>
                  <a:txBody>
                    <a:bodyPr/>
                    <a:lstStyle/>
                    <a:p>
                      <a:pPr algn="l" fontAlgn="b"/>
                      <a:r>
                        <a:rPr lang="sv-SE" sz="900" b="0" i="0" u="none" strike="noStrike">
                          <a:solidFill>
                            <a:srgbClr val="000000"/>
                          </a:solidFill>
                          <a:effectLst/>
                          <a:latin typeface="Calibri" panose="020F0502020204030204" pitchFamily="34" charset="0"/>
                        </a:rPr>
                        <a:t>Västernorrland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290,4</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269,2</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-7%</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369198556"/>
                  </a:ext>
                </a:extLst>
              </a:tr>
              <a:tr h="161998">
                <a:tc>
                  <a:txBody>
                    <a:bodyPr/>
                    <a:lstStyle/>
                    <a:p>
                      <a:pPr algn="l" fontAlgn="b"/>
                      <a:r>
                        <a:rPr lang="sv-SE" sz="900" b="0" i="0" u="none" strike="noStrike">
                          <a:solidFill>
                            <a:srgbClr val="000000"/>
                          </a:solidFill>
                          <a:effectLst/>
                          <a:latin typeface="Calibri" panose="020F0502020204030204" pitchFamily="34" charset="0"/>
                        </a:rPr>
                        <a:t>Gotland</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410,4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359,6</a:t>
                      </a:r>
                    </a:p>
                  </a:txBody>
                  <a:tcPr marL="5028" marR="5028" marT="5028" marB="0" anchor="b">
                    <a:lnL>
                      <a:noFill/>
                    </a:lnL>
                    <a:lnR>
                      <a:noFill/>
                    </a:lnR>
                    <a:lnT>
                      <a:noFill/>
                    </a:lnT>
                    <a:lnB>
                      <a:noFill/>
                    </a:lnB>
                  </a:tcPr>
                </a:tc>
                <a:tc>
                  <a:txBody>
                    <a:bodyPr/>
                    <a:lstStyle/>
                    <a:p>
                      <a:pPr algn="r" fontAlgn="b"/>
                      <a:r>
                        <a:rPr lang="sv-SE" sz="900" b="0" i="0" u="none" strike="noStrike" dirty="0">
                          <a:solidFill>
                            <a:srgbClr val="000000"/>
                          </a:solidFill>
                          <a:effectLst/>
                          <a:latin typeface="Calibri" panose="020F0502020204030204" pitchFamily="34" charset="0"/>
                        </a:rPr>
                        <a:t>-12%</a:t>
                      </a:r>
                    </a:p>
                  </a:txBody>
                  <a:tcPr marL="5028" marR="5028" marT="5028" marB="0" anchor="b">
                    <a:lnL>
                      <a:noFill/>
                    </a:lnL>
                    <a:lnR>
                      <a:noFill/>
                    </a:lnR>
                    <a:lnT>
                      <a:noFill/>
                    </a:lnT>
                    <a:lnB>
                      <a:noFill/>
                    </a:lnB>
                  </a:tcPr>
                </a:tc>
                <a:extLst>
                  <a:ext uri="{0D108BD9-81ED-4DB2-BD59-A6C34878D82A}">
                    <a16:rowId xmlns:a16="http://schemas.microsoft.com/office/drawing/2014/main" val="2222991438"/>
                  </a:ext>
                </a:extLst>
              </a:tr>
            </a:tbl>
          </a:graphicData>
        </a:graphic>
      </p:graphicFrame>
      <p:graphicFrame>
        <p:nvGraphicFramePr>
          <p:cNvPr id="5" name="Diagram 4">
            <a:extLst>
              <a:ext uri="{FF2B5EF4-FFF2-40B4-BE49-F238E27FC236}">
                <a16:creationId xmlns:a16="http://schemas.microsoft.com/office/drawing/2014/main" id="{00000000-0008-0000-1300-000005000000}"/>
              </a:ext>
            </a:extLst>
          </p:cNvPr>
          <p:cNvGraphicFramePr>
            <a:graphicFrameLocks/>
          </p:cNvGraphicFramePr>
          <p:nvPr>
            <p:extLst>
              <p:ext uri="{D42A27DB-BD31-4B8C-83A1-F6EECF244321}">
                <p14:modId xmlns:p14="http://schemas.microsoft.com/office/powerpoint/2010/main" val="1052638792"/>
              </p:ext>
            </p:extLst>
          </p:nvPr>
        </p:nvGraphicFramePr>
        <p:xfrm>
          <a:off x="3935998" y="1196463"/>
          <a:ext cx="4750803" cy="381187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8BA97873-32E5-4A28-BA27-C965F59DC712}"/>
              </a:ext>
            </a:extLst>
          </p:cNvPr>
          <p:cNvSpPr txBox="1"/>
          <p:nvPr/>
        </p:nvSpPr>
        <p:spPr>
          <a:xfrm>
            <a:off x="233344" y="5164653"/>
            <a:ext cx="10909800" cy="923330"/>
          </a:xfrm>
          <a:prstGeom prst="rect">
            <a:avLst/>
          </a:prstGeom>
          <a:noFill/>
        </p:spPr>
        <p:txBody>
          <a:bodyPr wrap="square">
            <a:spAutoFit/>
          </a:bodyPr>
          <a:lstStyle/>
          <a:p>
            <a:r>
              <a:rPr lang="sv-SE" dirty="0">
                <a:latin typeface="Calibri" panose="020F0502020204030204" pitchFamily="34" charset="0"/>
                <a:ea typeface="Calibri" panose="020F0502020204030204" pitchFamily="34" charset="0"/>
              </a:rPr>
              <a:t>K</a:t>
            </a:r>
            <a:r>
              <a:rPr lang="sv-SE" dirty="0">
                <a:effectLst/>
                <a:latin typeface="Calibri" panose="020F0502020204030204" pitchFamily="34" charset="0"/>
                <a:ea typeface="Calibri" panose="020F0502020204030204" pitchFamily="34" charset="0"/>
              </a:rPr>
              <a:t>ontroll av antalet besök 2020 jämfört med 2019 visar en minskning med 13 %. I diagrammet görs jämförelsen med ett snitt 2017-2019.</a:t>
            </a:r>
          </a:p>
          <a:p>
            <a:r>
              <a:rPr kumimoji="0" lang="sv-SE"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Denna bild inkluderar bara 2020, och saknar </a:t>
            </a:r>
            <a:r>
              <a:rPr lang="sv-SE" dirty="0">
                <a:latin typeface="Calibri" panose="020F0502020204030204" pitchFamily="34" charset="0"/>
                <a:ea typeface="Calibri" panose="020F0502020204030204" pitchFamily="34" charset="0"/>
              </a:rPr>
              <a:t>2021. I Jan-Feb var trycket markant högre i </a:t>
            </a:r>
            <a:r>
              <a:rPr kumimoji="0" lang="sv-SE"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Skåne än i riket.</a:t>
            </a:r>
            <a:endParaRPr lang="sv-S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51799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BCE030C0-4DFA-4E69-8DD9-8722C911ACB9}"/>
              </a:ext>
            </a:extLst>
          </p:cNvPr>
          <p:cNvGraphicFramePr>
            <a:graphicFrameLocks noGrp="1"/>
          </p:cNvGraphicFramePr>
          <p:nvPr>
            <p:extLst>
              <p:ext uri="{D42A27DB-BD31-4B8C-83A1-F6EECF244321}">
                <p14:modId xmlns:p14="http://schemas.microsoft.com/office/powerpoint/2010/main" val="3616352873"/>
              </p:ext>
            </p:extLst>
          </p:nvPr>
        </p:nvGraphicFramePr>
        <p:xfrm>
          <a:off x="301624" y="242094"/>
          <a:ext cx="11490325" cy="622300"/>
        </p:xfrm>
        <a:graphic>
          <a:graphicData uri="http://schemas.openxmlformats.org/drawingml/2006/table">
            <a:tbl>
              <a:tblPr/>
              <a:tblGrid>
                <a:gridCol w="11490325">
                  <a:extLst>
                    <a:ext uri="{9D8B030D-6E8A-4147-A177-3AD203B41FA5}">
                      <a16:colId xmlns:a16="http://schemas.microsoft.com/office/drawing/2014/main" val="616291476"/>
                    </a:ext>
                  </a:extLst>
                </a:gridCol>
              </a:tblGrid>
              <a:tr h="184150">
                <a:tc>
                  <a:txBody>
                    <a:bodyPr/>
                    <a:lstStyle/>
                    <a:p>
                      <a:pPr algn="l" fontAlgn="b"/>
                      <a:r>
                        <a:rPr lang="sv-SE" sz="2400" b="1" i="0" u="none" strike="noStrike" dirty="0">
                          <a:solidFill>
                            <a:srgbClr val="000000"/>
                          </a:solidFill>
                          <a:effectLst/>
                          <a:latin typeface="+mj-lt"/>
                        </a:rPr>
                        <a:t>Antal genomförda planerade operationer per 1000 invånare 2020. </a:t>
                      </a:r>
                    </a:p>
                  </a:txBody>
                  <a:tcPr marL="6350" marR="6350" marT="6350" marB="0" anchor="b">
                    <a:lnL>
                      <a:noFill/>
                    </a:lnL>
                    <a:lnR>
                      <a:noFill/>
                    </a:lnR>
                    <a:lnT>
                      <a:noFill/>
                    </a:lnT>
                    <a:lnB>
                      <a:noFill/>
                    </a:lnB>
                  </a:tcPr>
                </a:tc>
                <a:extLst>
                  <a:ext uri="{0D108BD9-81ED-4DB2-BD59-A6C34878D82A}">
                    <a16:rowId xmlns:a16="http://schemas.microsoft.com/office/drawing/2014/main" val="773413326"/>
                  </a:ext>
                </a:extLst>
              </a:tr>
              <a:tr h="184150">
                <a:tc>
                  <a:txBody>
                    <a:bodyPr/>
                    <a:lstStyle/>
                    <a:p>
                      <a:pPr algn="l" fontAlgn="b"/>
                      <a:r>
                        <a:rPr lang="sv-SE" sz="1600" b="0" i="0" u="none" strike="noStrike" dirty="0">
                          <a:solidFill>
                            <a:srgbClr val="000000"/>
                          </a:solidFill>
                          <a:effectLst/>
                          <a:latin typeface="Calibri" panose="020F0502020204030204" pitchFamily="34" charset="0"/>
                        </a:rPr>
                        <a:t> </a:t>
                      </a:r>
                    </a:p>
                  </a:txBody>
                  <a:tcPr marL="6350" marR="6350" marT="6350" marB="0" anchor="b">
                    <a:lnL>
                      <a:noFill/>
                    </a:lnL>
                    <a:lnR>
                      <a:noFill/>
                    </a:lnR>
                    <a:lnT>
                      <a:noFill/>
                    </a:lnT>
                    <a:lnB>
                      <a:noFill/>
                    </a:lnB>
                  </a:tcPr>
                </a:tc>
                <a:extLst>
                  <a:ext uri="{0D108BD9-81ED-4DB2-BD59-A6C34878D82A}">
                    <a16:rowId xmlns:a16="http://schemas.microsoft.com/office/drawing/2014/main" val="1154649985"/>
                  </a:ext>
                </a:extLst>
              </a:tr>
            </a:tbl>
          </a:graphicData>
        </a:graphic>
      </p:graphicFrame>
      <p:graphicFrame>
        <p:nvGraphicFramePr>
          <p:cNvPr id="3" name="Tabell 2">
            <a:extLst>
              <a:ext uri="{FF2B5EF4-FFF2-40B4-BE49-F238E27FC236}">
                <a16:creationId xmlns:a16="http://schemas.microsoft.com/office/drawing/2014/main" id="{21DA9664-323E-4F53-989A-F438C78D5C4E}"/>
              </a:ext>
            </a:extLst>
          </p:cNvPr>
          <p:cNvGraphicFramePr>
            <a:graphicFrameLocks noGrp="1"/>
          </p:cNvGraphicFramePr>
          <p:nvPr>
            <p:extLst>
              <p:ext uri="{D42A27DB-BD31-4B8C-83A1-F6EECF244321}">
                <p14:modId xmlns:p14="http://schemas.microsoft.com/office/powerpoint/2010/main" val="936563225"/>
              </p:ext>
            </p:extLst>
          </p:nvPr>
        </p:nvGraphicFramePr>
        <p:xfrm>
          <a:off x="301624" y="741695"/>
          <a:ext cx="3044300" cy="4354502"/>
        </p:xfrm>
        <a:graphic>
          <a:graphicData uri="http://schemas.openxmlformats.org/drawingml/2006/table">
            <a:tbl>
              <a:tblPr/>
              <a:tblGrid>
                <a:gridCol w="1836644">
                  <a:extLst>
                    <a:ext uri="{9D8B030D-6E8A-4147-A177-3AD203B41FA5}">
                      <a16:colId xmlns:a16="http://schemas.microsoft.com/office/drawing/2014/main" val="2141545821"/>
                    </a:ext>
                  </a:extLst>
                </a:gridCol>
                <a:gridCol w="603828">
                  <a:extLst>
                    <a:ext uri="{9D8B030D-6E8A-4147-A177-3AD203B41FA5}">
                      <a16:colId xmlns:a16="http://schemas.microsoft.com/office/drawing/2014/main" val="778506620"/>
                    </a:ext>
                  </a:extLst>
                </a:gridCol>
                <a:gridCol w="603828">
                  <a:extLst>
                    <a:ext uri="{9D8B030D-6E8A-4147-A177-3AD203B41FA5}">
                      <a16:colId xmlns:a16="http://schemas.microsoft.com/office/drawing/2014/main" val="3002186655"/>
                    </a:ext>
                  </a:extLst>
                </a:gridCol>
              </a:tblGrid>
              <a:tr h="338395">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Total</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per 1000 inv</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808267113"/>
                  </a:ext>
                </a:extLst>
              </a:tr>
              <a:tr h="182406">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23 334</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16,8</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7732341"/>
                  </a:ext>
                </a:extLst>
              </a:tr>
              <a:tr h="182406">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61 891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25,9</a:t>
                      </a:r>
                    </a:p>
                  </a:txBody>
                  <a:tcPr marL="6290" marR="6290" marT="6290" marB="0" anchor="b">
                    <a:lnL>
                      <a:noFill/>
                    </a:lnL>
                    <a:lnR>
                      <a:noFill/>
                    </a:lnR>
                    <a:lnT>
                      <a:noFill/>
                    </a:lnT>
                    <a:lnB>
                      <a:noFill/>
                    </a:lnB>
                  </a:tcPr>
                </a:tc>
                <a:extLst>
                  <a:ext uri="{0D108BD9-81ED-4DB2-BD59-A6C34878D82A}">
                    <a16:rowId xmlns:a16="http://schemas.microsoft.com/office/drawing/2014/main" val="540600135"/>
                  </a:ext>
                </a:extLst>
              </a:tr>
              <a:tr h="182406">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8 883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393241284"/>
                  </a:ext>
                </a:extLst>
              </a:tr>
              <a:tr h="182406">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6 258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30,9</a:t>
                      </a:r>
                    </a:p>
                  </a:txBody>
                  <a:tcPr marL="6290" marR="6290" marT="6290" marB="0" anchor="b">
                    <a:lnL>
                      <a:noFill/>
                    </a:lnL>
                    <a:lnR>
                      <a:noFill/>
                    </a:lnR>
                    <a:lnT>
                      <a:noFill/>
                    </a:lnT>
                    <a:lnB>
                      <a:noFill/>
                    </a:lnB>
                  </a:tcPr>
                </a:tc>
                <a:extLst>
                  <a:ext uri="{0D108BD9-81ED-4DB2-BD59-A6C34878D82A}">
                    <a16:rowId xmlns:a16="http://schemas.microsoft.com/office/drawing/2014/main" val="2232766539"/>
                  </a:ext>
                </a:extLst>
              </a:tr>
              <a:tr h="182406">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9 002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708129722"/>
                  </a:ext>
                </a:extLst>
              </a:tr>
              <a:tr h="182406">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8 164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32,7</a:t>
                      </a:r>
                    </a:p>
                  </a:txBody>
                  <a:tcPr marL="6290" marR="6290" marT="6290" marB="0" anchor="b">
                    <a:lnL>
                      <a:noFill/>
                    </a:lnL>
                    <a:lnR>
                      <a:noFill/>
                    </a:lnR>
                    <a:lnT>
                      <a:noFill/>
                    </a:lnT>
                    <a:lnB>
                      <a:noFill/>
                    </a:lnB>
                  </a:tcPr>
                </a:tc>
                <a:extLst>
                  <a:ext uri="{0D108BD9-81ED-4DB2-BD59-A6C34878D82A}">
                    <a16:rowId xmlns:a16="http://schemas.microsoft.com/office/drawing/2014/main" val="39690152"/>
                  </a:ext>
                </a:extLst>
              </a:tr>
              <a:tr h="182406">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12 220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33,5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783600439"/>
                  </a:ext>
                </a:extLst>
              </a:tr>
              <a:tr h="182406">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16 164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34,6</a:t>
                      </a:r>
                    </a:p>
                  </a:txBody>
                  <a:tcPr marL="6290" marR="6290" marT="6290" marB="0" anchor="b">
                    <a:lnL>
                      <a:noFill/>
                    </a:lnL>
                    <a:lnR>
                      <a:noFill/>
                    </a:lnR>
                    <a:lnT>
                      <a:noFill/>
                    </a:lnT>
                    <a:lnB>
                      <a:noFill/>
                    </a:lnB>
                  </a:tcPr>
                </a:tc>
                <a:extLst>
                  <a:ext uri="{0D108BD9-81ED-4DB2-BD59-A6C34878D82A}">
                    <a16:rowId xmlns:a16="http://schemas.microsoft.com/office/drawing/2014/main" val="3629451459"/>
                  </a:ext>
                </a:extLst>
              </a:tr>
              <a:tr h="182406">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369 199</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35,6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083400014"/>
                  </a:ext>
                </a:extLst>
              </a:tr>
              <a:tr h="182406">
                <a:tc>
                  <a:txBody>
                    <a:bodyPr/>
                    <a:lstStyle/>
                    <a:p>
                      <a:pPr algn="l" fontAlgn="b"/>
                      <a:r>
                        <a:rPr lang="sv-SE" sz="1100" b="0" i="0" u="none" strike="noStrike" dirty="0">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9 151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37,4</a:t>
                      </a:r>
                    </a:p>
                  </a:txBody>
                  <a:tcPr marL="6290" marR="6290" marT="6290" marB="0" anchor="b">
                    <a:lnL>
                      <a:noFill/>
                    </a:lnL>
                    <a:lnR>
                      <a:noFill/>
                    </a:lnR>
                    <a:lnT>
                      <a:noFill/>
                    </a:lnT>
                    <a:lnB>
                      <a:noFill/>
                    </a:lnB>
                  </a:tcPr>
                </a:tc>
                <a:extLst>
                  <a:ext uri="{0D108BD9-81ED-4DB2-BD59-A6C34878D82A}">
                    <a16:rowId xmlns:a16="http://schemas.microsoft.com/office/drawing/2014/main" val="1301825051"/>
                  </a:ext>
                </a:extLst>
              </a:tr>
              <a:tr h="182406">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11 227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39,0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65075256"/>
                  </a:ext>
                </a:extLst>
              </a:tr>
              <a:tr h="182406">
                <a:tc>
                  <a:txBody>
                    <a:bodyPr/>
                    <a:lstStyle/>
                    <a:p>
                      <a:pPr algn="l" fontAlgn="b"/>
                      <a:r>
                        <a:rPr lang="sv-SE" sz="1100" b="0" i="0" u="none" strike="noStrike">
                          <a:solidFill>
                            <a:srgbClr val="000000"/>
                          </a:solidFill>
                          <a:effectLst/>
                          <a:latin typeface="Calibri" panose="020F0502020204030204" pitchFamily="34" charset="0"/>
                        </a:rPr>
                        <a:t>Kalmar </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9 765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39,7</a:t>
                      </a:r>
                    </a:p>
                  </a:txBody>
                  <a:tcPr marL="6290" marR="6290" marT="6290" marB="0" anchor="b">
                    <a:lnL>
                      <a:noFill/>
                    </a:lnL>
                    <a:lnR>
                      <a:noFill/>
                    </a:lnR>
                    <a:lnT>
                      <a:noFill/>
                    </a:lnT>
                    <a:lnB>
                      <a:noFill/>
                    </a:lnB>
                  </a:tcPr>
                </a:tc>
                <a:extLst>
                  <a:ext uri="{0D108BD9-81ED-4DB2-BD59-A6C34878D82A}">
                    <a16:rowId xmlns:a16="http://schemas.microsoft.com/office/drawing/2014/main" val="2779324192"/>
                  </a:ext>
                </a:extLst>
              </a:tr>
              <a:tr h="182406">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69 875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67104251"/>
                  </a:ext>
                </a:extLst>
              </a:tr>
              <a:tr h="182406">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5 531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42,2</a:t>
                      </a:r>
                    </a:p>
                  </a:txBody>
                  <a:tcPr marL="6290" marR="6290" marT="6290" marB="0" anchor="b">
                    <a:lnL>
                      <a:noFill/>
                    </a:lnL>
                    <a:lnR>
                      <a:noFill/>
                    </a:lnR>
                    <a:lnT>
                      <a:noFill/>
                    </a:lnT>
                    <a:lnB>
                      <a:noFill/>
                    </a:lnB>
                  </a:tcPr>
                </a:tc>
                <a:extLst>
                  <a:ext uri="{0D108BD9-81ED-4DB2-BD59-A6C34878D82A}">
                    <a16:rowId xmlns:a16="http://schemas.microsoft.com/office/drawing/2014/main" val="3974433779"/>
                  </a:ext>
                </a:extLst>
              </a:tr>
              <a:tr h="182406">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14 853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44,1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75200661"/>
                  </a:ext>
                </a:extLst>
              </a:tr>
              <a:tr h="182406">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2 882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47,9</a:t>
                      </a:r>
                    </a:p>
                  </a:txBody>
                  <a:tcPr marL="6290" marR="6290" marT="6290" marB="0" anchor="b">
                    <a:lnL>
                      <a:noFill/>
                    </a:lnL>
                    <a:lnR>
                      <a:noFill/>
                    </a:lnR>
                    <a:lnT>
                      <a:noFill/>
                    </a:lnT>
                    <a:lnB>
                      <a:noFill/>
                    </a:lnB>
                  </a:tcPr>
                </a:tc>
                <a:extLst>
                  <a:ext uri="{0D108BD9-81ED-4DB2-BD59-A6C34878D82A}">
                    <a16:rowId xmlns:a16="http://schemas.microsoft.com/office/drawing/2014/main" val="3141276503"/>
                  </a:ext>
                </a:extLst>
              </a:tr>
              <a:tr h="182406">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15 261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49,9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774263303"/>
                  </a:ext>
                </a:extLst>
              </a:tr>
              <a:tr h="182406">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14 818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52,4</a:t>
                      </a:r>
                    </a:p>
                  </a:txBody>
                  <a:tcPr marL="6290" marR="6290" marT="6290" marB="0" anchor="b">
                    <a:lnL>
                      <a:noFill/>
                    </a:lnL>
                    <a:lnR>
                      <a:noFill/>
                    </a:lnR>
                    <a:lnT>
                      <a:noFill/>
                    </a:lnT>
                    <a:lnB>
                      <a:noFill/>
                    </a:lnB>
                  </a:tcPr>
                </a:tc>
                <a:extLst>
                  <a:ext uri="{0D108BD9-81ED-4DB2-BD59-A6C34878D82A}">
                    <a16:rowId xmlns:a16="http://schemas.microsoft.com/office/drawing/2014/main" val="2820182293"/>
                  </a:ext>
                </a:extLst>
              </a:tr>
              <a:tr h="182406">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15 847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55,1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54992457"/>
                  </a:ext>
                </a:extLst>
              </a:tr>
              <a:tr h="182406">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23 772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61,2</a:t>
                      </a:r>
                    </a:p>
                  </a:txBody>
                  <a:tcPr marL="6290" marR="6290" marT="6290" marB="0" anchor="b">
                    <a:lnL>
                      <a:noFill/>
                    </a:lnL>
                    <a:lnR>
                      <a:noFill/>
                    </a:lnR>
                    <a:lnT>
                      <a:noFill/>
                    </a:lnT>
                    <a:lnB>
                      <a:noFill/>
                    </a:lnB>
                  </a:tcPr>
                </a:tc>
                <a:extLst>
                  <a:ext uri="{0D108BD9-81ED-4DB2-BD59-A6C34878D82A}">
                    <a16:rowId xmlns:a16="http://schemas.microsoft.com/office/drawing/2014/main" val="989839836"/>
                  </a:ext>
                </a:extLst>
              </a:tr>
              <a:tr h="182406">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10 677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67,1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69804621"/>
                  </a:ext>
                </a:extLst>
              </a:tr>
              <a:tr h="182406">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19 624</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71,8</a:t>
                      </a:r>
                    </a:p>
                  </a:txBody>
                  <a:tcPr marL="6290" marR="6290" marT="6290" marB="0" anchor="b">
                    <a:lnL>
                      <a:noFill/>
                    </a:lnL>
                    <a:lnR>
                      <a:noFill/>
                    </a:lnR>
                    <a:lnT>
                      <a:noFill/>
                    </a:lnT>
                    <a:lnB>
                      <a:noFill/>
                    </a:lnB>
                  </a:tcPr>
                </a:tc>
                <a:extLst>
                  <a:ext uri="{0D108BD9-81ED-4DB2-BD59-A6C34878D82A}">
                    <a16:rowId xmlns:a16="http://schemas.microsoft.com/office/drawing/2014/main" val="10846775"/>
                  </a:ext>
                </a:extLst>
              </a:tr>
            </a:tbl>
          </a:graphicData>
        </a:graphic>
      </p:graphicFrame>
      <p:graphicFrame>
        <p:nvGraphicFramePr>
          <p:cNvPr id="4" name="Diagram 3">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3546410742"/>
              </p:ext>
            </p:extLst>
          </p:nvPr>
        </p:nvGraphicFramePr>
        <p:xfrm>
          <a:off x="3886786" y="968698"/>
          <a:ext cx="4320000" cy="347935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75EE3784-3F2B-4EB5-B74B-E7D7997F2611}"/>
              </a:ext>
            </a:extLst>
          </p:cNvPr>
          <p:cNvSpPr txBox="1"/>
          <p:nvPr/>
        </p:nvSpPr>
        <p:spPr>
          <a:xfrm>
            <a:off x="3793359" y="4448048"/>
            <a:ext cx="7572634" cy="338554"/>
          </a:xfrm>
          <a:prstGeom prst="rect">
            <a:avLst/>
          </a:prstGeom>
          <a:noFill/>
        </p:spPr>
        <p:txBody>
          <a:bodyPr wrap="square">
            <a:spAutoFit/>
          </a:bodyPr>
          <a:lstStyle/>
          <a:p>
            <a:pPr algn="l" fontAlgn="b"/>
            <a:r>
              <a:rPr lang="sv-SE" sz="1600" b="1" i="0" u="none" strike="noStrike" dirty="0">
                <a:solidFill>
                  <a:srgbClr val="000000"/>
                </a:solidFill>
                <a:effectLst/>
                <a:latin typeface="Calibri" panose="020F0502020204030204" pitchFamily="34" charset="0"/>
              </a:rPr>
              <a:t>Alla sjukhus i Skåne rapporterar inte till Svenska </a:t>
            </a:r>
            <a:r>
              <a:rPr lang="sv-SE" sz="1600" b="1" i="0" u="none" strike="noStrike" dirty="0" err="1">
                <a:solidFill>
                  <a:srgbClr val="000000"/>
                </a:solidFill>
                <a:effectLst/>
                <a:latin typeface="Calibri" panose="020F0502020204030204" pitchFamily="34" charset="0"/>
              </a:rPr>
              <a:t>perioperativregistret</a:t>
            </a:r>
            <a:r>
              <a:rPr lang="sv-SE" sz="1600" b="1" i="0" u="none" strike="noStrike" dirty="0">
                <a:solidFill>
                  <a:srgbClr val="000000"/>
                </a:solidFill>
                <a:effectLst/>
                <a:latin typeface="Calibri" panose="020F0502020204030204" pitchFamily="34" charset="0"/>
              </a:rPr>
              <a:t> (SPOR)</a:t>
            </a:r>
          </a:p>
        </p:txBody>
      </p:sp>
      <p:sp>
        <p:nvSpPr>
          <p:cNvPr id="6" name="textruta 5">
            <a:extLst>
              <a:ext uri="{FF2B5EF4-FFF2-40B4-BE49-F238E27FC236}">
                <a16:creationId xmlns:a16="http://schemas.microsoft.com/office/drawing/2014/main" id="{1D2C13F3-BE6B-451B-A9F9-A20AF037A033}"/>
              </a:ext>
            </a:extLst>
          </p:cNvPr>
          <p:cNvSpPr txBox="1"/>
          <p:nvPr/>
        </p:nvSpPr>
        <p:spPr>
          <a:xfrm>
            <a:off x="94042" y="5200501"/>
            <a:ext cx="11905487" cy="1569660"/>
          </a:xfrm>
          <a:prstGeom prst="rect">
            <a:avLst/>
          </a:prstGeom>
          <a:solidFill>
            <a:schemeClr val="bg1"/>
          </a:solidFill>
        </p:spPr>
        <p:txBody>
          <a:bodyPr wrap="square" rtlCol="0">
            <a:spAutoFit/>
          </a:bodyPr>
          <a:lstStyle/>
          <a:p>
            <a:r>
              <a:rPr lang="sv-SE" sz="1200" dirty="0"/>
              <a:t>Region Skåne har under hela 2020 legat mellan 63,2% till 93,2% inom 90 dagar för genomförda elektiva operationer (</a:t>
            </a:r>
            <a:r>
              <a:rPr lang="sv-SE" sz="1200" dirty="0" err="1"/>
              <a:t>exkl</a:t>
            </a:r>
            <a:r>
              <a:rPr lang="sv-SE" sz="1200" dirty="0"/>
              <a:t> behandling BUP, fördjupad utredning BUP samt utprovning av hörapparat). Andelen genomförda operationer/behandlingar totalt låg mellan 69% till 95,1% </a:t>
            </a:r>
            <a:r>
              <a:rPr lang="sv-SE" sz="1200" dirty="0" err="1"/>
              <a:t>inkl</a:t>
            </a:r>
            <a:r>
              <a:rPr lang="sv-SE" sz="1200" dirty="0"/>
              <a:t> BUP och utprovning av hörapparat. Lägst andel genomförda operationer/behandlingar inom 90 dagar är i september månad. Skåne gjorde kraftiga neddragningar under våren 2020 för att säkra upp skyddsmaterial, läkemedel men även en omfördelning av personal för att täcka omvårdnadsbehovet av Covid-19 patienter. Skåne följde utvecklingen av Covid-19 i Stockholm och tog höjd för att Skåne skulle kunna drabbas lika omfattande som Stockholm gjorde. Skåne öppnade upp ett antal </a:t>
            </a:r>
            <a:r>
              <a:rPr lang="sv-SE" sz="1200" dirty="0" err="1"/>
              <a:t>covid</a:t>
            </a:r>
            <a:r>
              <a:rPr lang="sv-SE" sz="1200" dirty="0"/>
              <a:t>-avdelningar och utökade IVA-platserna som dedikerades till svårt sjuka </a:t>
            </a:r>
            <a:r>
              <a:rPr lang="sv-SE" sz="1200" dirty="0" err="1"/>
              <a:t>covidpatienter</a:t>
            </a:r>
            <a:r>
              <a:rPr lang="sv-SE" sz="1200" dirty="0"/>
              <a:t> och dessa utökade vårdplatser kunde bemannas med hjälp av en omfattande omfördelning av personal från operationsenheterna (till IVA), personal från öppenvården omfördelades till slutenvårdsavdelningar och många medarbetare fick arbeta inom andra medicinska områden för att säkra upp både bemanningen men även patientsäkerheten. </a:t>
            </a:r>
          </a:p>
        </p:txBody>
      </p:sp>
    </p:spTree>
    <p:extLst>
      <p:ext uri="{BB962C8B-B14F-4D97-AF65-F5344CB8AC3E}">
        <p14:creationId xmlns:p14="http://schemas.microsoft.com/office/powerpoint/2010/main" val="1687633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AB4908E4-DEF0-4F0D-B1DE-B7DB578AE3F4}"/>
              </a:ext>
            </a:extLst>
          </p:cNvPr>
          <p:cNvGraphicFramePr>
            <a:graphicFrameLocks noGrp="1"/>
          </p:cNvGraphicFramePr>
          <p:nvPr>
            <p:extLst>
              <p:ext uri="{D42A27DB-BD31-4B8C-83A1-F6EECF244321}">
                <p14:modId xmlns:p14="http://schemas.microsoft.com/office/powerpoint/2010/main" val="3140585656"/>
              </p:ext>
            </p:extLst>
          </p:nvPr>
        </p:nvGraphicFramePr>
        <p:xfrm>
          <a:off x="355600" y="192564"/>
          <a:ext cx="11493500" cy="957580"/>
        </p:xfrm>
        <a:graphic>
          <a:graphicData uri="http://schemas.openxmlformats.org/drawingml/2006/table">
            <a:tbl>
              <a:tblPr/>
              <a:tblGrid>
                <a:gridCol w="11493500">
                  <a:extLst>
                    <a:ext uri="{9D8B030D-6E8A-4147-A177-3AD203B41FA5}">
                      <a16:colId xmlns:a16="http://schemas.microsoft.com/office/drawing/2014/main" val="3889743716"/>
                    </a:ext>
                  </a:extLst>
                </a:gridCol>
              </a:tblGrid>
              <a:tr h="184150">
                <a:tc>
                  <a:txBody>
                    <a:bodyPr/>
                    <a:lstStyle/>
                    <a:p>
                      <a:pPr algn="l" fontAlgn="b"/>
                      <a:r>
                        <a:rPr lang="sv-SE" sz="2400" b="1" i="0" u="none" strike="noStrike" dirty="0">
                          <a:solidFill>
                            <a:srgbClr val="000000"/>
                          </a:solidFill>
                          <a:effectLst/>
                          <a:latin typeface="+mj-lt"/>
                        </a:rPr>
                        <a:t>Antal slutenvårdsperioder per 1 000 invånare 70 år och äldre, medelvärde 2017-2019 samt 2020.</a:t>
                      </a:r>
                    </a:p>
                  </a:txBody>
                  <a:tcPr marL="6350" marR="6350" marT="6350" marB="0" anchor="b">
                    <a:lnL>
                      <a:noFill/>
                    </a:lnL>
                    <a:lnR>
                      <a:noFill/>
                    </a:lnR>
                    <a:lnT>
                      <a:noFill/>
                    </a:lnT>
                    <a:lnB>
                      <a:noFill/>
                    </a:lnB>
                  </a:tcPr>
                </a:tc>
                <a:extLst>
                  <a:ext uri="{0D108BD9-81ED-4DB2-BD59-A6C34878D82A}">
                    <a16:rowId xmlns:a16="http://schemas.microsoft.com/office/drawing/2014/main" val="1582972449"/>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752049297"/>
                  </a:ext>
                </a:extLst>
              </a:tr>
            </a:tbl>
          </a:graphicData>
        </a:graphic>
      </p:graphicFrame>
      <p:graphicFrame>
        <p:nvGraphicFramePr>
          <p:cNvPr id="3" name="Tabell 2">
            <a:extLst>
              <a:ext uri="{FF2B5EF4-FFF2-40B4-BE49-F238E27FC236}">
                <a16:creationId xmlns:a16="http://schemas.microsoft.com/office/drawing/2014/main" id="{7C447BC9-E593-49DB-A193-BC969516243A}"/>
              </a:ext>
            </a:extLst>
          </p:cNvPr>
          <p:cNvGraphicFramePr>
            <a:graphicFrameLocks noGrp="1"/>
          </p:cNvGraphicFramePr>
          <p:nvPr>
            <p:extLst>
              <p:ext uri="{D42A27DB-BD31-4B8C-83A1-F6EECF244321}">
                <p14:modId xmlns:p14="http://schemas.microsoft.com/office/powerpoint/2010/main" val="3359829349"/>
              </p:ext>
            </p:extLst>
          </p:nvPr>
        </p:nvGraphicFramePr>
        <p:xfrm>
          <a:off x="355600" y="1000079"/>
          <a:ext cx="2930525" cy="4176343"/>
        </p:xfrm>
        <a:graphic>
          <a:graphicData uri="http://schemas.openxmlformats.org/drawingml/2006/table">
            <a:tbl>
              <a:tblPr/>
              <a:tblGrid>
                <a:gridCol w="1025525">
                  <a:extLst>
                    <a:ext uri="{9D8B030D-6E8A-4147-A177-3AD203B41FA5}">
                      <a16:colId xmlns:a16="http://schemas.microsoft.com/office/drawing/2014/main" val="4185636249"/>
                    </a:ext>
                  </a:extLst>
                </a:gridCol>
                <a:gridCol w="809625">
                  <a:extLst>
                    <a:ext uri="{9D8B030D-6E8A-4147-A177-3AD203B41FA5}">
                      <a16:colId xmlns:a16="http://schemas.microsoft.com/office/drawing/2014/main" val="3761853619"/>
                    </a:ext>
                  </a:extLst>
                </a:gridCol>
                <a:gridCol w="431860">
                  <a:extLst>
                    <a:ext uri="{9D8B030D-6E8A-4147-A177-3AD203B41FA5}">
                      <a16:colId xmlns:a16="http://schemas.microsoft.com/office/drawing/2014/main" val="2163527625"/>
                    </a:ext>
                  </a:extLst>
                </a:gridCol>
                <a:gridCol w="663515">
                  <a:extLst>
                    <a:ext uri="{9D8B030D-6E8A-4147-A177-3AD203B41FA5}">
                      <a16:colId xmlns:a16="http://schemas.microsoft.com/office/drawing/2014/main" val="1845361047"/>
                    </a:ext>
                  </a:extLst>
                </a:gridCol>
              </a:tblGrid>
              <a:tr h="188205">
                <a:tc>
                  <a:txBody>
                    <a:bodyPr/>
                    <a:lstStyle/>
                    <a:p>
                      <a:pPr algn="l" fontAlgn="b"/>
                      <a:r>
                        <a:rPr lang="sv-SE" sz="1100" b="1" i="0" u="none" strike="noStrike">
                          <a:solidFill>
                            <a:srgbClr val="000000"/>
                          </a:solidFill>
                          <a:effectLst/>
                          <a:latin typeface="Calibri" panose="020F0502020204030204" pitchFamily="34" charset="0"/>
                        </a:rPr>
                        <a:t>Region</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2017-2019</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r" fontAlgn="b"/>
                      <a:r>
                        <a:rPr lang="sv-SE" sz="1100" b="1" i="0" u="none" strike="noStrike">
                          <a:solidFill>
                            <a:srgbClr val="000000"/>
                          </a:solidFill>
                          <a:effectLst/>
                          <a:latin typeface="Calibri" panose="020F0502020204030204" pitchFamily="34" charset="0"/>
                        </a:rPr>
                        <a:t>2020</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Skillnad</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422727555"/>
                  </a:ext>
                </a:extLst>
              </a:tr>
              <a:tr h="181931">
                <a:tc>
                  <a:txBody>
                    <a:bodyPr/>
                    <a:lstStyle/>
                    <a:p>
                      <a:pPr algn="l" fontAlgn="b"/>
                      <a:r>
                        <a:rPr lang="sv-SE" sz="1100" b="0" i="0" u="none" strike="noStrike">
                          <a:solidFill>
                            <a:srgbClr val="000000"/>
                          </a:solidFill>
                          <a:effectLst/>
                          <a:latin typeface="Calibri" panose="020F0502020204030204" pitchFamily="34" charset="0"/>
                        </a:rPr>
                        <a:t>Skåne </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105,2</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96,5</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497811545"/>
                  </a:ext>
                </a:extLst>
              </a:tr>
              <a:tr h="181931">
                <a:tc>
                  <a:txBody>
                    <a:bodyPr/>
                    <a:lstStyle/>
                    <a:p>
                      <a:pPr algn="l" fontAlgn="b"/>
                      <a:r>
                        <a:rPr lang="sv-SE" sz="1100" b="0" i="0" u="none" strike="noStrike">
                          <a:solidFill>
                            <a:srgbClr val="000000"/>
                          </a:solidFill>
                          <a:effectLst/>
                          <a:latin typeface="Calibri" panose="020F0502020204030204" pitchFamily="34" charset="0"/>
                        </a:rPr>
                        <a:t>Stockholm</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105,8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96,8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064" marR="6064" marT="6064" marB="0" anchor="b">
                    <a:lnL>
                      <a:noFill/>
                    </a:lnL>
                    <a:lnR>
                      <a:noFill/>
                    </a:lnR>
                    <a:lnT>
                      <a:noFill/>
                    </a:lnT>
                    <a:lnB>
                      <a:noFill/>
                    </a:lnB>
                  </a:tcPr>
                </a:tc>
                <a:extLst>
                  <a:ext uri="{0D108BD9-81ED-4DB2-BD59-A6C34878D82A}">
                    <a16:rowId xmlns:a16="http://schemas.microsoft.com/office/drawing/2014/main" val="1114181547"/>
                  </a:ext>
                </a:extLst>
              </a:tr>
              <a:tr h="181931">
                <a:tc>
                  <a:txBody>
                    <a:bodyPr/>
                    <a:lstStyle/>
                    <a:p>
                      <a:pPr algn="l" fontAlgn="b"/>
                      <a:r>
                        <a:rPr lang="sv-SE" sz="1100" b="0" i="0" u="none" strike="noStrike">
                          <a:solidFill>
                            <a:srgbClr val="000000"/>
                          </a:solidFill>
                          <a:effectLst/>
                          <a:latin typeface="Calibri" panose="020F0502020204030204" pitchFamily="34" charset="0"/>
                        </a:rPr>
                        <a:t>Kronoberg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107,5</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97,5</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302969612"/>
                  </a:ext>
                </a:extLst>
              </a:tr>
              <a:tr h="181931">
                <a:tc>
                  <a:txBody>
                    <a:bodyPr/>
                    <a:lstStyle/>
                    <a:p>
                      <a:pPr algn="l" fontAlgn="b"/>
                      <a:r>
                        <a:rPr lang="sv-SE" sz="1100" b="0" i="0" u="none" strike="noStrike">
                          <a:solidFill>
                            <a:srgbClr val="000000"/>
                          </a:solidFill>
                          <a:effectLst/>
                          <a:latin typeface="Calibri" panose="020F0502020204030204" pitchFamily="34" charset="0"/>
                        </a:rPr>
                        <a:t>Sörmland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108,8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98,7</a:t>
                      </a:r>
                    </a:p>
                  </a:txBody>
                  <a:tcPr marL="6064" marR="6064" marT="6064"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-9%</a:t>
                      </a:r>
                    </a:p>
                  </a:txBody>
                  <a:tcPr marL="6064" marR="6064" marT="6064" marB="0" anchor="b">
                    <a:lnL>
                      <a:noFill/>
                    </a:lnL>
                    <a:lnR>
                      <a:noFill/>
                    </a:lnR>
                    <a:lnT>
                      <a:noFill/>
                    </a:lnT>
                    <a:lnB>
                      <a:noFill/>
                    </a:lnB>
                  </a:tcPr>
                </a:tc>
                <a:extLst>
                  <a:ext uri="{0D108BD9-81ED-4DB2-BD59-A6C34878D82A}">
                    <a16:rowId xmlns:a16="http://schemas.microsoft.com/office/drawing/2014/main" val="3734727301"/>
                  </a:ext>
                </a:extLst>
              </a:tr>
              <a:tr h="181931">
                <a:tc>
                  <a:txBody>
                    <a:bodyPr/>
                    <a:lstStyle/>
                    <a:p>
                      <a:pPr algn="l" fontAlgn="b"/>
                      <a:r>
                        <a:rPr lang="sv-SE" sz="1100" b="0" i="0" u="none" strike="noStrike">
                          <a:solidFill>
                            <a:srgbClr val="000000"/>
                          </a:solidFill>
                          <a:effectLst/>
                          <a:latin typeface="Calibri" panose="020F0502020204030204" pitchFamily="34" charset="0"/>
                        </a:rPr>
                        <a:t>Uppsala</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108,7</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100,3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661841521"/>
                  </a:ext>
                </a:extLst>
              </a:tr>
              <a:tr h="181931">
                <a:tc>
                  <a:txBody>
                    <a:bodyPr/>
                    <a:lstStyle/>
                    <a:p>
                      <a:pPr algn="l" fontAlgn="b"/>
                      <a:r>
                        <a:rPr lang="sv-SE" sz="1100" b="0" i="0" u="none" strike="noStrike">
                          <a:solidFill>
                            <a:srgbClr val="000000"/>
                          </a:solidFill>
                          <a:effectLst/>
                          <a:latin typeface="Calibri" panose="020F0502020204030204" pitchFamily="34" charset="0"/>
                        </a:rPr>
                        <a:t>Gävleborg</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114,6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100,9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a:t>
                      </a:r>
                    </a:p>
                  </a:txBody>
                  <a:tcPr marL="6064" marR="6064" marT="6064" marB="0" anchor="b">
                    <a:lnL>
                      <a:noFill/>
                    </a:lnL>
                    <a:lnR>
                      <a:noFill/>
                    </a:lnR>
                    <a:lnT>
                      <a:noFill/>
                    </a:lnT>
                    <a:lnB>
                      <a:noFill/>
                    </a:lnB>
                  </a:tcPr>
                </a:tc>
                <a:extLst>
                  <a:ext uri="{0D108BD9-81ED-4DB2-BD59-A6C34878D82A}">
                    <a16:rowId xmlns:a16="http://schemas.microsoft.com/office/drawing/2014/main" val="3563673323"/>
                  </a:ext>
                </a:extLst>
              </a:tr>
              <a:tr h="181931">
                <a:tc>
                  <a:txBody>
                    <a:bodyPr/>
                    <a:lstStyle/>
                    <a:p>
                      <a:pPr algn="l" fontAlgn="b"/>
                      <a:r>
                        <a:rPr lang="sv-SE" sz="1100" b="0" i="0" u="none" strike="noStrike">
                          <a:solidFill>
                            <a:srgbClr val="000000"/>
                          </a:solidFill>
                          <a:effectLst/>
                          <a:latin typeface="Calibri" panose="020F0502020204030204" pitchFamily="34" charset="0"/>
                        </a:rPr>
                        <a:t>Norrbotten</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115,8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102,9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553544448"/>
                  </a:ext>
                </a:extLst>
              </a:tr>
              <a:tr h="175814">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111,7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103,0</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064" marR="6064" marT="6064" marB="0" anchor="b">
                    <a:lnL>
                      <a:noFill/>
                    </a:lnL>
                    <a:lnR>
                      <a:noFill/>
                    </a:lnR>
                    <a:lnT>
                      <a:noFill/>
                    </a:lnT>
                    <a:lnB>
                      <a:noFill/>
                    </a:lnB>
                  </a:tcPr>
                </a:tc>
                <a:extLst>
                  <a:ext uri="{0D108BD9-81ED-4DB2-BD59-A6C34878D82A}">
                    <a16:rowId xmlns:a16="http://schemas.microsoft.com/office/drawing/2014/main" val="2587784390"/>
                  </a:ext>
                </a:extLst>
              </a:tr>
              <a:tr h="181931">
                <a:tc>
                  <a:txBody>
                    <a:bodyPr/>
                    <a:lstStyle/>
                    <a:p>
                      <a:pPr algn="l" fontAlgn="b"/>
                      <a:r>
                        <a:rPr lang="sv-SE" sz="1100" b="1" i="0" u="none" strike="noStrike">
                          <a:solidFill>
                            <a:srgbClr val="000000"/>
                          </a:solidFill>
                          <a:effectLst/>
                          <a:latin typeface="Calibri" panose="020F0502020204030204" pitchFamily="34" charset="0"/>
                        </a:rPr>
                        <a:t>Riket</a:t>
                      </a:r>
                    </a:p>
                  </a:txBody>
                  <a:tcPr marL="6064" marR="6064" marT="6064"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113,3</a:t>
                      </a:r>
                    </a:p>
                  </a:txBody>
                  <a:tcPr marL="6064" marR="6064" marT="6064"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103,8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373111815"/>
                  </a:ext>
                </a:extLst>
              </a:tr>
              <a:tr h="181931">
                <a:tc>
                  <a:txBody>
                    <a:bodyPr/>
                    <a:lstStyle/>
                    <a:p>
                      <a:pPr algn="l" fontAlgn="b"/>
                      <a:r>
                        <a:rPr lang="sv-SE" sz="1100" b="0" i="0" u="none" strike="noStrike">
                          <a:solidFill>
                            <a:srgbClr val="000000"/>
                          </a:solidFill>
                          <a:effectLst/>
                          <a:latin typeface="Calibri" panose="020F0502020204030204" pitchFamily="34" charset="0"/>
                        </a:rPr>
                        <a:t>Halland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111,4</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105,3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a:t>
                      </a:r>
                    </a:p>
                  </a:txBody>
                  <a:tcPr marL="6064" marR="6064" marT="6064" marB="0" anchor="b">
                    <a:lnL>
                      <a:noFill/>
                    </a:lnL>
                    <a:lnR>
                      <a:noFill/>
                    </a:lnR>
                    <a:lnT>
                      <a:noFill/>
                    </a:lnT>
                    <a:lnB>
                      <a:noFill/>
                    </a:lnB>
                  </a:tcPr>
                </a:tc>
                <a:extLst>
                  <a:ext uri="{0D108BD9-81ED-4DB2-BD59-A6C34878D82A}">
                    <a16:rowId xmlns:a16="http://schemas.microsoft.com/office/drawing/2014/main" val="3175664301"/>
                  </a:ext>
                </a:extLst>
              </a:tr>
              <a:tr h="18193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112,8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106,4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766189119"/>
                  </a:ext>
                </a:extLst>
              </a:tr>
              <a:tr h="181931">
                <a:tc>
                  <a:txBody>
                    <a:bodyPr/>
                    <a:lstStyle/>
                    <a:p>
                      <a:pPr algn="l" fontAlgn="b"/>
                      <a:r>
                        <a:rPr lang="sv-SE" sz="1100" b="0" i="0" u="none" strike="noStrike">
                          <a:solidFill>
                            <a:srgbClr val="000000"/>
                          </a:solidFill>
                          <a:effectLst/>
                          <a:latin typeface="Calibri" panose="020F0502020204030204" pitchFamily="34" charset="0"/>
                        </a:rPr>
                        <a:t>Jönköping</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119,7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108,8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tcPr>
                </a:tc>
                <a:extLst>
                  <a:ext uri="{0D108BD9-81ED-4DB2-BD59-A6C34878D82A}">
                    <a16:rowId xmlns:a16="http://schemas.microsoft.com/office/drawing/2014/main" val="1093106943"/>
                  </a:ext>
                </a:extLst>
              </a:tr>
              <a:tr h="181931">
                <a:tc>
                  <a:txBody>
                    <a:bodyPr/>
                    <a:lstStyle/>
                    <a:p>
                      <a:pPr algn="l" fontAlgn="b"/>
                      <a:r>
                        <a:rPr lang="sv-SE" sz="1100" b="0" i="0" u="none" strike="noStrike">
                          <a:solidFill>
                            <a:srgbClr val="000000"/>
                          </a:solidFill>
                          <a:effectLst/>
                          <a:latin typeface="Calibri" panose="020F0502020204030204" pitchFamily="34" charset="0"/>
                        </a:rPr>
                        <a:t>Örebro</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121,4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109,7</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400126601"/>
                  </a:ext>
                </a:extLst>
              </a:tr>
              <a:tr h="181931">
                <a:tc>
                  <a:txBody>
                    <a:bodyPr/>
                    <a:lstStyle/>
                    <a:p>
                      <a:pPr algn="l" fontAlgn="b"/>
                      <a:r>
                        <a:rPr lang="sv-SE" sz="1100" b="0" i="0" u="none" strike="noStrike">
                          <a:solidFill>
                            <a:srgbClr val="000000"/>
                          </a:solidFill>
                          <a:effectLst/>
                          <a:latin typeface="Calibri" panose="020F0502020204030204" pitchFamily="34" charset="0"/>
                        </a:rPr>
                        <a:t>Värmland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122,4</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110,1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tcPr>
                </a:tc>
                <a:extLst>
                  <a:ext uri="{0D108BD9-81ED-4DB2-BD59-A6C34878D82A}">
                    <a16:rowId xmlns:a16="http://schemas.microsoft.com/office/drawing/2014/main" val="1089876738"/>
                  </a:ext>
                </a:extLst>
              </a:tr>
              <a:tr h="181931">
                <a:tc>
                  <a:txBody>
                    <a:bodyPr/>
                    <a:lstStyle/>
                    <a:p>
                      <a:pPr algn="l" fontAlgn="b"/>
                      <a:r>
                        <a:rPr lang="sv-SE" sz="1100" b="0" i="0" u="none" strike="noStrike">
                          <a:solidFill>
                            <a:srgbClr val="000000"/>
                          </a:solidFill>
                          <a:effectLst/>
                          <a:latin typeface="Calibri" panose="020F0502020204030204" pitchFamily="34" charset="0"/>
                        </a:rPr>
                        <a:t>Jämtland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127,9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111,9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46707350"/>
                  </a:ext>
                </a:extLst>
              </a:tr>
              <a:tr h="181931">
                <a:tc>
                  <a:txBody>
                    <a:bodyPr/>
                    <a:lstStyle/>
                    <a:p>
                      <a:pPr algn="l" fontAlgn="b"/>
                      <a:r>
                        <a:rPr lang="sv-SE" sz="1100" b="0" i="0" u="none" strike="noStrike">
                          <a:solidFill>
                            <a:srgbClr val="000000"/>
                          </a:solidFill>
                          <a:effectLst/>
                          <a:latin typeface="Calibri" panose="020F0502020204030204" pitchFamily="34" charset="0"/>
                        </a:rPr>
                        <a:t>Dalarna</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123,3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112,3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tcPr>
                </a:tc>
                <a:extLst>
                  <a:ext uri="{0D108BD9-81ED-4DB2-BD59-A6C34878D82A}">
                    <a16:rowId xmlns:a16="http://schemas.microsoft.com/office/drawing/2014/main" val="2915691185"/>
                  </a:ext>
                </a:extLst>
              </a:tr>
              <a:tr h="181931">
                <a:tc>
                  <a:txBody>
                    <a:bodyPr/>
                    <a:lstStyle/>
                    <a:p>
                      <a:pPr algn="l" fontAlgn="b"/>
                      <a:r>
                        <a:rPr lang="sv-SE" sz="1100" b="0" i="0" u="none" strike="noStrike">
                          <a:solidFill>
                            <a:srgbClr val="000000"/>
                          </a:solidFill>
                          <a:effectLst/>
                          <a:latin typeface="Calibri" panose="020F0502020204030204" pitchFamily="34" charset="0"/>
                        </a:rPr>
                        <a:t>Västmanland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119,9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112,7</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43082351"/>
                  </a:ext>
                </a:extLst>
              </a:tr>
              <a:tr h="181931">
                <a:tc>
                  <a:txBody>
                    <a:bodyPr/>
                    <a:lstStyle/>
                    <a:p>
                      <a:pPr algn="l" fontAlgn="b"/>
                      <a:r>
                        <a:rPr lang="sv-SE" sz="1100" b="0" i="0" u="none" strike="noStrike">
                          <a:solidFill>
                            <a:srgbClr val="000000"/>
                          </a:solidFill>
                          <a:effectLst/>
                          <a:latin typeface="Calibri" panose="020F0502020204030204" pitchFamily="34" charset="0"/>
                        </a:rPr>
                        <a:t>Blekinge</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127,9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113,7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tcPr>
                </a:tc>
                <a:extLst>
                  <a:ext uri="{0D108BD9-81ED-4DB2-BD59-A6C34878D82A}">
                    <a16:rowId xmlns:a16="http://schemas.microsoft.com/office/drawing/2014/main" val="2042426469"/>
                  </a:ext>
                </a:extLst>
              </a:tr>
              <a:tr h="165527">
                <a:tc>
                  <a:txBody>
                    <a:bodyPr/>
                    <a:lstStyle/>
                    <a:p>
                      <a:pPr algn="l" fontAlgn="b"/>
                      <a:r>
                        <a:rPr lang="sv-SE" sz="1100" b="0" i="0" u="none" strike="noStrike" dirty="0">
                          <a:solidFill>
                            <a:srgbClr val="000000"/>
                          </a:solidFill>
                          <a:effectLst/>
                          <a:latin typeface="Calibri" panose="020F0502020204030204" pitchFamily="34" charset="0"/>
                        </a:rPr>
                        <a:t>Västernorrland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127,2</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115,4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830335028"/>
                  </a:ext>
                </a:extLst>
              </a:tr>
              <a:tr h="181931">
                <a:tc>
                  <a:txBody>
                    <a:bodyPr/>
                    <a:lstStyle/>
                    <a:p>
                      <a:pPr algn="l" fontAlgn="b"/>
                      <a:r>
                        <a:rPr lang="sv-SE" sz="1100" b="0" i="0" u="none" strike="noStrike">
                          <a:solidFill>
                            <a:srgbClr val="000000"/>
                          </a:solidFill>
                          <a:effectLst/>
                          <a:latin typeface="Calibri" panose="020F0502020204030204" pitchFamily="34" charset="0"/>
                        </a:rPr>
                        <a:t>Västerbotten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138,3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128,6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064" marR="6064" marT="6064" marB="0" anchor="b">
                    <a:lnL>
                      <a:noFill/>
                    </a:lnL>
                    <a:lnR>
                      <a:noFill/>
                    </a:lnR>
                    <a:lnT>
                      <a:noFill/>
                    </a:lnT>
                    <a:lnB>
                      <a:noFill/>
                    </a:lnB>
                  </a:tcPr>
                </a:tc>
                <a:extLst>
                  <a:ext uri="{0D108BD9-81ED-4DB2-BD59-A6C34878D82A}">
                    <a16:rowId xmlns:a16="http://schemas.microsoft.com/office/drawing/2014/main" val="2096770346"/>
                  </a:ext>
                </a:extLst>
              </a:tr>
              <a:tr h="181931">
                <a:tc>
                  <a:txBody>
                    <a:bodyPr/>
                    <a:lstStyle/>
                    <a:p>
                      <a:pPr algn="l" fontAlgn="b"/>
                      <a:r>
                        <a:rPr lang="sv-SE" sz="1100" b="0" i="0" u="none" strike="noStrike">
                          <a:solidFill>
                            <a:srgbClr val="000000"/>
                          </a:solidFill>
                          <a:effectLst/>
                          <a:latin typeface="Calibri" panose="020F0502020204030204" pitchFamily="34" charset="0"/>
                        </a:rPr>
                        <a:t>Kalmar</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142,9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129,7</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859211334"/>
                  </a:ext>
                </a:extLst>
              </a:tr>
              <a:tr h="181931">
                <a:tc>
                  <a:txBody>
                    <a:bodyPr/>
                    <a:lstStyle/>
                    <a:p>
                      <a:pPr algn="l" fontAlgn="b"/>
                      <a:r>
                        <a:rPr lang="sv-SE" sz="1100" b="0" i="0" u="none" strike="noStrike">
                          <a:solidFill>
                            <a:srgbClr val="000000"/>
                          </a:solidFill>
                          <a:effectLst/>
                          <a:latin typeface="Calibri" panose="020F0502020204030204" pitchFamily="34" charset="0"/>
                        </a:rPr>
                        <a:t>Gotland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156,4</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144,0</a:t>
                      </a:r>
                    </a:p>
                  </a:txBody>
                  <a:tcPr marL="6064" marR="6064" marT="6064"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-8%</a:t>
                      </a:r>
                    </a:p>
                  </a:txBody>
                  <a:tcPr marL="6064" marR="6064" marT="6064" marB="0" anchor="b">
                    <a:lnL>
                      <a:noFill/>
                    </a:lnL>
                    <a:lnR>
                      <a:noFill/>
                    </a:lnR>
                    <a:lnT>
                      <a:noFill/>
                    </a:lnT>
                    <a:lnB>
                      <a:noFill/>
                    </a:lnB>
                  </a:tcPr>
                </a:tc>
                <a:extLst>
                  <a:ext uri="{0D108BD9-81ED-4DB2-BD59-A6C34878D82A}">
                    <a16:rowId xmlns:a16="http://schemas.microsoft.com/office/drawing/2014/main" val="605065257"/>
                  </a:ext>
                </a:extLst>
              </a:tr>
            </a:tbl>
          </a:graphicData>
        </a:graphic>
      </p:graphicFrame>
      <p:graphicFrame>
        <p:nvGraphicFramePr>
          <p:cNvPr id="4" name="Diagram 3">
            <a:extLst>
              <a:ext uri="{FF2B5EF4-FFF2-40B4-BE49-F238E27FC236}">
                <a16:creationId xmlns:a16="http://schemas.microsoft.com/office/drawing/2014/main" id="{00000000-0008-0000-1800-000002000000}"/>
              </a:ext>
            </a:extLst>
          </p:cNvPr>
          <p:cNvGraphicFramePr>
            <a:graphicFrameLocks/>
          </p:cNvGraphicFramePr>
          <p:nvPr>
            <p:extLst>
              <p:ext uri="{D42A27DB-BD31-4B8C-83A1-F6EECF244321}">
                <p14:modId xmlns:p14="http://schemas.microsoft.com/office/powerpoint/2010/main" val="1605536511"/>
              </p:ext>
            </p:extLst>
          </p:nvPr>
        </p:nvGraphicFramePr>
        <p:xfrm>
          <a:off x="3812175" y="1000079"/>
          <a:ext cx="5550900" cy="417634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3A3F3BDA-9E27-4A56-B0C4-801670D35D28}"/>
              </a:ext>
            </a:extLst>
          </p:cNvPr>
          <p:cNvSpPr txBox="1"/>
          <p:nvPr/>
        </p:nvSpPr>
        <p:spPr>
          <a:xfrm>
            <a:off x="355600" y="5648245"/>
            <a:ext cx="10166850" cy="830997"/>
          </a:xfrm>
          <a:prstGeom prst="rect">
            <a:avLst/>
          </a:prstGeom>
          <a:noFill/>
        </p:spPr>
        <p:txBody>
          <a:bodyPr wrap="square">
            <a:spAutoFit/>
          </a:bodyPr>
          <a:lstStyle/>
          <a:p>
            <a:r>
              <a:rPr lang="sv-SE" sz="1600" dirty="0">
                <a:latin typeface="Calibri" panose="020F0502020204030204" pitchFamily="34" charset="0"/>
                <a:ea typeface="Calibri" panose="020F0502020204030204" pitchFamily="34" charset="0"/>
              </a:rPr>
              <a:t>Våra data visar </a:t>
            </a:r>
            <a:r>
              <a:rPr lang="sv-SE" sz="1600" dirty="0">
                <a:effectLst/>
                <a:latin typeface="Calibri" panose="020F0502020204030204" pitchFamily="34" charset="0"/>
                <a:ea typeface="Calibri" panose="020F0502020204030204" pitchFamily="34" charset="0"/>
              </a:rPr>
              <a:t>en minskning med 7 %.</a:t>
            </a:r>
          </a:p>
          <a:p>
            <a:r>
              <a:rPr kumimoji="0" lang="sv-SE"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Denna bild inkluderar bara 2020, och exkluderar </a:t>
            </a:r>
            <a:r>
              <a:rPr lang="sv-SE" sz="1600" dirty="0">
                <a:latin typeface="Calibri" panose="020F0502020204030204" pitchFamily="34" charset="0"/>
                <a:ea typeface="Calibri" panose="020F0502020204030204" pitchFamily="34" charset="0"/>
              </a:rPr>
              <a:t>2021. Jan-Feb var trycket markant högre i </a:t>
            </a:r>
            <a:r>
              <a:rPr kumimoji="0" lang="sv-SE" sz="1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Skåne än i motsvarande större regioner. </a:t>
            </a:r>
            <a:r>
              <a:rPr lang="sv-SE" sz="1600" dirty="0">
                <a:latin typeface="Calibri" panose="020F0502020204030204" pitchFamily="34" charset="0"/>
                <a:ea typeface="Calibri" panose="020F0502020204030204" pitchFamily="34" charset="0"/>
              </a:rPr>
              <a:t>Skåne hade en mild 2020 i jämförelse, och därmed är jämförelsen haltande.</a:t>
            </a:r>
            <a:endParaRPr lang="sv-SE"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2632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E7DE5B4E-A63E-47EF-885E-743D1B7A6F4A}"/>
              </a:ext>
            </a:extLst>
          </p:cNvPr>
          <p:cNvSpPr>
            <a:spLocks noGrp="1"/>
          </p:cNvSpPr>
          <p:nvPr>
            <p:ph type="title"/>
          </p:nvPr>
        </p:nvSpPr>
        <p:spPr/>
        <p:txBody>
          <a:bodyPr/>
          <a:lstStyle/>
          <a:p>
            <a:r>
              <a:rPr lang="sv-SE" sz="2400" kern="1200" dirty="0">
                <a:solidFill>
                  <a:srgbClr val="000000"/>
                </a:solidFill>
                <a:ea typeface="+mn-ea"/>
                <a:cs typeface="+mn-cs"/>
              </a:rPr>
              <a:t>Antal inskrivna per Hälso- och sjukvårdsregion, per 100 000 invånare</a:t>
            </a:r>
            <a:br>
              <a:rPr lang="sv-SE" dirty="0"/>
            </a:br>
            <a:endParaRPr lang="sv-SE" dirty="0"/>
          </a:p>
        </p:txBody>
      </p:sp>
      <p:graphicFrame>
        <p:nvGraphicFramePr>
          <p:cNvPr id="7" name="Platshållare för innehåll 8">
            <a:extLst>
              <a:ext uri="{FF2B5EF4-FFF2-40B4-BE49-F238E27FC236}">
                <a16:creationId xmlns:a16="http://schemas.microsoft.com/office/drawing/2014/main" id="{90747577-F581-4313-B704-9184B4DDED87}"/>
              </a:ext>
            </a:extLst>
          </p:cNvPr>
          <p:cNvGraphicFramePr>
            <a:graphicFrameLocks/>
          </p:cNvGraphicFramePr>
          <p:nvPr>
            <p:extLst>
              <p:ext uri="{D42A27DB-BD31-4B8C-83A1-F6EECF244321}">
                <p14:modId xmlns:p14="http://schemas.microsoft.com/office/powerpoint/2010/main" val="737845127"/>
              </p:ext>
            </p:extLst>
          </p:nvPr>
        </p:nvGraphicFramePr>
        <p:xfrm>
          <a:off x="74850" y="1117729"/>
          <a:ext cx="11744588" cy="48598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1955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69FE3DB4-6800-477C-A0E0-155FB9C185BC}"/>
              </a:ext>
            </a:extLst>
          </p:cNvPr>
          <p:cNvGraphicFramePr>
            <a:graphicFrameLocks noGrp="1"/>
          </p:cNvGraphicFramePr>
          <p:nvPr>
            <p:extLst>
              <p:ext uri="{D42A27DB-BD31-4B8C-83A1-F6EECF244321}">
                <p14:modId xmlns:p14="http://schemas.microsoft.com/office/powerpoint/2010/main" val="190076018"/>
              </p:ext>
            </p:extLst>
          </p:nvPr>
        </p:nvGraphicFramePr>
        <p:xfrm>
          <a:off x="333375" y="186849"/>
          <a:ext cx="10687050" cy="1323340"/>
        </p:xfrm>
        <a:graphic>
          <a:graphicData uri="http://schemas.openxmlformats.org/drawingml/2006/table">
            <a:tbl>
              <a:tblPr/>
              <a:tblGrid>
                <a:gridCol w="10687050">
                  <a:extLst>
                    <a:ext uri="{9D8B030D-6E8A-4147-A177-3AD203B41FA5}">
                      <a16:colId xmlns:a16="http://schemas.microsoft.com/office/drawing/2014/main" val="4078994225"/>
                    </a:ext>
                  </a:extLst>
                </a:gridCol>
              </a:tblGrid>
              <a:tr h="889414">
                <a:tc>
                  <a:txBody>
                    <a:bodyPr/>
                    <a:lstStyle/>
                    <a:p>
                      <a:pPr algn="l" fontAlgn="b"/>
                      <a:r>
                        <a:rPr lang="sv-SE" sz="2400" b="1" i="0" u="none" strike="noStrike" dirty="0">
                          <a:solidFill>
                            <a:srgbClr val="000000"/>
                          </a:solidFill>
                          <a:effectLst/>
                          <a:latin typeface="+mj-lt"/>
                        </a:rPr>
                        <a:t>Antal personer 24 år och äldre som besökt tandvården per 1 000 invånare, 2019 och 2020, fördelat på region. Både privatläkartandvård samt folktandvård ingår. </a:t>
                      </a:r>
                    </a:p>
                  </a:txBody>
                  <a:tcPr marL="6350" marR="6350" marT="6350" marB="0" anchor="b">
                    <a:lnL>
                      <a:noFill/>
                    </a:lnL>
                    <a:lnR>
                      <a:noFill/>
                    </a:lnR>
                    <a:lnT>
                      <a:noFill/>
                    </a:lnT>
                    <a:lnB>
                      <a:noFill/>
                    </a:lnB>
                  </a:tcPr>
                </a:tc>
                <a:extLst>
                  <a:ext uri="{0D108BD9-81ED-4DB2-BD59-A6C34878D82A}">
                    <a16:rowId xmlns:a16="http://schemas.microsoft.com/office/drawing/2014/main" val="987656997"/>
                  </a:ext>
                </a:extLst>
              </a:tr>
              <a:tr h="177064">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706468198"/>
                  </a:ext>
                </a:extLst>
              </a:tr>
            </a:tbl>
          </a:graphicData>
        </a:graphic>
      </p:graphicFrame>
      <p:graphicFrame>
        <p:nvGraphicFramePr>
          <p:cNvPr id="3" name="Tabell 2">
            <a:extLst>
              <a:ext uri="{FF2B5EF4-FFF2-40B4-BE49-F238E27FC236}">
                <a16:creationId xmlns:a16="http://schemas.microsoft.com/office/drawing/2014/main" id="{F5CE1A71-9EC7-4C92-984C-C456CC76ED40}"/>
              </a:ext>
            </a:extLst>
          </p:cNvPr>
          <p:cNvGraphicFramePr>
            <a:graphicFrameLocks noGrp="1"/>
          </p:cNvGraphicFramePr>
          <p:nvPr>
            <p:extLst>
              <p:ext uri="{D42A27DB-BD31-4B8C-83A1-F6EECF244321}">
                <p14:modId xmlns:p14="http://schemas.microsoft.com/office/powerpoint/2010/main" val="599341796"/>
              </p:ext>
            </p:extLst>
          </p:nvPr>
        </p:nvGraphicFramePr>
        <p:xfrm>
          <a:off x="542925" y="1377581"/>
          <a:ext cx="4000499" cy="4351346"/>
        </p:xfrm>
        <a:graphic>
          <a:graphicData uri="http://schemas.openxmlformats.org/drawingml/2006/table">
            <a:tbl>
              <a:tblPr/>
              <a:tblGrid>
                <a:gridCol w="1091045">
                  <a:extLst>
                    <a:ext uri="{9D8B030D-6E8A-4147-A177-3AD203B41FA5}">
                      <a16:colId xmlns:a16="http://schemas.microsoft.com/office/drawing/2014/main" val="1672781479"/>
                    </a:ext>
                  </a:extLst>
                </a:gridCol>
                <a:gridCol w="551530">
                  <a:extLst>
                    <a:ext uri="{9D8B030D-6E8A-4147-A177-3AD203B41FA5}">
                      <a16:colId xmlns:a16="http://schemas.microsoft.com/office/drawing/2014/main" val="3712801886"/>
                    </a:ext>
                  </a:extLst>
                </a:gridCol>
                <a:gridCol w="757725">
                  <a:extLst>
                    <a:ext uri="{9D8B030D-6E8A-4147-A177-3AD203B41FA5}">
                      <a16:colId xmlns:a16="http://schemas.microsoft.com/office/drawing/2014/main" val="1792594446"/>
                    </a:ext>
                  </a:extLst>
                </a:gridCol>
                <a:gridCol w="481178">
                  <a:extLst>
                    <a:ext uri="{9D8B030D-6E8A-4147-A177-3AD203B41FA5}">
                      <a16:colId xmlns:a16="http://schemas.microsoft.com/office/drawing/2014/main" val="1681925769"/>
                    </a:ext>
                  </a:extLst>
                </a:gridCol>
                <a:gridCol w="447608">
                  <a:extLst>
                    <a:ext uri="{9D8B030D-6E8A-4147-A177-3AD203B41FA5}">
                      <a16:colId xmlns:a16="http://schemas.microsoft.com/office/drawing/2014/main" val="3126198243"/>
                    </a:ext>
                  </a:extLst>
                </a:gridCol>
                <a:gridCol w="671413">
                  <a:extLst>
                    <a:ext uri="{9D8B030D-6E8A-4147-A177-3AD203B41FA5}">
                      <a16:colId xmlns:a16="http://schemas.microsoft.com/office/drawing/2014/main" val="3692079539"/>
                    </a:ext>
                  </a:extLst>
                </a:gridCol>
              </a:tblGrid>
              <a:tr h="313978">
                <a:tc>
                  <a:txBody>
                    <a:bodyPr/>
                    <a:lstStyle/>
                    <a:p>
                      <a:pPr algn="l" fontAlgn="b"/>
                      <a:endParaRPr lang="sv-SE" sz="1000" b="0" i="0" u="none" strike="noStrike">
                        <a:solidFill>
                          <a:srgbClr val="000000"/>
                        </a:solidFill>
                        <a:effectLst/>
                        <a:latin typeface="Calibri" panose="020F0502020204030204" pitchFamily="34" charset="0"/>
                      </a:endParaRPr>
                    </a:p>
                  </a:txBody>
                  <a:tcPr marL="5836" marR="5836" marT="5836" marB="0" anchor="b">
                    <a:lnL>
                      <a:noFill/>
                    </a:lnL>
                    <a:lnR>
                      <a:noFill/>
                    </a:lnR>
                    <a:lnT>
                      <a:noFill/>
                    </a:lnT>
                    <a:lnB>
                      <a:noFill/>
                    </a:lnB>
                  </a:tcPr>
                </a:tc>
                <a:tc>
                  <a:txBody>
                    <a:bodyPr/>
                    <a:lstStyle/>
                    <a:p>
                      <a:pPr algn="l" fontAlgn="b"/>
                      <a:r>
                        <a:rPr lang="sv-SE" sz="1000" b="1" i="0" u="none" strike="noStrike">
                          <a:solidFill>
                            <a:srgbClr val="000000"/>
                          </a:solidFill>
                          <a:effectLst/>
                          <a:latin typeface="Calibri" panose="020F0502020204030204" pitchFamily="34" charset="0"/>
                        </a:rPr>
                        <a:t>Antal</a:t>
                      </a:r>
                    </a:p>
                  </a:txBody>
                  <a:tcPr marL="5836" marR="5836" marT="5836" marB="0" anchor="b">
                    <a:lnL>
                      <a:noFill/>
                    </a:lnL>
                    <a:lnR>
                      <a:noFill/>
                    </a:lnR>
                    <a:lnT>
                      <a:noFill/>
                    </a:lnT>
                    <a:lnB>
                      <a:noFill/>
                    </a:lnB>
                  </a:tcPr>
                </a:tc>
                <a:tc>
                  <a:txBody>
                    <a:bodyPr/>
                    <a:lstStyle/>
                    <a:p>
                      <a:pPr algn="l" fontAlgn="b"/>
                      <a:endParaRPr lang="sv-SE" sz="1000" b="1" i="0" u="none" strike="noStrike">
                        <a:solidFill>
                          <a:srgbClr val="000000"/>
                        </a:solidFill>
                        <a:effectLst/>
                        <a:latin typeface="Calibri" panose="020F0502020204030204" pitchFamily="34" charset="0"/>
                      </a:endParaRP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sv-SE" sz="1000" b="1" i="0" u="none" strike="noStrike">
                          <a:solidFill>
                            <a:srgbClr val="000000"/>
                          </a:solidFill>
                          <a:effectLst/>
                          <a:latin typeface="Calibri" panose="020F0502020204030204" pitchFamily="34" charset="0"/>
                        </a:rPr>
                        <a:t>Antal per 1000 inv</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sv-SE"/>
                    </a:p>
                  </a:txBody>
                  <a:tcPr/>
                </a:tc>
                <a:tc>
                  <a:txBody>
                    <a:bodyPr/>
                    <a:lstStyle/>
                    <a:p>
                      <a:pPr algn="l" fontAlgn="b"/>
                      <a:endParaRPr lang="sv-SE" sz="1000" b="0" i="0" u="none" strike="noStrike" dirty="0">
                        <a:solidFill>
                          <a:srgbClr val="000000"/>
                        </a:solidFill>
                        <a:effectLst/>
                        <a:latin typeface="Calibri" panose="020F0502020204030204" pitchFamily="34" charset="0"/>
                      </a:endParaRPr>
                    </a:p>
                  </a:txBody>
                  <a:tcPr marL="5836" marR="5836" marT="5836" marB="0" anchor="b">
                    <a:lnL>
                      <a:noFill/>
                    </a:lnL>
                    <a:lnR>
                      <a:noFill/>
                    </a:lnR>
                    <a:lnT>
                      <a:noFill/>
                    </a:lnT>
                    <a:lnB>
                      <a:noFill/>
                    </a:lnB>
                  </a:tcPr>
                </a:tc>
                <a:extLst>
                  <a:ext uri="{0D108BD9-81ED-4DB2-BD59-A6C34878D82A}">
                    <a16:rowId xmlns:a16="http://schemas.microsoft.com/office/drawing/2014/main" val="3379286099"/>
                  </a:ext>
                </a:extLst>
              </a:tr>
              <a:tr h="313978">
                <a:tc>
                  <a:txBody>
                    <a:bodyPr/>
                    <a:lstStyle/>
                    <a:p>
                      <a:pPr algn="l" fontAlgn="b"/>
                      <a:r>
                        <a:rPr lang="sv-SE" sz="1000" b="1" i="0" u="none" strike="noStrike">
                          <a:solidFill>
                            <a:srgbClr val="000000"/>
                          </a:solidFill>
                          <a:effectLst/>
                          <a:latin typeface="Calibri" panose="020F0502020204030204" pitchFamily="34" charset="0"/>
                        </a:rPr>
                        <a:t>Region</a:t>
                      </a:r>
                    </a:p>
                  </a:txBody>
                  <a:tcPr marL="5836" marR="5836" marT="5836"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r" fontAlgn="b"/>
                      <a:r>
                        <a:rPr lang="sv-SE" sz="1000" b="1" i="0" u="none" strike="noStrike">
                          <a:solidFill>
                            <a:srgbClr val="000000"/>
                          </a:solidFill>
                          <a:effectLst/>
                          <a:latin typeface="Calibri" panose="020F0502020204030204" pitchFamily="34" charset="0"/>
                        </a:rPr>
                        <a:t>2019</a:t>
                      </a:r>
                    </a:p>
                  </a:txBody>
                  <a:tcPr marL="5836" marR="5836" marT="5836"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r" fontAlgn="b"/>
                      <a:r>
                        <a:rPr lang="sv-SE" sz="1000" b="1" i="0" u="none" strike="noStrike">
                          <a:solidFill>
                            <a:srgbClr val="000000"/>
                          </a:solidFill>
                          <a:effectLst/>
                          <a:latin typeface="Calibri" panose="020F0502020204030204" pitchFamily="34" charset="0"/>
                        </a:rPr>
                        <a:t>2020</a:t>
                      </a:r>
                    </a:p>
                  </a:txBody>
                  <a:tcPr marL="5836" marR="5836" marT="5836" marB="0" anchor="b">
                    <a:lnL>
                      <a:noFill/>
                    </a:lnL>
                    <a:lnR w="6350" cap="flat" cmpd="sng" algn="ctr">
                      <a:solidFill>
                        <a:srgbClr val="000000"/>
                      </a:solidFill>
                      <a:prstDash val="solid"/>
                      <a:round/>
                      <a:headEnd type="none" w="med" len="med"/>
                      <a:tailEnd type="none" w="med" len="med"/>
                    </a:lnR>
                    <a:lnT>
                      <a:noFill/>
                    </a:lnT>
                    <a:lnB w="12700" cap="flat" cmpd="sng" algn="ctr">
                      <a:solidFill>
                        <a:srgbClr val="F38B4A"/>
                      </a:solidFill>
                      <a:prstDash val="solid"/>
                      <a:round/>
                      <a:headEnd type="none" w="med" len="med"/>
                      <a:tailEnd type="none" w="med" len="med"/>
                    </a:lnB>
                  </a:tcPr>
                </a:tc>
                <a:tc>
                  <a:txBody>
                    <a:bodyPr/>
                    <a:lstStyle/>
                    <a:p>
                      <a:pPr algn="l" fontAlgn="b"/>
                      <a:r>
                        <a:rPr lang="sv-SE" sz="1000" b="1" i="0" u="none" strike="noStrike">
                          <a:solidFill>
                            <a:srgbClr val="000000"/>
                          </a:solidFill>
                          <a:effectLst/>
                          <a:latin typeface="Calibri" panose="020F0502020204030204" pitchFamily="34" charset="0"/>
                        </a:rPr>
                        <a:t>2019</a:t>
                      </a:r>
                    </a:p>
                  </a:txBody>
                  <a:tcPr marL="5836" marR="5836" marT="5836" marB="0" anchor="b">
                    <a:lnL w="6350" cap="flat" cmpd="sng" algn="ctr">
                      <a:solidFill>
                        <a:srgbClr val="000000"/>
                      </a:solidFill>
                      <a:prstDash val="solid"/>
                      <a:round/>
                      <a:headEnd type="none" w="med" len="med"/>
                      <a:tailEnd type="none" w="med" len="med"/>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000" b="1" i="0" u="none" strike="noStrike" dirty="0">
                          <a:solidFill>
                            <a:srgbClr val="000000"/>
                          </a:solidFill>
                          <a:effectLst/>
                          <a:latin typeface="Calibri" panose="020F0502020204030204" pitchFamily="34" charset="0"/>
                        </a:rPr>
                        <a:t>2020</a:t>
                      </a:r>
                    </a:p>
                  </a:txBody>
                  <a:tcPr marL="5836" marR="5836" marT="5836"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000" b="1" i="0" u="none" strike="noStrike">
                          <a:solidFill>
                            <a:srgbClr val="000000"/>
                          </a:solidFill>
                          <a:effectLst/>
                          <a:latin typeface="Calibri" panose="020F0502020204030204" pitchFamily="34" charset="0"/>
                        </a:rPr>
                        <a:t>% förändring</a:t>
                      </a:r>
                    </a:p>
                  </a:txBody>
                  <a:tcPr marL="5836" marR="5836" marT="5836"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3300237735"/>
                  </a:ext>
                </a:extLst>
              </a:tr>
              <a:tr h="169245">
                <a:tc>
                  <a:txBody>
                    <a:bodyPr/>
                    <a:lstStyle/>
                    <a:p>
                      <a:pPr algn="l" fontAlgn="b"/>
                      <a:r>
                        <a:rPr lang="sv-SE" sz="1000" b="0" i="0" u="none" strike="noStrike">
                          <a:solidFill>
                            <a:srgbClr val="000000"/>
                          </a:solidFill>
                          <a:effectLst/>
                          <a:latin typeface="Calibri" panose="020F0502020204030204" pitchFamily="34" charset="0"/>
                        </a:rPr>
                        <a:t>Dalarna</a:t>
                      </a:r>
                    </a:p>
                  </a:txBody>
                  <a:tcPr marL="5836" marR="5836" marT="5836"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46 940</a:t>
                      </a:r>
                    </a:p>
                  </a:txBody>
                  <a:tcPr marL="5836" marR="5836" marT="5836"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33 567</a:t>
                      </a:r>
                    </a:p>
                  </a:txBody>
                  <a:tcPr marL="5836" marR="5836" marT="5836" marB="0" anchor="b">
                    <a:lnL>
                      <a:noFill/>
                    </a:lnL>
                    <a:lnR w="6350" cap="flat" cmpd="sng" algn="ctr">
                      <a:solidFill>
                        <a:srgbClr val="000000"/>
                      </a:solidFill>
                      <a:prstDash val="solid"/>
                      <a:round/>
                      <a:headEnd type="none" w="med" len="med"/>
                      <a:tailEnd type="none" w="med" len="med"/>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163,0</a:t>
                      </a:r>
                    </a:p>
                  </a:txBody>
                  <a:tcPr marL="5836" marR="5836" marT="5836" marB="0" anchor="b">
                    <a:lnL w="6350" cap="flat" cmpd="sng" algn="ctr">
                      <a:solidFill>
                        <a:srgbClr val="000000"/>
                      </a:solidFill>
                      <a:prstDash val="solid"/>
                      <a:round/>
                      <a:headEnd type="none" w="med" len="med"/>
                      <a:tailEnd type="none" w="med" len="med"/>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116,7</a:t>
                      </a:r>
                    </a:p>
                  </a:txBody>
                  <a:tcPr marL="5836" marR="5836" marT="5836"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-28%</a:t>
                      </a:r>
                    </a:p>
                  </a:txBody>
                  <a:tcPr marL="5836" marR="5836" marT="5836"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4046813402"/>
                  </a:ext>
                </a:extLst>
              </a:tr>
              <a:tr h="169245">
                <a:tc>
                  <a:txBody>
                    <a:bodyPr/>
                    <a:lstStyle/>
                    <a:p>
                      <a:pPr algn="l" fontAlgn="b"/>
                      <a:r>
                        <a:rPr lang="sv-SE" sz="1000" b="0" i="0" u="none" strike="noStrike">
                          <a:solidFill>
                            <a:srgbClr val="000000"/>
                          </a:solidFill>
                          <a:effectLst/>
                          <a:latin typeface="Calibri" panose="020F0502020204030204" pitchFamily="34" charset="0"/>
                        </a:rPr>
                        <a:t>Gävleborg</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48 926</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33 864</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170,2</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117,8</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-31%</a:t>
                      </a:r>
                    </a:p>
                  </a:txBody>
                  <a:tcPr marL="5836" marR="5836" marT="5836" marB="0" anchor="b">
                    <a:lnL>
                      <a:noFill/>
                    </a:lnL>
                    <a:lnR>
                      <a:noFill/>
                    </a:lnR>
                    <a:lnT>
                      <a:noFill/>
                    </a:lnT>
                    <a:lnB>
                      <a:noFill/>
                    </a:lnB>
                  </a:tcPr>
                </a:tc>
                <a:extLst>
                  <a:ext uri="{0D108BD9-81ED-4DB2-BD59-A6C34878D82A}">
                    <a16:rowId xmlns:a16="http://schemas.microsoft.com/office/drawing/2014/main" val="3992846624"/>
                  </a:ext>
                </a:extLst>
              </a:tr>
              <a:tr h="169245">
                <a:tc>
                  <a:txBody>
                    <a:bodyPr/>
                    <a:lstStyle/>
                    <a:p>
                      <a:pPr algn="l" fontAlgn="b"/>
                      <a:r>
                        <a:rPr lang="sv-SE" sz="1000" b="0" i="0" u="none" strike="noStrike">
                          <a:solidFill>
                            <a:srgbClr val="000000"/>
                          </a:solidFill>
                          <a:effectLst/>
                          <a:latin typeface="Calibri" panose="020F0502020204030204" pitchFamily="34" charset="0"/>
                        </a:rPr>
                        <a:t>Östergötland</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75 365</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55 383</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161,9</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118,6</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-27%</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2804509343"/>
                  </a:ext>
                </a:extLst>
              </a:tr>
              <a:tr h="169245">
                <a:tc>
                  <a:txBody>
                    <a:bodyPr/>
                    <a:lstStyle/>
                    <a:p>
                      <a:pPr algn="l" fontAlgn="b"/>
                      <a:r>
                        <a:rPr lang="sv-SE" sz="1000" b="0" i="0" u="none" strike="noStrike">
                          <a:solidFill>
                            <a:srgbClr val="000000"/>
                          </a:solidFill>
                          <a:effectLst/>
                          <a:latin typeface="Calibri" panose="020F0502020204030204" pitchFamily="34" charset="0"/>
                        </a:rPr>
                        <a:t>Västerbotten</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44 318</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35 168</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163,1</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128,7</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-21%</a:t>
                      </a:r>
                    </a:p>
                  </a:txBody>
                  <a:tcPr marL="5836" marR="5836" marT="5836" marB="0" anchor="b">
                    <a:lnL>
                      <a:noFill/>
                    </a:lnL>
                    <a:lnR>
                      <a:noFill/>
                    </a:lnR>
                    <a:lnT>
                      <a:noFill/>
                    </a:lnT>
                    <a:lnB>
                      <a:noFill/>
                    </a:lnB>
                  </a:tcPr>
                </a:tc>
                <a:extLst>
                  <a:ext uri="{0D108BD9-81ED-4DB2-BD59-A6C34878D82A}">
                    <a16:rowId xmlns:a16="http://schemas.microsoft.com/office/drawing/2014/main" val="758289745"/>
                  </a:ext>
                </a:extLst>
              </a:tr>
              <a:tr h="169245">
                <a:tc>
                  <a:txBody>
                    <a:bodyPr/>
                    <a:lstStyle/>
                    <a:p>
                      <a:pPr algn="l" fontAlgn="b"/>
                      <a:r>
                        <a:rPr lang="sv-SE" sz="1000" b="0" i="0" u="none" strike="noStrike">
                          <a:solidFill>
                            <a:srgbClr val="000000"/>
                          </a:solidFill>
                          <a:effectLst/>
                          <a:latin typeface="Calibri" panose="020F0502020204030204" pitchFamily="34" charset="0"/>
                        </a:rPr>
                        <a:t>Norrbotten</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36 002</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32 296</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144,0</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129,4</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-10%</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2519180275"/>
                  </a:ext>
                </a:extLst>
              </a:tr>
              <a:tr h="169245">
                <a:tc>
                  <a:txBody>
                    <a:bodyPr/>
                    <a:lstStyle/>
                    <a:p>
                      <a:pPr algn="l" fontAlgn="b"/>
                      <a:r>
                        <a:rPr lang="sv-SE" sz="1000" b="0" i="0" u="none" strike="noStrike">
                          <a:solidFill>
                            <a:srgbClr val="000000"/>
                          </a:solidFill>
                          <a:effectLst/>
                          <a:latin typeface="Calibri" panose="020F0502020204030204" pitchFamily="34" charset="0"/>
                        </a:rPr>
                        <a:t>Uppsala</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66 438</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52 497</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173,1</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135,2</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-21%</a:t>
                      </a:r>
                    </a:p>
                  </a:txBody>
                  <a:tcPr marL="5836" marR="5836" marT="5836" marB="0" anchor="b">
                    <a:lnL>
                      <a:noFill/>
                    </a:lnL>
                    <a:lnR>
                      <a:noFill/>
                    </a:lnR>
                    <a:lnT>
                      <a:noFill/>
                    </a:lnT>
                    <a:lnB>
                      <a:noFill/>
                    </a:lnB>
                  </a:tcPr>
                </a:tc>
                <a:extLst>
                  <a:ext uri="{0D108BD9-81ED-4DB2-BD59-A6C34878D82A}">
                    <a16:rowId xmlns:a16="http://schemas.microsoft.com/office/drawing/2014/main" val="4260802427"/>
                  </a:ext>
                </a:extLst>
              </a:tr>
              <a:tr h="169245">
                <a:tc>
                  <a:txBody>
                    <a:bodyPr/>
                    <a:lstStyle/>
                    <a:p>
                      <a:pPr algn="l" fontAlgn="b"/>
                      <a:r>
                        <a:rPr lang="sv-SE" sz="1000" b="0" i="0" u="none" strike="noStrike">
                          <a:solidFill>
                            <a:srgbClr val="000000"/>
                          </a:solidFill>
                          <a:effectLst/>
                          <a:latin typeface="Calibri" panose="020F0502020204030204" pitchFamily="34" charset="0"/>
                        </a:rPr>
                        <a:t>Blekinge</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29 717</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22 003</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186,2</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138,3</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-26%</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2673914062"/>
                  </a:ext>
                </a:extLst>
              </a:tr>
              <a:tr h="169245">
                <a:tc>
                  <a:txBody>
                    <a:bodyPr/>
                    <a:lstStyle/>
                    <a:p>
                      <a:pPr algn="l" fontAlgn="b"/>
                      <a:r>
                        <a:rPr lang="sv-SE" sz="1000" b="0" i="0" u="none" strike="noStrike">
                          <a:solidFill>
                            <a:srgbClr val="000000"/>
                          </a:solidFill>
                          <a:effectLst/>
                          <a:latin typeface="Calibri" panose="020F0502020204030204" pitchFamily="34" charset="0"/>
                        </a:rPr>
                        <a:t>Stockholm</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407 257</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334 812</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171,3</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140,0</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-18%</a:t>
                      </a:r>
                    </a:p>
                  </a:txBody>
                  <a:tcPr marL="5836" marR="5836" marT="5836" marB="0" anchor="b">
                    <a:lnL>
                      <a:noFill/>
                    </a:lnL>
                    <a:lnR>
                      <a:noFill/>
                    </a:lnR>
                    <a:lnT>
                      <a:noFill/>
                    </a:lnT>
                    <a:lnB>
                      <a:noFill/>
                    </a:lnB>
                  </a:tcPr>
                </a:tc>
                <a:extLst>
                  <a:ext uri="{0D108BD9-81ED-4DB2-BD59-A6C34878D82A}">
                    <a16:rowId xmlns:a16="http://schemas.microsoft.com/office/drawing/2014/main" val="1154624888"/>
                  </a:ext>
                </a:extLst>
              </a:tr>
              <a:tr h="169245">
                <a:tc>
                  <a:txBody>
                    <a:bodyPr/>
                    <a:lstStyle/>
                    <a:p>
                      <a:pPr algn="l" fontAlgn="b"/>
                      <a:r>
                        <a:rPr lang="sv-SE" sz="1000" b="0" i="0" u="none" strike="noStrike">
                          <a:solidFill>
                            <a:srgbClr val="000000"/>
                          </a:solidFill>
                          <a:effectLst/>
                          <a:latin typeface="Calibri" panose="020F0502020204030204" pitchFamily="34" charset="0"/>
                        </a:rPr>
                        <a:t>Kalmar</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45 295</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34 879</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184,5</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141,8</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-23%</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3979614135"/>
                  </a:ext>
                </a:extLst>
              </a:tr>
              <a:tr h="169245">
                <a:tc>
                  <a:txBody>
                    <a:bodyPr/>
                    <a:lstStyle/>
                    <a:p>
                      <a:pPr algn="l" fontAlgn="b"/>
                      <a:r>
                        <a:rPr lang="sv-SE" sz="1000" b="0" i="0" u="none" strike="noStrike">
                          <a:solidFill>
                            <a:srgbClr val="000000"/>
                          </a:solidFill>
                          <a:effectLst/>
                          <a:latin typeface="Calibri" panose="020F0502020204030204" pitchFamily="34" charset="0"/>
                        </a:rPr>
                        <a:t>Västmanland</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47 966</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39 344</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173,9</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142,0</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-18%</a:t>
                      </a:r>
                    </a:p>
                  </a:txBody>
                  <a:tcPr marL="5836" marR="5836" marT="5836" marB="0" anchor="b">
                    <a:lnL>
                      <a:noFill/>
                    </a:lnL>
                    <a:lnR>
                      <a:noFill/>
                    </a:lnR>
                    <a:lnT>
                      <a:noFill/>
                    </a:lnT>
                    <a:lnB>
                      <a:noFill/>
                    </a:lnB>
                  </a:tcPr>
                </a:tc>
                <a:extLst>
                  <a:ext uri="{0D108BD9-81ED-4DB2-BD59-A6C34878D82A}">
                    <a16:rowId xmlns:a16="http://schemas.microsoft.com/office/drawing/2014/main" val="3183458826"/>
                  </a:ext>
                </a:extLst>
              </a:tr>
              <a:tr h="169245">
                <a:tc>
                  <a:txBody>
                    <a:bodyPr/>
                    <a:lstStyle/>
                    <a:p>
                      <a:pPr algn="l" fontAlgn="b"/>
                      <a:r>
                        <a:rPr lang="sv-SE" sz="1000" b="1" i="0" u="none" strike="noStrike">
                          <a:solidFill>
                            <a:srgbClr val="000000"/>
                          </a:solidFill>
                          <a:effectLst/>
                          <a:latin typeface="Calibri" panose="020F0502020204030204" pitchFamily="34" charset="0"/>
                        </a:rPr>
                        <a:t>Riket</a:t>
                      </a:r>
                    </a:p>
                  </a:txBody>
                  <a:tcPr marL="5836" marR="5836" marT="5836" marB="0" anchor="b">
                    <a:lnL>
                      <a:noFill/>
                    </a:lnL>
                    <a:lnR>
                      <a:noFill/>
                    </a:lnR>
                    <a:lnT>
                      <a:noFill/>
                    </a:lnT>
                    <a:lnB>
                      <a:noFill/>
                    </a:lnB>
                    <a:solidFill>
                      <a:srgbClr val="F2F2F2"/>
                    </a:solidFill>
                  </a:tcPr>
                </a:tc>
                <a:tc>
                  <a:txBody>
                    <a:bodyPr/>
                    <a:lstStyle/>
                    <a:p>
                      <a:pPr algn="r" fontAlgn="b"/>
                      <a:r>
                        <a:rPr lang="sv-SE" sz="1000" b="1" i="0" u="none" strike="noStrike">
                          <a:solidFill>
                            <a:srgbClr val="000000"/>
                          </a:solidFill>
                          <a:effectLst/>
                          <a:latin typeface="Calibri" panose="020F0502020204030204" pitchFamily="34" charset="0"/>
                        </a:rPr>
                        <a:t>1 810 179</a:t>
                      </a:r>
                    </a:p>
                  </a:txBody>
                  <a:tcPr marL="5836" marR="5836" marT="5836" marB="0" anchor="b">
                    <a:lnL>
                      <a:noFill/>
                    </a:lnL>
                    <a:lnR>
                      <a:noFill/>
                    </a:lnR>
                    <a:lnT>
                      <a:noFill/>
                    </a:lnT>
                    <a:lnB>
                      <a:noFill/>
                    </a:lnB>
                    <a:solidFill>
                      <a:srgbClr val="F2F2F2"/>
                    </a:solidFill>
                  </a:tcPr>
                </a:tc>
                <a:tc>
                  <a:txBody>
                    <a:bodyPr/>
                    <a:lstStyle/>
                    <a:p>
                      <a:pPr algn="r" fontAlgn="b"/>
                      <a:r>
                        <a:rPr lang="sv-SE" sz="1000" b="1" i="0" u="none" strike="noStrike">
                          <a:solidFill>
                            <a:srgbClr val="000000"/>
                          </a:solidFill>
                          <a:effectLst/>
                          <a:latin typeface="Calibri" panose="020F0502020204030204" pitchFamily="34" charset="0"/>
                        </a:rPr>
                        <a:t>1 476 582</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1" i="0" u="none" strike="noStrike">
                          <a:solidFill>
                            <a:srgbClr val="000000"/>
                          </a:solidFill>
                          <a:effectLst/>
                          <a:latin typeface="Calibri" panose="020F0502020204030204" pitchFamily="34" charset="0"/>
                        </a:rPr>
                        <a:t>175,3</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1" i="0" u="none" strike="noStrike">
                          <a:solidFill>
                            <a:srgbClr val="000000"/>
                          </a:solidFill>
                          <a:effectLst/>
                          <a:latin typeface="Calibri" panose="020F0502020204030204" pitchFamily="34" charset="0"/>
                        </a:rPr>
                        <a:t>142,3</a:t>
                      </a:r>
                    </a:p>
                  </a:txBody>
                  <a:tcPr marL="5836" marR="5836" marT="5836" marB="0" anchor="b">
                    <a:lnL>
                      <a:noFill/>
                    </a:lnL>
                    <a:lnR>
                      <a:noFill/>
                    </a:lnR>
                    <a:lnT>
                      <a:noFill/>
                    </a:lnT>
                    <a:lnB>
                      <a:noFill/>
                    </a:lnB>
                    <a:solidFill>
                      <a:srgbClr val="F2F2F2"/>
                    </a:solidFill>
                  </a:tcPr>
                </a:tc>
                <a:tc>
                  <a:txBody>
                    <a:bodyPr/>
                    <a:lstStyle/>
                    <a:p>
                      <a:pPr algn="r" fontAlgn="b"/>
                      <a:r>
                        <a:rPr lang="sv-SE" sz="1000" b="1" i="0" u="none" strike="noStrike">
                          <a:solidFill>
                            <a:srgbClr val="000000"/>
                          </a:solidFill>
                          <a:effectLst/>
                          <a:latin typeface="Calibri" panose="020F0502020204030204" pitchFamily="34" charset="0"/>
                        </a:rPr>
                        <a:t>-18%</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1573893362"/>
                  </a:ext>
                </a:extLst>
              </a:tr>
              <a:tr h="169245">
                <a:tc>
                  <a:txBody>
                    <a:bodyPr/>
                    <a:lstStyle/>
                    <a:p>
                      <a:pPr algn="l" fontAlgn="b"/>
                      <a:r>
                        <a:rPr lang="sv-SE" sz="1000" b="0" i="0" u="none" strike="noStrike">
                          <a:solidFill>
                            <a:srgbClr val="000000"/>
                          </a:solidFill>
                          <a:effectLst/>
                          <a:latin typeface="Calibri" panose="020F0502020204030204" pitchFamily="34" charset="0"/>
                        </a:rPr>
                        <a:t>Skåne</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251 146</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199 471</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182,3</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143,6</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-21%</a:t>
                      </a:r>
                    </a:p>
                  </a:txBody>
                  <a:tcPr marL="5836" marR="5836" marT="5836" marB="0" anchor="b">
                    <a:lnL>
                      <a:noFill/>
                    </a:lnL>
                    <a:lnR>
                      <a:noFill/>
                    </a:lnR>
                    <a:lnT>
                      <a:noFill/>
                    </a:lnT>
                    <a:lnB>
                      <a:noFill/>
                    </a:lnB>
                  </a:tcPr>
                </a:tc>
                <a:extLst>
                  <a:ext uri="{0D108BD9-81ED-4DB2-BD59-A6C34878D82A}">
                    <a16:rowId xmlns:a16="http://schemas.microsoft.com/office/drawing/2014/main" val="1381362114"/>
                  </a:ext>
                </a:extLst>
              </a:tr>
              <a:tr h="169245">
                <a:tc>
                  <a:txBody>
                    <a:bodyPr/>
                    <a:lstStyle/>
                    <a:p>
                      <a:pPr algn="l" fontAlgn="b"/>
                      <a:r>
                        <a:rPr lang="sv-SE" sz="1000" b="0" i="0" u="none" strike="noStrike">
                          <a:solidFill>
                            <a:srgbClr val="000000"/>
                          </a:solidFill>
                          <a:effectLst/>
                          <a:latin typeface="Calibri" panose="020F0502020204030204" pitchFamily="34" charset="0"/>
                        </a:rPr>
                        <a:t>Västernorrland</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41 707</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35 307</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170,0</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144,4</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-15%</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2583854483"/>
                  </a:ext>
                </a:extLst>
              </a:tr>
              <a:tr h="169245">
                <a:tc>
                  <a:txBody>
                    <a:bodyPr/>
                    <a:lstStyle/>
                    <a:p>
                      <a:pPr algn="l" fontAlgn="b"/>
                      <a:r>
                        <a:rPr lang="sv-SE" sz="1000" b="0" i="0" u="none" strike="noStrike">
                          <a:solidFill>
                            <a:srgbClr val="000000"/>
                          </a:solidFill>
                          <a:effectLst/>
                          <a:latin typeface="Calibri" panose="020F0502020204030204" pitchFamily="34" charset="0"/>
                        </a:rPr>
                        <a:t>Jämtland</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22 828</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19 117</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174,5</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145,8</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-16%</a:t>
                      </a:r>
                    </a:p>
                  </a:txBody>
                  <a:tcPr marL="5836" marR="5836" marT="5836" marB="0" anchor="b">
                    <a:lnL>
                      <a:noFill/>
                    </a:lnL>
                    <a:lnR>
                      <a:noFill/>
                    </a:lnR>
                    <a:lnT>
                      <a:noFill/>
                    </a:lnT>
                    <a:lnB>
                      <a:noFill/>
                    </a:lnB>
                  </a:tcPr>
                </a:tc>
                <a:extLst>
                  <a:ext uri="{0D108BD9-81ED-4DB2-BD59-A6C34878D82A}">
                    <a16:rowId xmlns:a16="http://schemas.microsoft.com/office/drawing/2014/main" val="1366348830"/>
                  </a:ext>
                </a:extLst>
              </a:tr>
              <a:tr h="169245">
                <a:tc>
                  <a:txBody>
                    <a:bodyPr/>
                    <a:lstStyle/>
                    <a:p>
                      <a:pPr algn="l" fontAlgn="b"/>
                      <a:r>
                        <a:rPr lang="sv-SE" sz="1000" b="0" i="0" u="none" strike="noStrike">
                          <a:solidFill>
                            <a:srgbClr val="000000"/>
                          </a:solidFill>
                          <a:effectLst/>
                          <a:latin typeface="Calibri" panose="020F0502020204030204" pitchFamily="34" charset="0"/>
                        </a:rPr>
                        <a:t>Örebro</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51 476</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44 924</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168,9</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147,0</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-13%</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370788810"/>
                  </a:ext>
                </a:extLst>
              </a:tr>
              <a:tr h="169245">
                <a:tc>
                  <a:txBody>
                    <a:bodyPr/>
                    <a:lstStyle/>
                    <a:p>
                      <a:pPr algn="l" fontAlgn="b"/>
                      <a:r>
                        <a:rPr lang="sv-SE" sz="1000" b="0" i="0" u="none" strike="noStrike">
                          <a:solidFill>
                            <a:srgbClr val="000000"/>
                          </a:solidFill>
                          <a:effectLst/>
                          <a:latin typeface="Calibri" panose="020F0502020204030204" pitchFamily="34" charset="0"/>
                        </a:rPr>
                        <a:t>Gotland</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10 324</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8 865</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173,0</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147,5</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a:t>
                      </a:r>
                    </a:p>
                  </a:txBody>
                  <a:tcPr marL="5836" marR="5836" marT="5836" marB="0" anchor="b">
                    <a:lnL>
                      <a:noFill/>
                    </a:lnL>
                    <a:lnR>
                      <a:noFill/>
                    </a:lnR>
                    <a:lnT>
                      <a:noFill/>
                    </a:lnT>
                    <a:lnB>
                      <a:noFill/>
                    </a:lnB>
                  </a:tcPr>
                </a:tc>
                <a:extLst>
                  <a:ext uri="{0D108BD9-81ED-4DB2-BD59-A6C34878D82A}">
                    <a16:rowId xmlns:a16="http://schemas.microsoft.com/office/drawing/2014/main" val="1514971758"/>
                  </a:ext>
                </a:extLst>
              </a:tr>
              <a:tr h="169245">
                <a:tc>
                  <a:txBody>
                    <a:bodyPr/>
                    <a:lstStyle/>
                    <a:p>
                      <a:pPr algn="l" fontAlgn="b"/>
                      <a:r>
                        <a:rPr lang="sv-SE" sz="1000" b="0" i="0" u="none" strike="noStrike">
                          <a:solidFill>
                            <a:srgbClr val="000000"/>
                          </a:solidFill>
                          <a:effectLst/>
                          <a:latin typeface="Calibri" panose="020F0502020204030204" pitchFamily="34" charset="0"/>
                        </a:rPr>
                        <a:t>Värmland</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53 704</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42 082</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190,2</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148,8</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-22%</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4183140333"/>
                  </a:ext>
                </a:extLst>
              </a:tr>
              <a:tr h="169245">
                <a:tc>
                  <a:txBody>
                    <a:bodyPr/>
                    <a:lstStyle/>
                    <a:p>
                      <a:pPr algn="l" fontAlgn="b"/>
                      <a:r>
                        <a:rPr lang="sv-SE" sz="1000" b="0" i="0" u="none" strike="noStrike">
                          <a:solidFill>
                            <a:srgbClr val="000000"/>
                          </a:solidFill>
                          <a:effectLst/>
                          <a:latin typeface="Calibri" panose="020F0502020204030204" pitchFamily="34" charset="0"/>
                        </a:rPr>
                        <a:t>Kronoberg</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34 750</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30 151</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172,5</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149,1</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-13%</a:t>
                      </a:r>
                    </a:p>
                  </a:txBody>
                  <a:tcPr marL="5836" marR="5836" marT="5836" marB="0" anchor="b">
                    <a:lnL>
                      <a:noFill/>
                    </a:lnL>
                    <a:lnR>
                      <a:noFill/>
                    </a:lnR>
                    <a:lnT>
                      <a:noFill/>
                    </a:lnT>
                    <a:lnB>
                      <a:noFill/>
                    </a:lnB>
                  </a:tcPr>
                </a:tc>
                <a:extLst>
                  <a:ext uri="{0D108BD9-81ED-4DB2-BD59-A6C34878D82A}">
                    <a16:rowId xmlns:a16="http://schemas.microsoft.com/office/drawing/2014/main" val="2328148213"/>
                  </a:ext>
                </a:extLst>
              </a:tr>
              <a:tr h="169245">
                <a:tc>
                  <a:txBody>
                    <a:bodyPr/>
                    <a:lstStyle/>
                    <a:p>
                      <a:pPr algn="l" fontAlgn="b"/>
                      <a:r>
                        <a:rPr lang="sv-SE" sz="1000" b="0" i="0" u="none" strike="noStrike">
                          <a:solidFill>
                            <a:srgbClr val="000000"/>
                          </a:solidFill>
                          <a:effectLst/>
                          <a:latin typeface="Calibri" panose="020F0502020204030204" pitchFamily="34" charset="0"/>
                        </a:rPr>
                        <a:t>Sörmland</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53 149</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45 766</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178,6</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152,9</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-14%</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2123925089"/>
                  </a:ext>
                </a:extLst>
              </a:tr>
              <a:tr h="169245">
                <a:tc>
                  <a:txBody>
                    <a:bodyPr/>
                    <a:lstStyle/>
                    <a:p>
                      <a:pPr algn="l" fontAlgn="b"/>
                      <a:r>
                        <a:rPr lang="sv-SE" sz="1000" b="0" i="0" u="none" strike="noStrike">
                          <a:solidFill>
                            <a:srgbClr val="000000"/>
                          </a:solidFill>
                          <a:effectLst/>
                          <a:latin typeface="Calibri" panose="020F0502020204030204" pitchFamily="34" charset="0"/>
                        </a:rPr>
                        <a:t>Västra Götaland</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311 371</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268 006</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180,4</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154,5</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-14%</a:t>
                      </a:r>
                    </a:p>
                  </a:txBody>
                  <a:tcPr marL="5836" marR="5836" marT="5836" marB="0" anchor="b">
                    <a:lnL>
                      <a:noFill/>
                    </a:lnL>
                    <a:lnR>
                      <a:noFill/>
                    </a:lnR>
                    <a:lnT>
                      <a:noFill/>
                    </a:lnT>
                    <a:lnB>
                      <a:noFill/>
                    </a:lnB>
                  </a:tcPr>
                </a:tc>
                <a:extLst>
                  <a:ext uri="{0D108BD9-81ED-4DB2-BD59-A6C34878D82A}">
                    <a16:rowId xmlns:a16="http://schemas.microsoft.com/office/drawing/2014/main" val="3927544273"/>
                  </a:ext>
                </a:extLst>
              </a:tr>
              <a:tr h="169245">
                <a:tc>
                  <a:txBody>
                    <a:bodyPr/>
                    <a:lstStyle/>
                    <a:p>
                      <a:pPr algn="l" fontAlgn="b"/>
                      <a:r>
                        <a:rPr lang="sv-SE" sz="1000" b="0" i="0" u="none" strike="noStrike">
                          <a:solidFill>
                            <a:srgbClr val="000000"/>
                          </a:solidFill>
                          <a:effectLst/>
                          <a:latin typeface="Calibri" panose="020F0502020204030204" pitchFamily="34" charset="0"/>
                        </a:rPr>
                        <a:t>Jönköping</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68 495</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56 541</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188,4</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154,9</a:t>
                      </a:r>
                    </a:p>
                  </a:txBody>
                  <a:tcPr marL="5836" marR="5836" marT="5836" marB="0" anchor="b">
                    <a:lnL>
                      <a:noFill/>
                    </a:lnL>
                    <a:lnR>
                      <a:noFill/>
                    </a:lnR>
                    <a:lnT>
                      <a:noFill/>
                    </a:lnT>
                    <a:lnB>
                      <a:noFill/>
                    </a:lnB>
                    <a:solidFill>
                      <a:srgbClr val="F2F2F2"/>
                    </a:solidFill>
                  </a:tcPr>
                </a:tc>
                <a:tc>
                  <a:txBody>
                    <a:bodyPr/>
                    <a:lstStyle/>
                    <a:p>
                      <a:pPr algn="r" fontAlgn="b"/>
                      <a:r>
                        <a:rPr lang="sv-SE" sz="1000" b="0" i="0" u="none" strike="noStrike">
                          <a:solidFill>
                            <a:srgbClr val="000000"/>
                          </a:solidFill>
                          <a:effectLst/>
                          <a:latin typeface="Calibri" panose="020F0502020204030204" pitchFamily="34" charset="0"/>
                        </a:rPr>
                        <a:t>-17%</a:t>
                      </a:r>
                    </a:p>
                  </a:txBody>
                  <a:tcPr marL="5836" marR="5836" marT="5836" marB="0" anchor="b">
                    <a:lnL>
                      <a:noFill/>
                    </a:lnL>
                    <a:lnR>
                      <a:noFill/>
                    </a:lnR>
                    <a:lnT>
                      <a:noFill/>
                    </a:lnT>
                    <a:lnB>
                      <a:noFill/>
                    </a:lnB>
                    <a:solidFill>
                      <a:srgbClr val="F2F2F2"/>
                    </a:solidFill>
                  </a:tcPr>
                </a:tc>
                <a:extLst>
                  <a:ext uri="{0D108BD9-81ED-4DB2-BD59-A6C34878D82A}">
                    <a16:rowId xmlns:a16="http://schemas.microsoft.com/office/drawing/2014/main" val="3059355302"/>
                  </a:ext>
                </a:extLst>
              </a:tr>
              <a:tr h="169245">
                <a:tc>
                  <a:txBody>
                    <a:bodyPr/>
                    <a:lstStyle/>
                    <a:p>
                      <a:pPr algn="l" fontAlgn="b"/>
                      <a:r>
                        <a:rPr lang="sv-SE" sz="1000" b="0" i="0" u="none" strike="noStrike">
                          <a:solidFill>
                            <a:srgbClr val="000000"/>
                          </a:solidFill>
                          <a:effectLst/>
                          <a:latin typeface="Calibri" panose="020F0502020204030204" pitchFamily="34" charset="0"/>
                        </a:rPr>
                        <a:t>Halland</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62 954</a:t>
                      </a:r>
                    </a:p>
                  </a:txBody>
                  <a:tcPr marL="5836" marR="5836" marT="5836" marB="0" anchor="b">
                    <a:lnL>
                      <a:noFill/>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52 487</a:t>
                      </a:r>
                    </a:p>
                  </a:txBody>
                  <a:tcPr marL="5836" marR="5836" marT="583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188,6</a:t>
                      </a:r>
                    </a:p>
                  </a:txBody>
                  <a:tcPr marL="5836" marR="5836" marT="583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sv-SE" sz="1000" b="0" i="0" u="none" strike="noStrike">
                          <a:solidFill>
                            <a:srgbClr val="000000"/>
                          </a:solidFill>
                          <a:effectLst/>
                          <a:latin typeface="Calibri" panose="020F0502020204030204" pitchFamily="34" charset="0"/>
                        </a:rPr>
                        <a:t>155,9</a:t>
                      </a:r>
                    </a:p>
                  </a:txBody>
                  <a:tcPr marL="5836" marR="5836" marT="5836" marB="0" anchor="b">
                    <a:lnL>
                      <a:noFill/>
                    </a:lnL>
                    <a:lnR>
                      <a:noFill/>
                    </a:lnR>
                    <a:lnT>
                      <a:noFill/>
                    </a:lnT>
                    <a:lnB>
                      <a:noFill/>
                    </a:lnB>
                  </a:tcPr>
                </a:tc>
                <a:tc>
                  <a:txBody>
                    <a:bodyPr/>
                    <a:lstStyle/>
                    <a:p>
                      <a:pPr algn="r" fontAlgn="b"/>
                      <a:r>
                        <a:rPr lang="sv-SE" sz="1000" b="0" i="0" u="none" strike="noStrike" dirty="0">
                          <a:solidFill>
                            <a:srgbClr val="000000"/>
                          </a:solidFill>
                          <a:effectLst/>
                          <a:latin typeface="Calibri" panose="020F0502020204030204" pitchFamily="34" charset="0"/>
                        </a:rPr>
                        <a:t>-17%</a:t>
                      </a:r>
                    </a:p>
                  </a:txBody>
                  <a:tcPr marL="5836" marR="5836" marT="5836" marB="0" anchor="b">
                    <a:lnL>
                      <a:noFill/>
                    </a:lnL>
                    <a:lnR>
                      <a:noFill/>
                    </a:lnR>
                    <a:lnT>
                      <a:noFill/>
                    </a:lnT>
                    <a:lnB>
                      <a:noFill/>
                    </a:lnB>
                  </a:tcPr>
                </a:tc>
                <a:extLst>
                  <a:ext uri="{0D108BD9-81ED-4DB2-BD59-A6C34878D82A}">
                    <a16:rowId xmlns:a16="http://schemas.microsoft.com/office/drawing/2014/main" val="1885353622"/>
                  </a:ext>
                </a:extLst>
              </a:tr>
            </a:tbl>
          </a:graphicData>
        </a:graphic>
      </p:graphicFrame>
      <p:graphicFrame>
        <p:nvGraphicFramePr>
          <p:cNvPr id="4" name="Diagram 3">
            <a:extLst>
              <a:ext uri="{FF2B5EF4-FFF2-40B4-BE49-F238E27FC236}">
                <a16:creationId xmlns:a16="http://schemas.microsoft.com/office/drawing/2014/main" id="{00000000-0008-0000-1B00-000002000000}"/>
              </a:ext>
            </a:extLst>
          </p:cNvPr>
          <p:cNvGraphicFramePr>
            <a:graphicFrameLocks/>
          </p:cNvGraphicFramePr>
          <p:nvPr>
            <p:extLst>
              <p:ext uri="{D42A27DB-BD31-4B8C-83A1-F6EECF244321}">
                <p14:modId xmlns:p14="http://schemas.microsoft.com/office/powerpoint/2010/main" val="451060620"/>
              </p:ext>
            </p:extLst>
          </p:nvPr>
        </p:nvGraphicFramePr>
        <p:xfrm>
          <a:off x="5011240" y="1443885"/>
          <a:ext cx="5274675" cy="435134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28162479-8CA3-461E-8509-76CDA9DC8833}"/>
              </a:ext>
            </a:extLst>
          </p:cNvPr>
          <p:cNvSpPr txBox="1"/>
          <p:nvPr/>
        </p:nvSpPr>
        <p:spPr>
          <a:xfrm>
            <a:off x="542925" y="6056851"/>
            <a:ext cx="8936635" cy="646331"/>
          </a:xfrm>
          <a:prstGeom prst="rect">
            <a:avLst/>
          </a:prstGeom>
          <a:noFill/>
        </p:spPr>
        <p:txBody>
          <a:bodyPr wrap="square" rtlCol="0">
            <a:spAutoFit/>
          </a:bodyPr>
          <a:lstStyle/>
          <a:p>
            <a:r>
              <a:rPr lang="sv-SE" dirty="0"/>
              <a:t>Antalet besök i tandvården har sjunkit med ca 20 % i Skåne och det ligger i paritet med utfallet i övriga regioner.</a:t>
            </a:r>
          </a:p>
        </p:txBody>
      </p:sp>
    </p:spTree>
    <p:extLst>
      <p:ext uri="{BB962C8B-B14F-4D97-AF65-F5344CB8AC3E}">
        <p14:creationId xmlns:p14="http://schemas.microsoft.com/office/powerpoint/2010/main" val="18580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004884F1-F99F-46C3-85F3-2D2AC75720C4}"/>
              </a:ext>
            </a:extLst>
          </p:cNvPr>
          <p:cNvGraphicFramePr>
            <a:graphicFrameLocks noGrp="1"/>
          </p:cNvGraphicFramePr>
          <p:nvPr>
            <p:extLst>
              <p:ext uri="{D42A27DB-BD31-4B8C-83A1-F6EECF244321}">
                <p14:modId xmlns:p14="http://schemas.microsoft.com/office/powerpoint/2010/main" val="1876409152"/>
              </p:ext>
            </p:extLst>
          </p:nvPr>
        </p:nvGraphicFramePr>
        <p:xfrm>
          <a:off x="276225" y="112554"/>
          <a:ext cx="11563350" cy="957580"/>
        </p:xfrm>
        <a:graphic>
          <a:graphicData uri="http://schemas.openxmlformats.org/drawingml/2006/table">
            <a:tbl>
              <a:tblPr/>
              <a:tblGrid>
                <a:gridCol w="11563350">
                  <a:extLst>
                    <a:ext uri="{9D8B030D-6E8A-4147-A177-3AD203B41FA5}">
                      <a16:colId xmlns:a16="http://schemas.microsoft.com/office/drawing/2014/main" val="2740812711"/>
                    </a:ext>
                  </a:extLst>
                </a:gridCol>
              </a:tblGrid>
              <a:tr h="184150">
                <a:tc>
                  <a:txBody>
                    <a:bodyPr/>
                    <a:lstStyle/>
                    <a:p>
                      <a:pPr algn="l" fontAlgn="b"/>
                      <a:r>
                        <a:rPr lang="sv-SE" sz="2400" b="1" i="0" u="none" strike="noStrike" dirty="0">
                          <a:solidFill>
                            <a:srgbClr val="000000"/>
                          </a:solidFill>
                          <a:effectLst/>
                          <a:latin typeface="Calibri" panose="020F0502020204030204" pitchFamily="34" charset="0"/>
                        </a:rPr>
                        <a:t>Andel patienter som fått medicinsk bedömning inom tre dagar respektive samma dag. Andel 2020 samt skillnad mot 2019. Alla kontakttyper. </a:t>
                      </a:r>
                    </a:p>
                  </a:txBody>
                  <a:tcPr marL="6350" marR="6350" marT="6350" marB="0" anchor="b">
                    <a:lnL>
                      <a:noFill/>
                    </a:lnL>
                    <a:lnR>
                      <a:noFill/>
                    </a:lnR>
                    <a:lnT>
                      <a:noFill/>
                    </a:lnT>
                    <a:lnB>
                      <a:noFill/>
                    </a:lnB>
                  </a:tcPr>
                </a:tc>
                <a:extLst>
                  <a:ext uri="{0D108BD9-81ED-4DB2-BD59-A6C34878D82A}">
                    <a16:rowId xmlns:a16="http://schemas.microsoft.com/office/drawing/2014/main" val="4231487669"/>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345817552"/>
                  </a:ext>
                </a:extLst>
              </a:tr>
            </a:tbl>
          </a:graphicData>
        </a:graphic>
      </p:graphicFrame>
      <p:graphicFrame>
        <p:nvGraphicFramePr>
          <p:cNvPr id="3" name="Tabell 2">
            <a:extLst>
              <a:ext uri="{FF2B5EF4-FFF2-40B4-BE49-F238E27FC236}">
                <a16:creationId xmlns:a16="http://schemas.microsoft.com/office/drawing/2014/main" id="{BC8E9C19-9AF9-4226-8ECD-76810098B6F7}"/>
              </a:ext>
            </a:extLst>
          </p:cNvPr>
          <p:cNvGraphicFramePr>
            <a:graphicFrameLocks noGrp="1"/>
          </p:cNvGraphicFramePr>
          <p:nvPr>
            <p:extLst>
              <p:ext uri="{D42A27DB-BD31-4B8C-83A1-F6EECF244321}">
                <p14:modId xmlns:p14="http://schemas.microsoft.com/office/powerpoint/2010/main" val="3583792252"/>
              </p:ext>
            </p:extLst>
          </p:nvPr>
        </p:nvGraphicFramePr>
        <p:xfrm>
          <a:off x="352425" y="858015"/>
          <a:ext cx="4114800" cy="4532555"/>
        </p:xfrm>
        <a:graphic>
          <a:graphicData uri="http://schemas.openxmlformats.org/drawingml/2006/table">
            <a:tbl>
              <a:tblPr/>
              <a:tblGrid>
                <a:gridCol w="1371600">
                  <a:extLst>
                    <a:ext uri="{9D8B030D-6E8A-4147-A177-3AD203B41FA5}">
                      <a16:colId xmlns:a16="http://schemas.microsoft.com/office/drawing/2014/main" val="4091663775"/>
                    </a:ext>
                  </a:extLst>
                </a:gridCol>
                <a:gridCol w="1308100">
                  <a:extLst>
                    <a:ext uri="{9D8B030D-6E8A-4147-A177-3AD203B41FA5}">
                      <a16:colId xmlns:a16="http://schemas.microsoft.com/office/drawing/2014/main" val="2601450005"/>
                    </a:ext>
                  </a:extLst>
                </a:gridCol>
                <a:gridCol w="1435100">
                  <a:extLst>
                    <a:ext uri="{9D8B030D-6E8A-4147-A177-3AD203B41FA5}">
                      <a16:colId xmlns:a16="http://schemas.microsoft.com/office/drawing/2014/main" val="1969919213"/>
                    </a:ext>
                  </a:extLst>
                </a:gridCol>
              </a:tblGrid>
              <a:tr h="225557">
                <a:tc>
                  <a:txBody>
                    <a:bodyPr/>
                    <a:lstStyle/>
                    <a:p>
                      <a:pPr algn="l" fontAlgn="b"/>
                      <a:r>
                        <a:rPr lang="sv-SE" sz="1100" b="1" i="0" u="none" strike="noStrike">
                          <a:solidFill>
                            <a:srgbClr val="000000"/>
                          </a:solidFill>
                          <a:effectLst/>
                          <a:latin typeface="Calibri" panose="020F0502020204030204" pitchFamily="34" charset="0"/>
                        </a:rPr>
                        <a:t>Region</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 Andel inom 0 dagar</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 Andel inom 1-3 dagar</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62193396"/>
                  </a:ext>
                </a:extLst>
              </a:tr>
              <a:tr h="163741">
                <a:tc>
                  <a:txBody>
                    <a:bodyPr/>
                    <a:lstStyle/>
                    <a:p>
                      <a:pPr algn="l" fontAlgn="b"/>
                      <a:r>
                        <a:rPr lang="sv-SE" sz="1100" b="0" i="0" u="none" strike="noStrike">
                          <a:solidFill>
                            <a:srgbClr val="000000"/>
                          </a:solidFill>
                          <a:effectLst/>
                          <a:latin typeface="Calibri" panose="020F0502020204030204" pitchFamily="34" charset="0"/>
                        </a:rPr>
                        <a:t>Region Norrbotten</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189662083"/>
                  </a:ext>
                </a:extLst>
              </a:tr>
              <a:tr h="163741">
                <a:tc>
                  <a:txBody>
                    <a:bodyPr/>
                    <a:lstStyle/>
                    <a:p>
                      <a:pPr algn="l" fontAlgn="b"/>
                      <a:r>
                        <a:rPr lang="sv-SE" sz="1100" b="0" i="0" u="none" strike="noStrike">
                          <a:solidFill>
                            <a:srgbClr val="000000"/>
                          </a:solidFill>
                          <a:effectLst/>
                          <a:latin typeface="Calibri" panose="020F0502020204030204" pitchFamily="34" charset="0"/>
                        </a:rPr>
                        <a:t>Region Dalarna</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a:t>
                      </a:r>
                    </a:p>
                  </a:txBody>
                  <a:tcPr marL="6064" marR="6064" marT="6064" marB="0" anchor="b">
                    <a:lnL>
                      <a:noFill/>
                    </a:lnL>
                    <a:lnR>
                      <a:noFill/>
                    </a:lnR>
                    <a:lnT>
                      <a:noFill/>
                    </a:lnT>
                    <a:lnB>
                      <a:noFill/>
                    </a:lnB>
                  </a:tcPr>
                </a:tc>
                <a:extLst>
                  <a:ext uri="{0D108BD9-81ED-4DB2-BD59-A6C34878D82A}">
                    <a16:rowId xmlns:a16="http://schemas.microsoft.com/office/drawing/2014/main" val="2133651952"/>
                  </a:ext>
                </a:extLst>
              </a:tr>
              <a:tr h="163741">
                <a:tc>
                  <a:txBody>
                    <a:bodyPr/>
                    <a:lstStyle/>
                    <a:p>
                      <a:pPr algn="l" fontAlgn="b"/>
                      <a:r>
                        <a:rPr lang="sv-SE" sz="1100" b="0" i="0" u="none" strike="noStrike">
                          <a:solidFill>
                            <a:srgbClr val="000000"/>
                          </a:solidFill>
                          <a:effectLst/>
                          <a:latin typeface="Calibri" panose="020F0502020204030204" pitchFamily="34" charset="0"/>
                        </a:rPr>
                        <a:t>Region Skåne</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171956001"/>
                  </a:ext>
                </a:extLst>
              </a:tr>
              <a:tr h="321765">
                <a:tc>
                  <a:txBody>
                    <a:bodyPr/>
                    <a:lstStyle/>
                    <a:p>
                      <a:pPr algn="l" fontAlgn="b"/>
                      <a:r>
                        <a:rPr lang="sv-SE" sz="1100" b="0" i="0" u="none" strike="noStrike">
                          <a:solidFill>
                            <a:srgbClr val="000000"/>
                          </a:solidFill>
                          <a:effectLst/>
                          <a:latin typeface="Calibri" panose="020F0502020204030204" pitchFamily="34" charset="0"/>
                        </a:rPr>
                        <a:t>Västra Götalandsregionen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tcPr>
                </a:tc>
                <a:extLst>
                  <a:ext uri="{0D108BD9-81ED-4DB2-BD59-A6C34878D82A}">
                    <a16:rowId xmlns:a16="http://schemas.microsoft.com/office/drawing/2014/main" val="1448386517"/>
                  </a:ext>
                </a:extLst>
              </a:tr>
              <a:tr h="163741">
                <a:tc>
                  <a:txBody>
                    <a:bodyPr/>
                    <a:lstStyle/>
                    <a:p>
                      <a:pPr algn="l" fontAlgn="b"/>
                      <a:r>
                        <a:rPr lang="sv-SE" sz="1100" b="0" i="0" u="none" strike="noStrike">
                          <a:solidFill>
                            <a:srgbClr val="000000"/>
                          </a:solidFill>
                          <a:effectLst/>
                          <a:latin typeface="Calibri" panose="020F0502020204030204" pitchFamily="34" charset="0"/>
                        </a:rPr>
                        <a:t>Region Gotland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003194858"/>
                  </a:ext>
                </a:extLst>
              </a:tr>
              <a:tr h="163741">
                <a:tc>
                  <a:txBody>
                    <a:bodyPr/>
                    <a:lstStyle/>
                    <a:p>
                      <a:pPr algn="l" fontAlgn="b"/>
                      <a:r>
                        <a:rPr lang="sv-SE" sz="1100" b="0" i="0" u="none" strike="noStrike">
                          <a:solidFill>
                            <a:srgbClr val="000000"/>
                          </a:solidFill>
                          <a:effectLst/>
                          <a:latin typeface="Calibri" panose="020F0502020204030204" pitchFamily="34" charset="0"/>
                        </a:rPr>
                        <a:t>Region Kalmar län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tcPr>
                </a:tc>
                <a:extLst>
                  <a:ext uri="{0D108BD9-81ED-4DB2-BD59-A6C34878D82A}">
                    <a16:rowId xmlns:a16="http://schemas.microsoft.com/office/drawing/2014/main" val="2829681680"/>
                  </a:ext>
                </a:extLst>
              </a:tr>
              <a:tr h="163741">
                <a:tc>
                  <a:txBody>
                    <a:bodyPr/>
                    <a:lstStyle/>
                    <a:p>
                      <a:pPr algn="l" fontAlgn="b"/>
                      <a:r>
                        <a:rPr lang="sv-SE" sz="1100" b="0" i="0" u="none" strike="noStrike">
                          <a:solidFill>
                            <a:srgbClr val="000000"/>
                          </a:solidFill>
                          <a:effectLst/>
                          <a:latin typeface="Calibri" panose="020F0502020204030204" pitchFamily="34" charset="0"/>
                        </a:rPr>
                        <a:t>Region Stockholm</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760161206"/>
                  </a:ext>
                </a:extLst>
              </a:tr>
              <a:tr h="248819">
                <a:tc>
                  <a:txBody>
                    <a:bodyPr/>
                    <a:lstStyle/>
                    <a:p>
                      <a:pPr algn="l" fontAlgn="b"/>
                      <a:r>
                        <a:rPr lang="sv-SE" sz="1100" b="0" i="0" u="none" strike="noStrike">
                          <a:solidFill>
                            <a:srgbClr val="000000"/>
                          </a:solidFill>
                          <a:effectLst/>
                          <a:latin typeface="Calibri" panose="020F0502020204030204" pitchFamily="34" charset="0"/>
                        </a:rPr>
                        <a:t>Region Jönköpings län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55%</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tcPr>
                </a:tc>
                <a:extLst>
                  <a:ext uri="{0D108BD9-81ED-4DB2-BD59-A6C34878D82A}">
                    <a16:rowId xmlns:a16="http://schemas.microsoft.com/office/drawing/2014/main" val="4106486700"/>
                  </a:ext>
                </a:extLst>
              </a:tr>
              <a:tr h="163741">
                <a:tc>
                  <a:txBody>
                    <a:bodyPr/>
                    <a:lstStyle/>
                    <a:p>
                      <a:pPr algn="l" fontAlgn="b"/>
                      <a:r>
                        <a:rPr lang="sv-SE" sz="1100" b="0" i="0" u="none" strike="noStrike">
                          <a:solidFill>
                            <a:srgbClr val="000000"/>
                          </a:solidFill>
                          <a:effectLst/>
                          <a:latin typeface="Calibri" panose="020F0502020204030204" pitchFamily="34" charset="0"/>
                        </a:rPr>
                        <a:t>Region Halland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817324023"/>
                  </a:ext>
                </a:extLst>
              </a:tr>
              <a:tr h="163741">
                <a:tc>
                  <a:txBody>
                    <a:bodyPr/>
                    <a:lstStyle/>
                    <a:p>
                      <a:pPr algn="l" fontAlgn="b"/>
                      <a:r>
                        <a:rPr lang="sv-SE" sz="1100" b="0" i="0" u="none" strike="noStrike">
                          <a:solidFill>
                            <a:srgbClr val="000000"/>
                          </a:solidFill>
                          <a:effectLst/>
                          <a:latin typeface="Calibri" panose="020F0502020204030204" pitchFamily="34" charset="0"/>
                        </a:rPr>
                        <a:t>Region Kronoberg</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tcPr>
                </a:tc>
                <a:extLst>
                  <a:ext uri="{0D108BD9-81ED-4DB2-BD59-A6C34878D82A}">
                    <a16:rowId xmlns:a16="http://schemas.microsoft.com/office/drawing/2014/main" val="2391279947"/>
                  </a:ext>
                </a:extLst>
              </a:tr>
              <a:tr h="163741">
                <a:tc>
                  <a:txBody>
                    <a:bodyPr/>
                    <a:lstStyle/>
                    <a:p>
                      <a:pPr algn="l" fontAlgn="b"/>
                      <a:r>
                        <a:rPr lang="sv-SE" sz="1100" b="0" i="0" u="none" strike="noStrike">
                          <a:solidFill>
                            <a:srgbClr val="000000"/>
                          </a:solidFill>
                          <a:effectLst/>
                          <a:latin typeface="Calibri" panose="020F0502020204030204" pitchFamily="34" charset="0"/>
                        </a:rPr>
                        <a:t>Region Östergötland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52%</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4171698686"/>
                  </a:ext>
                </a:extLst>
              </a:tr>
              <a:tr h="163741">
                <a:tc>
                  <a:txBody>
                    <a:bodyPr/>
                    <a:lstStyle/>
                    <a:p>
                      <a:pPr algn="l" fontAlgn="b"/>
                      <a:r>
                        <a:rPr lang="sv-SE" sz="1100" b="0" i="0" u="none" strike="noStrike">
                          <a:solidFill>
                            <a:srgbClr val="000000"/>
                          </a:solidFill>
                          <a:effectLst/>
                          <a:latin typeface="Calibri" panose="020F0502020204030204" pitchFamily="34" charset="0"/>
                        </a:rPr>
                        <a:t>Region Blekinge</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21%</a:t>
                      </a:r>
                    </a:p>
                  </a:txBody>
                  <a:tcPr marL="6064" marR="6064" marT="6064" marB="0" anchor="b">
                    <a:lnL>
                      <a:noFill/>
                    </a:lnL>
                    <a:lnR>
                      <a:noFill/>
                    </a:lnR>
                    <a:lnT>
                      <a:noFill/>
                    </a:lnT>
                    <a:lnB>
                      <a:noFill/>
                    </a:lnB>
                  </a:tcPr>
                </a:tc>
                <a:extLst>
                  <a:ext uri="{0D108BD9-81ED-4DB2-BD59-A6C34878D82A}">
                    <a16:rowId xmlns:a16="http://schemas.microsoft.com/office/drawing/2014/main" val="3053990622"/>
                  </a:ext>
                </a:extLst>
              </a:tr>
              <a:tr h="163741">
                <a:tc>
                  <a:txBody>
                    <a:bodyPr/>
                    <a:lstStyle/>
                    <a:p>
                      <a:pPr algn="l" fontAlgn="b"/>
                      <a:r>
                        <a:rPr lang="sv-SE" sz="1100" b="0" i="0" u="none" strike="noStrike">
                          <a:solidFill>
                            <a:srgbClr val="000000"/>
                          </a:solidFill>
                          <a:effectLst/>
                          <a:latin typeface="Calibri" panose="020F0502020204030204" pitchFamily="34" charset="0"/>
                        </a:rPr>
                        <a:t>Region Värmland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620142252"/>
                  </a:ext>
                </a:extLst>
              </a:tr>
              <a:tr h="163741">
                <a:tc>
                  <a:txBody>
                    <a:bodyPr/>
                    <a:lstStyle/>
                    <a:p>
                      <a:pPr algn="l" fontAlgn="b"/>
                      <a:r>
                        <a:rPr lang="sv-SE" sz="1100" b="0" i="0" u="none" strike="noStrike">
                          <a:solidFill>
                            <a:srgbClr val="000000"/>
                          </a:solidFill>
                          <a:effectLst/>
                          <a:latin typeface="Calibri" panose="020F0502020204030204" pitchFamily="34" charset="0"/>
                        </a:rPr>
                        <a:t>Region Sörmland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50%</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a:t>
                      </a:r>
                    </a:p>
                  </a:txBody>
                  <a:tcPr marL="6064" marR="6064" marT="6064" marB="0" anchor="b">
                    <a:lnL>
                      <a:noFill/>
                    </a:lnL>
                    <a:lnR>
                      <a:noFill/>
                    </a:lnR>
                    <a:lnT>
                      <a:noFill/>
                    </a:lnT>
                    <a:lnB>
                      <a:noFill/>
                    </a:lnB>
                  </a:tcPr>
                </a:tc>
                <a:extLst>
                  <a:ext uri="{0D108BD9-81ED-4DB2-BD59-A6C34878D82A}">
                    <a16:rowId xmlns:a16="http://schemas.microsoft.com/office/drawing/2014/main" val="2984461845"/>
                  </a:ext>
                </a:extLst>
              </a:tr>
              <a:tr h="163741">
                <a:tc>
                  <a:txBody>
                    <a:bodyPr/>
                    <a:lstStyle/>
                    <a:p>
                      <a:pPr algn="l" fontAlgn="b"/>
                      <a:r>
                        <a:rPr lang="sv-SE" sz="1100" b="0" i="0" u="none" strike="noStrike">
                          <a:solidFill>
                            <a:srgbClr val="000000"/>
                          </a:solidFill>
                          <a:effectLst/>
                          <a:latin typeface="Calibri" panose="020F0502020204030204" pitchFamily="34" charset="0"/>
                        </a:rPr>
                        <a:t>Region Örebro län</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50%</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978864520"/>
                  </a:ext>
                </a:extLst>
              </a:tr>
              <a:tr h="163741">
                <a:tc>
                  <a:txBody>
                    <a:bodyPr/>
                    <a:lstStyle/>
                    <a:p>
                      <a:pPr algn="l" fontAlgn="b"/>
                      <a:r>
                        <a:rPr lang="sv-SE" sz="1100" b="0" i="0" u="none" strike="noStrike">
                          <a:solidFill>
                            <a:srgbClr val="000000"/>
                          </a:solidFill>
                          <a:effectLst/>
                          <a:latin typeface="Calibri" panose="020F0502020204030204" pitchFamily="34" charset="0"/>
                        </a:rPr>
                        <a:t>Region Västmanland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tcPr>
                </a:tc>
                <a:extLst>
                  <a:ext uri="{0D108BD9-81ED-4DB2-BD59-A6C34878D82A}">
                    <a16:rowId xmlns:a16="http://schemas.microsoft.com/office/drawing/2014/main" val="2459229839"/>
                  </a:ext>
                </a:extLst>
              </a:tr>
              <a:tr h="163741">
                <a:tc>
                  <a:txBody>
                    <a:bodyPr/>
                    <a:lstStyle/>
                    <a:p>
                      <a:pPr algn="l" fontAlgn="b"/>
                      <a:r>
                        <a:rPr lang="sv-SE" sz="1100" b="0" i="0" u="none" strike="noStrike">
                          <a:solidFill>
                            <a:srgbClr val="000000"/>
                          </a:solidFill>
                          <a:effectLst/>
                          <a:latin typeface="Calibri" panose="020F0502020204030204" pitchFamily="34" charset="0"/>
                        </a:rPr>
                        <a:t>Region Gävleborg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732761709"/>
                  </a:ext>
                </a:extLst>
              </a:tr>
              <a:tr h="248819">
                <a:tc>
                  <a:txBody>
                    <a:bodyPr/>
                    <a:lstStyle/>
                    <a:p>
                      <a:pPr algn="l" fontAlgn="b"/>
                      <a:r>
                        <a:rPr lang="sv-SE" sz="1100" b="0" i="0" u="none" strike="noStrike">
                          <a:solidFill>
                            <a:srgbClr val="000000"/>
                          </a:solidFill>
                          <a:effectLst/>
                          <a:latin typeface="Calibri" panose="020F0502020204030204" pitchFamily="34" charset="0"/>
                        </a:rPr>
                        <a:t>Region Västernorrland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44%</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a:t>
                      </a:r>
                    </a:p>
                  </a:txBody>
                  <a:tcPr marL="6064" marR="6064" marT="6064" marB="0" anchor="b">
                    <a:lnL>
                      <a:noFill/>
                    </a:lnL>
                    <a:lnR>
                      <a:noFill/>
                    </a:lnR>
                    <a:lnT>
                      <a:noFill/>
                    </a:lnT>
                    <a:lnB>
                      <a:noFill/>
                    </a:lnB>
                  </a:tcPr>
                </a:tc>
                <a:extLst>
                  <a:ext uri="{0D108BD9-81ED-4DB2-BD59-A6C34878D82A}">
                    <a16:rowId xmlns:a16="http://schemas.microsoft.com/office/drawing/2014/main" val="1059142552"/>
                  </a:ext>
                </a:extLst>
              </a:tr>
              <a:tr h="163741">
                <a:tc>
                  <a:txBody>
                    <a:bodyPr/>
                    <a:lstStyle/>
                    <a:p>
                      <a:pPr algn="l" fontAlgn="b"/>
                      <a:r>
                        <a:rPr lang="sv-SE" sz="1100" b="0" i="0" u="none" strike="noStrike">
                          <a:solidFill>
                            <a:srgbClr val="000000"/>
                          </a:solidFill>
                          <a:effectLst/>
                          <a:latin typeface="Calibri" panose="020F0502020204030204" pitchFamily="34" charset="0"/>
                        </a:rPr>
                        <a:t>Region Västerbotten</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395265643"/>
                  </a:ext>
                </a:extLst>
              </a:tr>
              <a:tr h="321765">
                <a:tc>
                  <a:txBody>
                    <a:bodyPr/>
                    <a:lstStyle/>
                    <a:p>
                      <a:pPr algn="l" fontAlgn="b"/>
                      <a:r>
                        <a:rPr lang="sv-SE" sz="1100" b="0" i="0" u="none" strike="noStrike">
                          <a:solidFill>
                            <a:srgbClr val="000000"/>
                          </a:solidFill>
                          <a:effectLst/>
                          <a:latin typeface="Calibri" panose="020F0502020204030204" pitchFamily="34" charset="0"/>
                        </a:rPr>
                        <a:t>Region Jämtland Härjedalen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21%</a:t>
                      </a:r>
                    </a:p>
                  </a:txBody>
                  <a:tcPr marL="6064" marR="6064" marT="6064" marB="0" anchor="b">
                    <a:lnL>
                      <a:noFill/>
                    </a:lnL>
                    <a:lnR>
                      <a:noFill/>
                    </a:lnR>
                    <a:lnT>
                      <a:noFill/>
                    </a:lnT>
                    <a:lnB>
                      <a:noFill/>
                    </a:lnB>
                  </a:tcPr>
                </a:tc>
                <a:extLst>
                  <a:ext uri="{0D108BD9-81ED-4DB2-BD59-A6C34878D82A}">
                    <a16:rowId xmlns:a16="http://schemas.microsoft.com/office/drawing/2014/main" val="2373447990"/>
                  </a:ext>
                </a:extLst>
              </a:tr>
              <a:tr h="163741">
                <a:tc>
                  <a:txBody>
                    <a:bodyPr/>
                    <a:lstStyle/>
                    <a:p>
                      <a:pPr algn="l" fontAlgn="b"/>
                      <a:r>
                        <a:rPr lang="sv-SE" sz="1100" b="0" i="0" u="none" strike="noStrike">
                          <a:solidFill>
                            <a:srgbClr val="000000"/>
                          </a:solidFill>
                          <a:effectLst/>
                          <a:latin typeface="Calibri" panose="020F0502020204030204" pitchFamily="34" charset="0"/>
                        </a:rPr>
                        <a:t>Region Uppsala</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987352113"/>
                  </a:ext>
                </a:extLst>
              </a:tr>
              <a:tr h="163741">
                <a:tc>
                  <a:txBody>
                    <a:bodyPr/>
                    <a:lstStyle/>
                    <a:p>
                      <a:pPr algn="l" fontAlgn="b"/>
                      <a:r>
                        <a:rPr lang="sv-SE" sz="1100" b="0" i="0" u="none" strike="noStrike">
                          <a:solidFill>
                            <a:srgbClr val="000000"/>
                          </a:solidFill>
                          <a:effectLst/>
                          <a:latin typeface="Calibri" panose="020F0502020204030204" pitchFamily="34" charset="0"/>
                        </a:rPr>
                        <a:t>Totalsumma</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58%</a:t>
                      </a:r>
                    </a:p>
                  </a:txBody>
                  <a:tcPr marL="6064" marR="6064" marT="6064"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18%</a:t>
                      </a:r>
                    </a:p>
                  </a:txBody>
                  <a:tcPr marL="6064" marR="6064" marT="6064" marB="0" anchor="b">
                    <a:lnL>
                      <a:noFill/>
                    </a:lnL>
                    <a:lnR>
                      <a:noFill/>
                    </a:lnR>
                    <a:lnT>
                      <a:noFill/>
                    </a:lnT>
                    <a:lnB>
                      <a:noFill/>
                    </a:lnB>
                  </a:tcPr>
                </a:tc>
                <a:extLst>
                  <a:ext uri="{0D108BD9-81ED-4DB2-BD59-A6C34878D82A}">
                    <a16:rowId xmlns:a16="http://schemas.microsoft.com/office/drawing/2014/main" val="1267140415"/>
                  </a:ext>
                </a:extLst>
              </a:tr>
            </a:tbl>
          </a:graphicData>
        </a:graphic>
      </p:graphicFrame>
      <p:cxnSp>
        <p:nvCxnSpPr>
          <p:cNvPr id="4" name="Rak pilkoppling 3">
            <a:extLst>
              <a:ext uri="{FF2B5EF4-FFF2-40B4-BE49-F238E27FC236}">
                <a16:creationId xmlns:a16="http://schemas.microsoft.com/office/drawing/2014/main" id="{0A4B2AF3-DFC8-4FC7-B1F4-EAFBC1EF5DDF}"/>
              </a:ext>
            </a:extLst>
          </p:cNvPr>
          <p:cNvCxnSpPr/>
          <p:nvPr/>
        </p:nvCxnSpPr>
        <p:spPr>
          <a:xfrm>
            <a:off x="6104338" y="6890362"/>
            <a:ext cx="4311662" cy="0"/>
          </a:xfrm>
          <a:prstGeom prst="straightConnector1">
            <a:avLst/>
          </a:prstGeom>
          <a:ln w="6350" cap="flat" cmpd="sng" algn="ctr">
            <a:solidFill>
              <a:schemeClr val="tx1">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00000000-0008-0000-1F00-000002000000}"/>
              </a:ext>
            </a:extLst>
          </p:cNvPr>
          <p:cNvGraphicFramePr>
            <a:graphicFrameLocks/>
          </p:cNvGraphicFramePr>
          <p:nvPr>
            <p:extLst>
              <p:ext uri="{D42A27DB-BD31-4B8C-83A1-F6EECF244321}">
                <p14:modId xmlns:p14="http://schemas.microsoft.com/office/powerpoint/2010/main" val="2143688967"/>
              </p:ext>
            </p:extLst>
          </p:nvPr>
        </p:nvGraphicFramePr>
        <p:xfrm>
          <a:off x="4698000" y="1009033"/>
          <a:ext cx="5798550" cy="43815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83BF7A3F-288E-4BE4-92F1-7D369BDD664E}"/>
              </a:ext>
            </a:extLst>
          </p:cNvPr>
          <p:cNvSpPr txBox="1"/>
          <p:nvPr/>
        </p:nvSpPr>
        <p:spPr>
          <a:xfrm>
            <a:off x="171450" y="5390570"/>
            <a:ext cx="11239500" cy="1477328"/>
          </a:xfrm>
          <a:prstGeom prst="rect">
            <a:avLst/>
          </a:prstGeom>
          <a:solidFill>
            <a:schemeClr val="bg1"/>
          </a:solidFill>
        </p:spPr>
        <p:txBody>
          <a:bodyPr wrap="square" rtlCol="0">
            <a:spAutoFit/>
          </a:bodyPr>
          <a:lstStyle/>
          <a:p>
            <a:r>
              <a:rPr lang="sv-SE" sz="1500" b="1" dirty="0">
                <a:latin typeface="Calibri" panose="020F0502020204030204" pitchFamily="34" charset="0"/>
                <a:cs typeface="Calibri" panose="020F0502020204030204" pitchFamily="34" charset="0"/>
              </a:rPr>
              <a:t>Andel besvarade samtal i primärvården (0:an):</a:t>
            </a:r>
            <a:r>
              <a:rPr lang="sv-SE" sz="1500" dirty="0">
                <a:latin typeface="Calibri" panose="020F0502020204030204" pitchFamily="34" charset="0"/>
                <a:cs typeface="Calibri" panose="020F0502020204030204" pitchFamily="34" charset="0"/>
              </a:rPr>
              <a:t> i mars 2021 nådde 108 VC av totalt 161 VC 85% eller mer besvarade samtal samma dag. Telefontillgängligheten varierade mellan 100%-27%. </a:t>
            </a:r>
          </a:p>
          <a:p>
            <a:r>
              <a:rPr lang="sv-SE" sz="1500" b="1" i="0" u="none" strike="noStrike" dirty="0">
                <a:solidFill>
                  <a:srgbClr val="000000"/>
                </a:solidFill>
                <a:effectLst/>
                <a:latin typeface="Calibri" panose="020F0502020204030204" pitchFamily="34" charset="0"/>
                <a:cs typeface="Calibri" panose="020F0502020204030204" pitchFamily="34" charset="0"/>
              </a:rPr>
              <a:t>Andel patienter som fått medicinsk bedömning inom tre dagar respektive samma dag. Andel 2020 samt skillnad mot 2019. Alla kontakttyper</a:t>
            </a:r>
          </a:p>
          <a:p>
            <a:r>
              <a:rPr lang="sv-SE" sz="1500" dirty="0">
                <a:solidFill>
                  <a:srgbClr val="000000"/>
                </a:solidFill>
                <a:latin typeface="Calibri" panose="020F0502020204030204" pitchFamily="34" charset="0"/>
                <a:cs typeface="Calibri" panose="020F0502020204030204" pitchFamily="34" charset="0"/>
              </a:rPr>
              <a:t>I april 2021 nådde 101 av totalt 175 VC 85% eller mer vad gäller vårdgarantins 3:a. (Underlaget redovisar ett snitt över åren samt skillnader)</a:t>
            </a:r>
          </a:p>
          <a:p>
            <a:r>
              <a:rPr lang="sv-SE" sz="1500" dirty="0">
                <a:solidFill>
                  <a:srgbClr val="000000"/>
                </a:solidFill>
                <a:latin typeface="Calibri" panose="020F0502020204030204" pitchFamily="34" charset="0"/>
                <a:cs typeface="Calibri" panose="020F0502020204030204" pitchFamily="34" charset="0"/>
              </a:rPr>
              <a:t>Vid jfr våren 2020 och 2021 ses en betydande förbättring med drygt 10%, vilket får anses gott med tanke på den ansträngda situation VC haft under hela pandemin och nu vaccinationerna . Tillgängligheten i maj 2021 varierade mellan 100%-33%.</a:t>
            </a:r>
            <a:endParaRPr lang="sv-SE"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0309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94903E68-B8ED-47E1-9956-D6C963C3E617}"/>
              </a:ext>
            </a:extLst>
          </p:cNvPr>
          <p:cNvSpPr txBox="1"/>
          <p:nvPr/>
        </p:nvSpPr>
        <p:spPr>
          <a:xfrm>
            <a:off x="80010" y="4712280"/>
            <a:ext cx="10956798" cy="2062103"/>
          </a:xfrm>
          <a:prstGeom prst="rect">
            <a:avLst/>
          </a:prstGeom>
          <a:noFill/>
        </p:spPr>
        <p:txBody>
          <a:bodyPr wrap="square" rtlCol="0">
            <a:spAutoFit/>
          </a:bodyPr>
          <a:lstStyle/>
          <a:p>
            <a:r>
              <a:rPr lang="sv-SE" sz="1600" b="1" dirty="0">
                <a:latin typeface="Calibri" panose="020F0502020204030204" pitchFamily="34" charset="0"/>
                <a:cs typeface="Calibri" panose="020F0502020204030204" pitchFamily="34" charset="0"/>
              </a:rPr>
              <a:t>Väntande till förstabesök </a:t>
            </a:r>
            <a:r>
              <a:rPr lang="sv-SE" sz="1600" dirty="0">
                <a:latin typeface="Calibri" panose="020F0502020204030204" pitchFamily="34" charset="0"/>
                <a:cs typeface="Calibri" panose="020F0502020204030204" pitchFamily="34" charset="0"/>
              </a:rPr>
              <a:t>specialistläkare inom 90 dagar har under 2020 varierat mellan 69,4% till 82,8%.</a:t>
            </a:r>
          </a:p>
          <a:p>
            <a:r>
              <a:rPr lang="sv-SE" sz="1600" b="1" dirty="0">
                <a:latin typeface="Calibri" panose="020F0502020204030204" pitchFamily="34" charset="0"/>
                <a:cs typeface="Calibri" panose="020F0502020204030204" pitchFamily="34" charset="0"/>
              </a:rPr>
              <a:t>Väntande till operation/åtgärd </a:t>
            </a:r>
            <a:r>
              <a:rPr lang="sv-SE" sz="1600" dirty="0">
                <a:latin typeface="Calibri" panose="020F0502020204030204" pitchFamily="34" charset="0"/>
                <a:cs typeface="Calibri" panose="020F0502020204030204" pitchFamily="34" charset="0"/>
              </a:rPr>
              <a:t>inom 90 dagar varierade under 2020 från 41,7% till 69,5%.</a:t>
            </a:r>
          </a:p>
          <a:p>
            <a:r>
              <a:rPr lang="sv-SE" sz="1600" dirty="0">
                <a:latin typeface="Calibri" panose="020F0502020204030204" pitchFamily="34" charset="0"/>
                <a:cs typeface="Calibri" panose="020F0502020204030204" pitchFamily="34" charset="0"/>
              </a:rPr>
              <a:t>Väntande till förstabesök specialistläkare inom 90 dagar under 2019 pendlade mellan 73,2% och 85,7%</a:t>
            </a:r>
          </a:p>
          <a:p>
            <a:r>
              <a:rPr lang="sv-SE" sz="1600" dirty="0">
                <a:latin typeface="Calibri" panose="020F0502020204030204" pitchFamily="34" charset="0"/>
                <a:cs typeface="Calibri" panose="020F0502020204030204" pitchFamily="34" charset="0"/>
              </a:rPr>
              <a:t>Väntande till operation/åtgärd inom 90 dagar under 2019 varierade mellan 58,5% till 72,1%.</a:t>
            </a:r>
          </a:p>
          <a:p>
            <a:endParaRPr lang="sv-SE" sz="1600" dirty="0">
              <a:latin typeface="Calibri" panose="020F0502020204030204" pitchFamily="34" charset="0"/>
              <a:cs typeface="Calibri" panose="020F0502020204030204" pitchFamily="34" charset="0"/>
            </a:endParaRPr>
          </a:p>
          <a:p>
            <a:r>
              <a:rPr lang="sv-SE" sz="1600" dirty="0">
                <a:latin typeface="Calibri" panose="020F0502020204030204" pitchFamily="34" charset="0"/>
                <a:cs typeface="Calibri" panose="020F0502020204030204" pitchFamily="34" charset="0"/>
              </a:rPr>
              <a:t>Tabellerna nedan redovisar resultatet för 2020.</a:t>
            </a:r>
          </a:p>
          <a:p>
            <a:r>
              <a:rPr lang="sv-SE" sz="1600" dirty="0">
                <a:latin typeface="Calibri" panose="020F0502020204030204" pitchFamily="34" charset="0"/>
                <a:cs typeface="Calibri" panose="020F0502020204030204" pitchFamily="34" charset="0"/>
              </a:rPr>
              <a:t>Källa: QV Tillgänglighet Skåne, 210618</a:t>
            </a:r>
          </a:p>
          <a:p>
            <a:endParaRPr lang="sv-SE" sz="1600" dirty="0">
              <a:latin typeface="Calibri" panose="020F0502020204030204" pitchFamily="34" charset="0"/>
              <a:cs typeface="Calibri" panose="020F0502020204030204" pitchFamily="34" charset="0"/>
            </a:endParaRPr>
          </a:p>
        </p:txBody>
      </p:sp>
      <p:pic>
        <p:nvPicPr>
          <p:cNvPr id="3" name="Bildobjekt 2">
            <a:extLst>
              <a:ext uri="{FF2B5EF4-FFF2-40B4-BE49-F238E27FC236}">
                <a16:creationId xmlns:a16="http://schemas.microsoft.com/office/drawing/2014/main" id="{5E39B5E8-8594-458E-9994-275E555CAFFB}"/>
              </a:ext>
            </a:extLst>
          </p:cNvPr>
          <p:cNvPicPr>
            <a:picLocks noChangeAspect="1"/>
          </p:cNvPicPr>
          <p:nvPr/>
        </p:nvPicPr>
        <p:blipFill>
          <a:blip r:embed="rId2"/>
          <a:stretch>
            <a:fillRect/>
          </a:stretch>
        </p:blipFill>
        <p:spPr>
          <a:xfrm>
            <a:off x="14262" y="1324065"/>
            <a:ext cx="6010838" cy="3275367"/>
          </a:xfrm>
          <a:prstGeom prst="rect">
            <a:avLst/>
          </a:prstGeom>
        </p:spPr>
      </p:pic>
      <p:pic>
        <p:nvPicPr>
          <p:cNvPr id="6" name="Bildobjekt 5">
            <a:extLst>
              <a:ext uri="{FF2B5EF4-FFF2-40B4-BE49-F238E27FC236}">
                <a16:creationId xmlns:a16="http://schemas.microsoft.com/office/drawing/2014/main" id="{14CDC18A-50D0-48DE-9D06-2D3CB1897226}"/>
              </a:ext>
            </a:extLst>
          </p:cNvPr>
          <p:cNvPicPr>
            <a:picLocks noChangeAspect="1"/>
          </p:cNvPicPr>
          <p:nvPr/>
        </p:nvPicPr>
        <p:blipFill>
          <a:blip r:embed="rId3"/>
          <a:stretch>
            <a:fillRect/>
          </a:stretch>
        </p:blipFill>
        <p:spPr>
          <a:xfrm>
            <a:off x="6025100" y="1324065"/>
            <a:ext cx="5974282" cy="3202215"/>
          </a:xfrm>
          <a:prstGeom prst="rect">
            <a:avLst/>
          </a:prstGeom>
        </p:spPr>
      </p:pic>
      <p:sp>
        <p:nvSpPr>
          <p:cNvPr id="8" name="textruta 7">
            <a:extLst>
              <a:ext uri="{FF2B5EF4-FFF2-40B4-BE49-F238E27FC236}">
                <a16:creationId xmlns:a16="http://schemas.microsoft.com/office/drawing/2014/main" id="{CF22A9D7-EC34-40F9-9F46-85AF09F591BD}"/>
              </a:ext>
            </a:extLst>
          </p:cNvPr>
          <p:cNvSpPr txBox="1"/>
          <p:nvPr/>
        </p:nvSpPr>
        <p:spPr>
          <a:xfrm>
            <a:off x="80010" y="72444"/>
            <a:ext cx="7783830" cy="1138773"/>
          </a:xfrm>
          <a:prstGeom prst="rect">
            <a:avLst/>
          </a:prstGeom>
          <a:noFill/>
        </p:spPr>
        <p:txBody>
          <a:bodyPr wrap="square">
            <a:spAutoFit/>
          </a:bodyPr>
          <a:lstStyle/>
          <a:p>
            <a:r>
              <a:rPr lang="sv-SE" sz="2400" b="1" dirty="0">
                <a:solidFill>
                  <a:srgbClr val="000000"/>
                </a:solidFill>
                <a:latin typeface="Calibri" panose="020F0502020204030204" pitchFamily="34" charset="0"/>
              </a:rPr>
              <a:t>Väntande till förstabesök läkare specialistvården</a:t>
            </a:r>
          </a:p>
          <a:p>
            <a:r>
              <a:rPr lang="sv-SE" sz="2400" b="1" dirty="0">
                <a:solidFill>
                  <a:srgbClr val="000000"/>
                </a:solidFill>
                <a:latin typeface="Calibri" panose="020F0502020204030204" pitchFamily="34" charset="0"/>
              </a:rPr>
              <a:t>Väntande till operation/åtgärd</a:t>
            </a:r>
          </a:p>
          <a:p>
            <a:r>
              <a:rPr lang="sv-SE" sz="2000" b="1" dirty="0">
                <a:solidFill>
                  <a:srgbClr val="000000"/>
                </a:solidFill>
                <a:latin typeface="Calibri" panose="020F0502020204030204" pitchFamily="34" charset="0"/>
              </a:rPr>
              <a:t>Jan 2020-jan 2021</a:t>
            </a:r>
          </a:p>
        </p:txBody>
      </p:sp>
    </p:spTree>
    <p:extLst>
      <p:ext uri="{BB962C8B-B14F-4D97-AF65-F5344CB8AC3E}">
        <p14:creationId xmlns:p14="http://schemas.microsoft.com/office/powerpoint/2010/main" val="344393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5048C44E-84E4-4B47-83C0-6B0B42EFBE99}"/>
              </a:ext>
            </a:extLst>
          </p:cNvPr>
          <p:cNvSpPr txBox="1"/>
          <p:nvPr/>
        </p:nvSpPr>
        <p:spPr>
          <a:xfrm>
            <a:off x="0" y="3661346"/>
            <a:ext cx="12192000" cy="3077766"/>
          </a:xfrm>
          <a:prstGeom prst="rect">
            <a:avLst/>
          </a:prstGeom>
          <a:solidFill>
            <a:schemeClr val="bg1"/>
          </a:solidFill>
        </p:spPr>
        <p:txBody>
          <a:bodyPr wrap="square" rtlCol="0">
            <a:spAutoFit/>
          </a:bodyPr>
          <a:lstStyle/>
          <a:p>
            <a:r>
              <a:rPr lang="sv-SE" sz="1400" b="1" dirty="0">
                <a:latin typeface="Calibri" panose="020F0502020204030204" pitchFamily="34" charset="0"/>
                <a:cs typeface="Calibri" panose="020F0502020204030204" pitchFamily="34" charset="0"/>
              </a:rPr>
              <a:t>Andel och antal genomförda förstabesök till BUP</a:t>
            </a:r>
          </a:p>
          <a:p>
            <a:r>
              <a:rPr lang="sv-SE" sz="1400" dirty="0">
                <a:latin typeface="Calibri" panose="020F0502020204030204" pitchFamily="34" charset="0"/>
                <a:cs typeface="Calibri" panose="020F0502020204030204" pitchFamily="34" charset="0"/>
              </a:rPr>
              <a:t>Region Skånes resultat för 2020 gällande förstabesök till BUP inom 30 dagar varierar från 68,7% till 90,7% (</a:t>
            </a:r>
            <a:r>
              <a:rPr lang="sv-SE" sz="1400" dirty="0" err="1">
                <a:latin typeface="Calibri" panose="020F0502020204030204" pitchFamily="34" charset="0"/>
                <a:cs typeface="Calibri" panose="020F0502020204030204" pitchFamily="34" charset="0"/>
              </a:rPr>
              <a:t>exkl</a:t>
            </a:r>
            <a:r>
              <a:rPr lang="sv-SE" sz="1400" dirty="0">
                <a:latin typeface="Calibri" panose="020F0502020204030204" pitchFamily="34" charset="0"/>
                <a:cs typeface="Calibri" panose="020F0502020204030204" pitchFamily="34" charset="0"/>
              </a:rPr>
              <a:t> </a:t>
            </a:r>
            <a:r>
              <a:rPr lang="sv-SE" sz="1400" dirty="0" err="1">
                <a:latin typeface="Calibri" panose="020F0502020204030204" pitchFamily="34" charset="0"/>
                <a:cs typeface="Calibri" panose="020F0502020204030204" pitchFamily="34" charset="0"/>
              </a:rPr>
              <a:t>PvV</a:t>
            </a:r>
            <a:r>
              <a:rPr lang="sv-SE" sz="1400" dirty="0">
                <a:latin typeface="Calibri" panose="020F0502020204030204" pitchFamily="34" charset="0"/>
                <a:cs typeface="Calibri" panose="020F0502020204030204" pitchFamily="34" charset="0"/>
              </a:rPr>
              <a:t>) jfr med 2019 som varierade från 76,4% till 92,1%. Under 2020 genomfördes 3 771 förstabesök inom 30 dagar och totala antalet förstabesök var 5 563. 2019 genomfördes 3 558 förstabesök inom 30 dagar och totala antalet förstabesök var 5 082. Så BUP har genomfört fler antal förstabesök både totalt och inom 30 dagar. Inflödet av remisser och egen vårdbegäran har ökat från 17 307 (2019) till 20 658 (2020).</a:t>
            </a:r>
          </a:p>
          <a:p>
            <a:endParaRPr lang="sv-SE" sz="1400" dirty="0">
              <a:latin typeface="Calibri" panose="020F0502020204030204" pitchFamily="34" charset="0"/>
              <a:cs typeface="Calibri" panose="020F0502020204030204" pitchFamily="34" charset="0"/>
            </a:endParaRPr>
          </a:p>
          <a:p>
            <a:r>
              <a:rPr lang="sv-SE" sz="1400" b="1" dirty="0">
                <a:latin typeface="Calibri" panose="020F0502020204030204" pitchFamily="34" charset="0"/>
                <a:cs typeface="Calibri" panose="020F0502020204030204" pitchFamily="34" charset="0"/>
              </a:rPr>
              <a:t>Andelen genomförda behandlingar inom BUP</a:t>
            </a:r>
          </a:p>
          <a:p>
            <a:r>
              <a:rPr lang="sv-SE" sz="1400" dirty="0">
                <a:latin typeface="Calibri" panose="020F0502020204030204" pitchFamily="34" charset="0"/>
                <a:cs typeface="Calibri" panose="020F0502020204030204" pitchFamily="34" charset="0"/>
              </a:rPr>
              <a:t>Andelen genomförda behandlingar inom 30 dagar har under 2020 varierat från 84,7% till 100%. Genomförda behandlingar inom 30 dagar under 2019 varierade från 87,1% till 98,6%. </a:t>
            </a:r>
          </a:p>
          <a:p>
            <a:endParaRPr lang="sv-SE" sz="1400" dirty="0">
              <a:latin typeface="Calibri" panose="020F0502020204030204" pitchFamily="34" charset="0"/>
              <a:cs typeface="Calibri" panose="020F0502020204030204" pitchFamily="34" charset="0"/>
            </a:endParaRPr>
          </a:p>
          <a:p>
            <a:r>
              <a:rPr lang="sv-SE" sz="1400" b="1" dirty="0">
                <a:latin typeface="Calibri" panose="020F0502020204030204" pitchFamily="34" charset="0"/>
                <a:cs typeface="Calibri" panose="020F0502020204030204" pitchFamily="34" charset="0"/>
              </a:rPr>
              <a:t>Andelen genomförda fördjupade utredningar inom BUP</a:t>
            </a:r>
          </a:p>
          <a:p>
            <a:r>
              <a:rPr lang="sv-SE" sz="1400" dirty="0">
                <a:latin typeface="Calibri" panose="020F0502020204030204" pitchFamily="34" charset="0"/>
                <a:cs typeface="Calibri" panose="020F0502020204030204" pitchFamily="34" charset="0"/>
              </a:rPr>
              <a:t>Andelen genomförda fördjupade utredningar inom 30 dagar år 2020 varierade från 47,1% till 100%. För 2019 var variationen från 7,9% till 92,3%.</a:t>
            </a:r>
          </a:p>
          <a:p>
            <a:endParaRPr lang="sv-SE" sz="1400" dirty="0">
              <a:latin typeface="Calibri" panose="020F0502020204030204" pitchFamily="34" charset="0"/>
              <a:cs typeface="Calibri" panose="020F0502020204030204" pitchFamily="34" charset="0"/>
            </a:endParaRPr>
          </a:p>
          <a:p>
            <a:r>
              <a:rPr lang="sv-SE" sz="1200" i="1" dirty="0">
                <a:latin typeface="Calibri" panose="020F0502020204030204" pitchFamily="34" charset="0"/>
                <a:cs typeface="Calibri" panose="020F0502020204030204" pitchFamily="34" charset="0"/>
              </a:rPr>
              <a:t>Allt underlag är hämtat från QV Tillgänglighet Skåne och Flödesmodellen Bas, 210618.</a:t>
            </a:r>
          </a:p>
        </p:txBody>
      </p:sp>
      <p:pic>
        <p:nvPicPr>
          <p:cNvPr id="4" name="Bildobjekt 3">
            <a:extLst>
              <a:ext uri="{FF2B5EF4-FFF2-40B4-BE49-F238E27FC236}">
                <a16:creationId xmlns:a16="http://schemas.microsoft.com/office/drawing/2014/main" id="{EA2F1BDB-B51E-4BC2-8E75-4F42A621ABCC}"/>
              </a:ext>
            </a:extLst>
          </p:cNvPr>
          <p:cNvPicPr>
            <a:picLocks noChangeAspect="1"/>
          </p:cNvPicPr>
          <p:nvPr/>
        </p:nvPicPr>
        <p:blipFill>
          <a:blip r:embed="rId2"/>
          <a:stretch>
            <a:fillRect/>
          </a:stretch>
        </p:blipFill>
        <p:spPr>
          <a:xfrm>
            <a:off x="168998" y="634429"/>
            <a:ext cx="5416618" cy="2931731"/>
          </a:xfrm>
          <a:prstGeom prst="rect">
            <a:avLst/>
          </a:prstGeom>
        </p:spPr>
      </p:pic>
      <p:pic>
        <p:nvPicPr>
          <p:cNvPr id="5" name="Bildobjekt 4">
            <a:extLst>
              <a:ext uri="{FF2B5EF4-FFF2-40B4-BE49-F238E27FC236}">
                <a16:creationId xmlns:a16="http://schemas.microsoft.com/office/drawing/2014/main" id="{A6CE46F7-A3B8-4583-80D9-F2882D411D28}"/>
              </a:ext>
            </a:extLst>
          </p:cNvPr>
          <p:cNvPicPr>
            <a:picLocks noChangeAspect="1"/>
          </p:cNvPicPr>
          <p:nvPr/>
        </p:nvPicPr>
        <p:blipFill>
          <a:blip r:embed="rId3"/>
          <a:stretch>
            <a:fillRect/>
          </a:stretch>
        </p:blipFill>
        <p:spPr>
          <a:xfrm>
            <a:off x="5712000" y="634429"/>
            <a:ext cx="5416617" cy="2957473"/>
          </a:xfrm>
          <a:prstGeom prst="rect">
            <a:avLst/>
          </a:prstGeom>
        </p:spPr>
      </p:pic>
      <p:sp>
        <p:nvSpPr>
          <p:cNvPr id="6" name="textruta 5">
            <a:extLst>
              <a:ext uri="{FF2B5EF4-FFF2-40B4-BE49-F238E27FC236}">
                <a16:creationId xmlns:a16="http://schemas.microsoft.com/office/drawing/2014/main" id="{242DC2E6-35BA-4A1F-9B2C-CEA66168D2FD}"/>
              </a:ext>
            </a:extLst>
          </p:cNvPr>
          <p:cNvSpPr txBox="1"/>
          <p:nvPr/>
        </p:nvSpPr>
        <p:spPr>
          <a:xfrm>
            <a:off x="683514" y="167378"/>
            <a:ext cx="6121908" cy="461665"/>
          </a:xfrm>
          <a:prstGeom prst="rect">
            <a:avLst/>
          </a:prstGeom>
          <a:noFill/>
        </p:spPr>
        <p:txBody>
          <a:bodyPr wrap="square">
            <a:spAutoFit/>
          </a:bodyPr>
          <a:lstStyle/>
          <a:p>
            <a:r>
              <a:rPr lang="sv-SE" sz="2400" b="1" dirty="0">
                <a:solidFill>
                  <a:srgbClr val="000000"/>
                </a:solidFill>
                <a:latin typeface="Calibri" panose="020F0502020204030204" pitchFamily="34" charset="0"/>
              </a:rPr>
              <a:t>Tillgänglighet BUP, jan 2020-jan 2021</a:t>
            </a:r>
          </a:p>
        </p:txBody>
      </p:sp>
    </p:spTree>
    <p:extLst>
      <p:ext uri="{BB962C8B-B14F-4D97-AF65-F5344CB8AC3E}">
        <p14:creationId xmlns:p14="http://schemas.microsoft.com/office/powerpoint/2010/main" val="3123270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3EDCD219-48C7-41CB-B41A-F16244A35330}"/>
              </a:ext>
            </a:extLst>
          </p:cNvPr>
          <p:cNvGraphicFramePr>
            <a:graphicFrameLocks noGrp="1"/>
          </p:cNvGraphicFramePr>
          <p:nvPr>
            <p:extLst>
              <p:ext uri="{D42A27DB-BD31-4B8C-83A1-F6EECF244321}">
                <p14:modId xmlns:p14="http://schemas.microsoft.com/office/powerpoint/2010/main" val="3018325603"/>
              </p:ext>
            </p:extLst>
          </p:nvPr>
        </p:nvGraphicFramePr>
        <p:xfrm>
          <a:off x="266700" y="63500"/>
          <a:ext cx="11582400" cy="835660"/>
        </p:xfrm>
        <a:graphic>
          <a:graphicData uri="http://schemas.openxmlformats.org/drawingml/2006/table">
            <a:tbl>
              <a:tblPr/>
              <a:tblGrid>
                <a:gridCol w="11582400">
                  <a:extLst>
                    <a:ext uri="{9D8B030D-6E8A-4147-A177-3AD203B41FA5}">
                      <a16:colId xmlns:a16="http://schemas.microsoft.com/office/drawing/2014/main" val="614537224"/>
                    </a:ext>
                  </a:extLst>
                </a:gridCol>
              </a:tblGrid>
              <a:tr h="184150">
                <a:tc>
                  <a:txBody>
                    <a:bodyPr/>
                    <a:lstStyle/>
                    <a:p>
                      <a:pPr algn="l" fontAlgn="b"/>
                      <a:r>
                        <a:rPr lang="sv-SE" sz="2000" b="1" i="0" u="none" strike="noStrike" dirty="0">
                          <a:solidFill>
                            <a:srgbClr val="000000"/>
                          </a:solidFill>
                          <a:effectLst/>
                          <a:latin typeface="+mj-lt"/>
                        </a:rPr>
                        <a:t>Andel i befolkningen som har stort eller mycket stort förtroende för hälso- och sjukvården i sin helhet fördelat på region. Jämförelse mellan 2019 och 2020</a:t>
                      </a:r>
                    </a:p>
                  </a:txBody>
                  <a:tcPr marL="6350" marR="6350" marT="6350" marB="0" anchor="b">
                    <a:lnL>
                      <a:noFill/>
                    </a:lnL>
                    <a:lnR>
                      <a:noFill/>
                    </a:lnR>
                    <a:lnT>
                      <a:noFill/>
                    </a:lnT>
                    <a:lnB>
                      <a:noFill/>
                    </a:lnB>
                  </a:tcPr>
                </a:tc>
                <a:extLst>
                  <a:ext uri="{0D108BD9-81ED-4DB2-BD59-A6C34878D82A}">
                    <a16:rowId xmlns:a16="http://schemas.microsoft.com/office/drawing/2014/main" val="4059377615"/>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0809222"/>
                  </a:ext>
                </a:extLst>
              </a:tr>
            </a:tbl>
          </a:graphicData>
        </a:graphic>
      </p:graphicFrame>
      <p:graphicFrame>
        <p:nvGraphicFramePr>
          <p:cNvPr id="3" name="Tabell 2">
            <a:extLst>
              <a:ext uri="{FF2B5EF4-FFF2-40B4-BE49-F238E27FC236}">
                <a16:creationId xmlns:a16="http://schemas.microsoft.com/office/drawing/2014/main" id="{FFAC829C-A838-4594-AC71-9071BCAE122A}"/>
              </a:ext>
            </a:extLst>
          </p:cNvPr>
          <p:cNvGraphicFramePr>
            <a:graphicFrameLocks noGrp="1"/>
          </p:cNvGraphicFramePr>
          <p:nvPr>
            <p:extLst>
              <p:ext uri="{D42A27DB-BD31-4B8C-83A1-F6EECF244321}">
                <p14:modId xmlns:p14="http://schemas.microsoft.com/office/powerpoint/2010/main" val="2917490322"/>
              </p:ext>
            </p:extLst>
          </p:nvPr>
        </p:nvGraphicFramePr>
        <p:xfrm>
          <a:off x="266700" y="616373"/>
          <a:ext cx="2668045" cy="4540992"/>
        </p:xfrm>
        <a:graphic>
          <a:graphicData uri="http://schemas.openxmlformats.org/drawingml/2006/table">
            <a:tbl>
              <a:tblPr/>
              <a:tblGrid>
                <a:gridCol w="873178">
                  <a:extLst>
                    <a:ext uri="{9D8B030D-6E8A-4147-A177-3AD203B41FA5}">
                      <a16:colId xmlns:a16="http://schemas.microsoft.com/office/drawing/2014/main" val="3238423996"/>
                    </a:ext>
                  </a:extLst>
                </a:gridCol>
                <a:gridCol w="606374">
                  <a:extLst>
                    <a:ext uri="{9D8B030D-6E8A-4147-A177-3AD203B41FA5}">
                      <a16:colId xmlns:a16="http://schemas.microsoft.com/office/drawing/2014/main" val="485230485"/>
                    </a:ext>
                  </a:extLst>
                </a:gridCol>
                <a:gridCol w="606374">
                  <a:extLst>
                    <a:ext uri="{9D8B030D-6E8A-4147-A177-3AD203B41FA5}">
                      <a16:colId xmlns:a16="http://schemas.microsoft.com/office/drawing/2014/main" val="4223676248"/>
                    </a:ext>
                  </a:extLst>
                </a:gridCol>
                <a:gridCol w="582119">
                  <a:extLst>
                    <a:ext uri="{9D8B030D-6E8A-4147-A177-3AD203B41FA5}">
                      <a16:colId xmlns:a16="http://schemas.microsoft.com/office/drawing/2014/main" val="4191950277"/>
                    </a:ext>
                  </a:extLst>
                </a:gridCol>
              </a:tblGrid>
              <a:tr h="181912">
                <a:tc>
                  <a:txBody>
                    <a:bodyPr/>
                    <a:lstStyle/>
                    <a:p>
                      <a:pPr algn="l" fontAlgn="b"/>
                      <a:r>
                        <a:rPr lang="sv-SE" sz="1100" b="1" i="0" u="none" strike="noStrike">
                          <a:solidFill>
                            <a:srgbClr val="000000"/>
                          </a:solidFill>
                          <a:effectLst/>
                          <a:latin typeface="Calibri" panose="020F0502020204030204" pitchFamily="34" charset="0"/>
                        </a:rPr>
                        <a:t>Region</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dirty="0">
                          <a:solidFill>
                            <a:srgbClr val="000000"/>
                          </a:solidFill>
                          <a:effectLst/>
                          <a:latin typeface="Calibri" panose="020F0502020204030204" pitchFamily="34" charset="0"/>
                        </a:rPr>
                        <a:t>2019</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2020</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Skillnad %</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2639975649"/>
                  </a:ext>
                </a:extLst>
              </a:tr>
              <a:tr h="175848">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51%</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411920385"/>
                  </a:ext>
                </a:extLst>
              </a:tr>
              <a:tr h="175848">
                <a:tc>
                  <a:txBody>
                    <a:bodyPr/>
                    <a:lstStyle/>
                    <a:p>
                      <a:pPr algn="l" fontAlgn="b"/>
                      <a:r>
                        <a:rPr lang="sv-SE" sz="1100" b="0" i="0" u="none" strike="noStrike">
                          <a:solidFill>
                            <a:srgbClr val="000000"/>
                          </a:solidFill>
                          <a:effectLst/>
                          <a:latin typeface="Calibri" panose="020F0502020204030204" pitchFamily="34" charset="0"/>
                        </a:rPr>
                        <a:t>Norrbotten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064" marR="6064" marT="6064" marB="0" anchor="b">
                    <a:lnL>
                      <a:noFill/>
                    </a:lnL>
                    <a:lnR>
                      <a:noFill/>
                    </a:lnR>
                    <a:lnT>
                      <a:noFill/>
                    </a:lnT>
                    <a:lnB>
                      <a:noFill/>
                    </a:lnB>
                  </a:tcPr>
                </a:tc>
                <a:extLst>
                  <a:ext uri="{0D108BD9-81ED-4DB2-BD59-A6C34878D82A}">
                    <a16:rowId xmlns:a16="http://schemas.microsoft.com/office/drawing/2014/main" val="738040013"/>
                  </a:ext>
                </a:extLst>
              </a:tr>
              <a:tr h="326229">
                <a:tc>
                  <a:txBody>
                    <a:bodyPr/>
                    <a:lstStyle/>
                    <a:p>
                      <a:pPr algn="l" fontAlgn="b"/>
                      <a:r>
                        <a:rPr lang="sv-SE" sz="1100" b="0" i="0" u="none" strike="noStrike">
                          <a:solidFill>
                            <a:srgbClr val="000000"/>
                          </a:solidFill>
                          <a:effectLst/>
                          <a:latin typeface="Calibri" panose="020F0502020204030204" pitchFamily="34" charset="0"/>
                        </a:rPr>
                        <a:t>Jämtland Härjedalen</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626891313"/>
                  </a:ext>
                </a:extLst>
              </a:tr>
              <a:tr h="175848">
                <a:tc>
                  <a:txBody>
                    <a:bodyPr/>
                    <a:lstStyle/>
                    <a:p>
                      <a:pPr algn="l" fontAlgn="b"/>
                      <a:r>
                        <a:rPr lang="sv-SE" sz="1100" b="0" i="0" u="none" strike="noStrike">
                          <a:solidFill>
                            <a:srgbClr val="000000"/>
                          </a:solidFill>
                          <a:effectLst/>
                          <a:latin typeface="Calibri" panose="020F0502020204030204" pitchFamily="34" charset="0"/>
                        </a:rPr>
                        <a:t>Skåne</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tcPr>
                </a:tc>
                <a:extLst>
                  <a:ext uri="{0D108BD9-81ED-4DB2-BD59-A6C34878D82A}">
                    <a16:rowId xmlns:a16="http://schemas.microsoft.com/office/drawing/2014/main" val="1663263370"/>
                  </a:ext>
                </a:extLst>
              </a:tr>
              <a:tr h="175848">
                <a:tc>
                  <a:txBody>
                    <a:bodyPr/>
                    <a:lstStyle/>
                    <a:p>
                      <a:pPr algn="l" fontAlgn="b"/>
                      <a:r>
                        <a:rPr lang="sv-SE" sz="1100" b="0" i="0" u="none" strike="noStrike">
                          <a:solidFill>
                            <a:srgbClr val="000000"/>
                          </a:solidFill>
                          <a:effectLst/>
                          <a:latin typeface="Calibri" panose="020F0502020204030204" pitchFamily="34" charset="0"/>
                        </a:rPr>
                        <a:t>Gävleborg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52%</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244297792"/>
                  </a:ext>
                </a:extLst>
              </a:tr>
              <a:tr h="175848">
                <a:tc>
                  <a:txBody>
                    <a:bodyPr/>
                    <a:lstStyle/>
                    <a:p>
                      <a:pPr algn="l" fontAlgn="b"/>
                      <a:r>
                        <a:rPr lang="sv-SE" sz="1100" b="0" i="0" u="none" strike="noStrike">
                          <a:solidFill>
                            <a:srgbClr val="000000"/>
                          </a:solidFill>
                          <a:effectLst/>
                          <a:latin typeface="Calibri" panose="020F0502020204030204" pitchFamily="34" charset="0"/>
                        </a:rPr>
                        <a:t>Sörmland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tcPr>
                </a:tc>
                <a:extLst>
                  <a:ext uri="{0D108BD9-81ED-4DB2-BD59-A6C34878D82A}">
                    <a16:rowId xmlns:a16="http://schemas.microsoft.com/office/drawing/2014/main" val="3049197297"/>
                  </a:ext>
                </a:extLst>
              </a:tr>
              <a:tr h="175848">
                <a:tc>
                  <a:txBody>
                    <a:bodyPr/>
                    <a:lstStyle/>
                    <a:p>
                      <a:pPr algn="l" fontAlgn="b"/>
                      <a:r>
                        <a:rPr lang="sv-SE" sz="1100" b="0" i="0" u="none" strike="noStrike">
                          <a:solidFill>
                            <a:srgbClr val="000000"/>
                          </a:solidFill>
                          <a:effectLst/>
                          <a:latin typeface="Calibri" panose="020F0502020204030204" pitchFamily="34" charset="0"/>
                        </a:rPr>
                        <a:t>Blekinge</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67%</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405716190"/>
                  </a:ext>
                </a:extLst>
              </a:tr>
              <a:tr h="326229">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a:t>
                      </a:r>
                    </a:p>
                  </a:txBody>
                  <a:tcPr marL="6064" marR="6064" marT="6064" marB="0" anchor="b">
                    <a:lnL>
                      <a:noFill/>
                    </a:lnL>
                    <a:lnR>
                      <a:noFill/>
                    </a:lnR>
                    <a:lnT>
                      <a:noFill/>
                    </a:lnT>
                    <a:lnB>
                      <a:noFill/>
                    </a:lnB>
                  </a:tcPr>
                </a:tc>
                <a:extLst>
                  <a:ext uri="{0D108BD9-81ED-4DB2-BD59-A6C34878D82A}">
                    <a16:rowId xmlns:a16="http://schemas.microsoft.com/office/drawing/2014/main" val="1881187943"/>
                  </a:ext>
                </a:extLst>
              </a:tr>
              <a:tr h="175848">
                <a:tc>
                  <a:txBody>
                    <a:bodyPr/>
                    <a:lstStyle/>
                    <a:p>
                      <a:pPr algn="l" fontAlgn="b"/>
                      <a:r>
                        <a:rPr lang="sv-SE" sz="1100" b="0" i="0" u="none" strike="noStrike">
                          <a:solidFill>
                            <a:srgbClr val="000000"/>
                          </a:solidFill>
                          <a:effectLst/>
                          <a:latin typeface="Calibri" panose="020F0502020204030204" pitchFamily="34" charset="0"/>
                        </a:rPr>
                        <a:t>Dalarna</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4153506550"/>
                  </a:ext>
                </a:extLst>
              </a:tr>
              <a:tr h="175848">
                <a:tc>
                  <a:txBody>
                    <a:bodyPr/>
                    <a:lstStyle/>
                    <a:p>
                      <a:pPr algn="l" fontAlgn="b"/>
                      <a:r>
                        <a:rPr lang="sv-SE" sz="1100" b="0" i="0" u="none" strike="noStrike">
                          <a:solidFill>
                            <a:srgbClr val="000000"/>
                          </a:solidFill>
                          <a:effectLst/>
                          <a:latin typeface="Calibri" panose="020F0502020204030204" pitchFamily="34" charset="0"/>
                        </a:rPr>
                        <a:t>Stockholm</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064" marR="6064" marT="6064" marB="0" anchor="b">
                    <a:lnL>
                      <a:noFill/>
                    </a:lnL>
                    <a:lnR>
                      <a:noFill/>
                    </a:lnR>
                    <a:lnT>
                      <a:noFill/>
                    </a:lnT>
                    <a:lnB>
                      <a:noFill/>
                    </a:lnB>
                  </a:tcPr>
                </a:tc>
                <a:extLst>
                  <a:ext uri="{0D108BD9-81ED-4DB2-BD59-A6C34878D82A}">
                    <a16:rowId xmlns:a16="http://schemas.microsoft.com/office/drawing/2014/main" val="1101624698"/>
                  </a:ext>
                </a:extLst>
              </a:tr>
              <a:tr h="175848">
                <a:tc>
                  <a:txBody>
                    <a:bodyPr/>
                    <a:lstStyle/>
                    <a:p>
                      <a:pPr algn="l" fontAlgn="b"/>
                      <a:r>
                        <a:rPr lang="sv-SE" sz="1100" b="0" i="0" u="none" strike="noStrike">
                          <a:solidFill>
                            <a:srgbClr val="000000"/>
                          </a:solidFill>
                          <a:effectLst/>
                          <a:latin typeface="Calibri" panose="020F0502020204030204" pitchFamily="34" charset="0"/>
                        </a:rPr>
                        <a:t>Värmland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406953154"/>
                  </a:ext>
                </a:extLst>
              </a:tr>
              <a:tr h="175848">
                <a:tc>
                  <a:txBody>
                    <a:bodyPr/>
                    <a:lstStyle/>
                    <a:p>
                      <a:pPr algn="l" fontAlgn="b"/>
                      <a:r>
                        <a:rPr lang="sv-SE" sz="1100" b="1" i="0" u="none" strike="noStrike">
                          <a:solidFill>
                            <a:srgbClr val="000000"/>
                          </a:solidFill>
                          <a:effectLst/>
                          <a:latin typeface="Calibri" panose="020F0502020204030204" pitchFamily="34" charset="0"/>
                        </a:rPr>
                        <a:t>Riket</a:t>
                      </a:r>
                    </a:p>
                  </a:txBody>
                  <a:tcPr marL="6064" marR="6064" marT="6064"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60%</a:t>
                      </a:r>
                    </a:p>
                  </a:txBody>
                  <a:tcPr marL="6064" marR="6064" marT="6064"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tcPr>
                </a:tc>
                <a:extLst>
                  <a:ext uri="{0D108BD9-81ED-4DB2-BD59-A6C34878D82A}">
                    <a16:rowId xmlns:a16="http://schemas.microsoft.com/office/drawing/2014/main" val="2470051303"/>
                  </a:ext>
                </a:extLst>
              </a:tr>
              <a:tr h="175848">
                <a:tc>
                  <a:txBody>
                    <a:bodyPr/>
                    <a:lstStyle/>
                    <a:p>
                      <a:pPr algn="l" fontAlgn="b"/>
                      <a:r>
                        <a:rPr lang="sv-SE" sz="1100" b="0" i="0" u="none" strike="noStrike">
                          <a:solidFill>
                            <a:srgbClr val="000000"/>
                          </a:solidFill>
                          <a:effectLst/>
                          <a:latin typeface="Calibri" panose="020F0502020204030204" pitchFamily="34" charset="0"/>
                        </a:rPr>
                        <a:t>Västmanland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291648060"/>
                  </a:ext>
                </a:extLst>
              </a:tr>
              <a:tr h="175848">
                <a:tc>
                  <a:txBody>
                    <a:bodyPr/>
                    <a:lstStyle/>
                    <a:p>
                      <a:pPr algn="l" fontAlgn="b"/>
                      <a:r>
                        <a:rPr lang="sv-SE" sz="1100" b="0" i="0" u="none" strike="noStrike">
                          <a:solidFill>
                            <a:srgbClr val="000000"/>
                          </a:solidFill>
                          <a:effectLst/>
                          <a:latin typeface="Calibri" panose="020F0502020204030204" pitchFamily="34" charset="0"/>
                        </a:rPr>
                        <a:t>Örebro</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064" marR="6064" marT="6064" marB="0" anchor="b">
                    <a:lnL>
                      <a:noFill/>
                    </a:lnL>
                    <a:lnR>
                      <a:noFill/>
                    </a:lnR>
                    <a:lnT>
                      <a:noFill/>
                    </a:lnT>
                    <a:lnB>
                      <a:noFill/>
                    </a:lnB>
                  </a:tcPr>
                </a:tc>
                <a:extLst>
                  <a:ext uri="{0D108BD9-81ED-4DB2-BD59-A6C34878D82A}">
                    <a16:rowId xmlns:a16="http://schemas.microsoft.com/office/drawing/2014/main" val="1224897353"/>
                  </a:ext>
                </a:extLst>
              </a:tr>
              <a:tr h="175848">
                <a:tc>
                  <a:txBody>
                    <a:bodyPr/>
                    <a:lstStyle/>
                    <a:p>
                      <a:pPr algn="l" fontAlgn="b"/>
                      <a:r>
                        <a:rPr lang="sv-SE" sz="1100" b="0" i="0" u="none" strike="noStrike">
                          <a:solidFill>
                            <a:srgbClr val="000000"/>
                          </a:solidFill>
                          <a:effectLst/>
                          <a:latin typeface="Calibri" panose="020F0502020204030204" pitchFamily="34" charset="0"/>
                        </a:rPr>
                        <a:t>Kronoberg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622224977"/>
                  </a:ext>
                </a:extLst>
              </a:tr>
              <a:tr h="175848">
                <a:tc>
                  <a:txBody>
                    <a:bodyPr/>
                    <a:lstStyle/>
                    <a:p>
                      <a:pPr algn="l" fontAlgn="b"/>
                      <a:r>
                        <a:rPr lang="sv-SE" sz="1100" b="0" i="0" u="none" strike="noStrike">
                          <a:solidFill>
                            <a:srgbClr val="000000"/>
                          </a:solidFill>
                          <a:effectLst/>
                          <a:latin typeface="Calibri" panose="020F0502020204030204" pitchFamily="34" charset="0"/>
                        </a:rPr>
                        <a:t>Uppsala</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62%</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a:t>
                      </a:r>
                    </a:p>
                  </a:txBody>
                  <a:tcPr marL="6064" marR="6064" marT="6064" marB="0" anchor="b">
                    <a:lnL>
                      <a:noFill/>
                    </a:lnL>
                    <a:lnR>
                      <a:noFill/>
                    </a:lnR>
                    <a:lnT>
                      <a:noFill/>
                    </a:lnT>
                    <a:lnB>
                      <a:noFill/>
                    </a:lnB>
                  </a:tcPr>
                </a:tc>
                <a:extLst>
                  <a:ext uri="{0D108BD9-81ED-4DB2-BD59-A6C34878D82A}">
                    <a16:rowId xmlns:a16="http://schemas.microsoft.com/office/drawing/2014/main" val="1368446086"/>
                  </a:ext>
                </a:extLst>
              </a:tr>
              <a:tr h="175848">
                <a:tc>
                  <a:txBody>
                    <a:bodyPr/>
                    <a:lstStyle/>
                    <a:p>
                      <a:pPr algn="l" fontAlgn="b"/>
                      <a:r>
                        <a:rPr lang="sv-SE" sz="1100" b="0" i="0" u="none" strike="noStrike">
                          <a:solidFill>
                            <a:srgbClr val="000000"/>
                          </a:solidFill>
                          <a:effectLst/>
                          <a:latin typeface="Calibri" panose="020F0502020204030204" pitchFamily="34" charset="0"/>
                        </a:rPr>
                        <a:t>Gotland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57766730"/>
                  </a:ext>
                </a:extLst>
              </a:tr>
              <a:tr h="175848">
                <a:tc>
                  <a:txBody>
                    <a:bodyPr/>
                    <a:lstStyle/>
                    <a:p>
                      <a:pPr algn="l" fontAlgn="b"/>
                      <a:r>
                        <a:rPr lang="sv-SE" sz="1100" b="0" i="0" u="none" strike="noStrike">
                          <a:solidFill>
                            <a:srgbClr val="000000"/>
                          </a:solidFill>
                          <a:effectLst/>
                          <a:latin typeface="Calibri" panose="020F0502020204030204" pitchFamily="34" charset="0"/>
                        </a:rPr>
                        <a:t>Halland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74%</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a:t>
                      </a:r>
                    </a:p>
                  </a:txBody>
                  <a:tcPr marL="6064" marR="6064" marT="6064" marB="0" anchor="b">
                    <a:lnL>
                      <a:noFill/>
                    </a:lnL>
                    <a:lnR>
                      <a:noFill/>
                    </a:lnR>
                    <a:lnT>
                      <a:noFill/>
                    </a:lnT>
                    <a:lnB>
                      <a:noFill/>
                    </a:lnB>
                  </a:tcPr>
                </a:tc>
                <a:extLst>
                  <a:ext uri="{0D108BD9-81ED-4DB2-BD59-A6C34878D82A}">
                    <a16:rowId xmlns:a16="http://schemas.microsoft.com/office/drawing/2014/main" val="390346630"/>
                  </a:ext>
                </a:extLst>
              </a:tr>
              <a:tr h="175848">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4047980028"/>
                  </a:ext>
                </a:extLst>
              </a:tr>
              <a:tr h="175848">
                <a:tc>
                  <a:txBody>
                    <a:bodyPr/>
                    <a:lstStyle/>
                    <a:p>
                      <a:pPr algn="l" fontAlgn="b"/>
                      <a:r>
                        <a:rPr lang="sv-SE" sz="1100" b="0" i="0" u="none" strike="noStrike">
                          <a:solidFill>
                            <a:srgbClr val="000000"/>
                          </a:solidFill>
                          <a:effectLst/>
                          <a:latin typeface="Calibri" panose="020F0502020204030204" pitchFamily="34" charset="0"/>
                        </a:rPr>
                        <a:t>Västerbotten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tcPr>
                </a:tc>
                <a:extLst>
                  <a:ext uri="{0D108BD9-81ED-4DB2-BD59-A6C34878D82A}">
                    <a16:rowId xmlns:a16="http://schemas.microsoft.com/office/drawing/2014/main" val="1840686443"/>
                  </a:ext>
                </a:extLst>
              </a:tr>
              <a:tr h="175848">
                <a:tc>
                  <a:txBody>
                    <a:bodyPr/>
                    <a:lstStyle/>
                    <a:p>
                      <a:pPr algn="l" fontAlgn="b"/>
                      <a:r>
                        <a:rPr lang="sv-SE" sz="1100" b="0" i="0" u="none" strike="noStrike">
                          <a:solidFill>
                            <a:srgbClr val="000000"/>
                          </a:solidFill>
                          <a:effectLst/>
                          <a:latin typeface="Calibri" panose="020F0502020204030204" pitchFamily="34" charset="0"/>
                        </a:rPr>
                        <a:t>Jönköping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76%</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563229450"/>
                  </a:ext>
                </a:extLst>
              </a:tr>
              <a:tr h="175848">
                <a:tc>
                  <a:txBody>
                    <a:bodyPr/>
                    <a:lstStyle/>
                    <a:p>
                      <a:pPr algn="l" fontAlgn="b"/>
                      <a:r>
                        <a:rPr lang="sv-SE" sz="1100" b="0" i="0" u="none" strike="noStrike">
                          <a:solidFill>
                            <a:srgbClr val="000000"/>
                          </a:solidFill>
                          <a:effectLst/>
                          <a:latin typeface="Calibri" panose="020F0502020204030204" pitchFamily="34" charset="0"/>
                        </a:rPr>
                        <a:t>Kalmar</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80%</a:t>
                      </a:r>
                    </a:p>
                  </a:txBody>
                  <a:tcPr marL="6064" marR="6064" marT="6064"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12%</a:t>
                      </a:r>
                    </a:p>
                  </a:txBody>
                  <a:tcPr marL="6064" marR="6064" marT="6064" marB="0" anchor="b">
                    <a:lnL>
                      <a:noFill/>
                    </a:lnL>
                    <a:lnR>
                      <a:noFill/>
                    </a:lnR>
                    <a:lnT>
                      <a:noFill/>
                    </a:lnT>
                    <a:lnB>
                      <a:noFill/>
                    </a:lnB>
                  </a:tcPr>
                </a:tc>
                <a:extLst>
                  <a:ext uri="{0D108BD9-81ED-4DB2-BD59-A6C34878D82A}">
                    <a16:rowId xmlns:a16="http://schemas.microsoft.com/office/drawing/2014/main" val="419316715"/>
                  </a:ext>
                </a:extLst>
              </a:tr>
            </a:tbl>
          </a:graphicData>
        </a:graphic>
      </p:graphicFrame>
      <p:graphicFrame>
        <p:nvGraphicFramePr>
          <p:cNvPr id="4" name="Diagram 3">
            <a:extLst>
              <a:ext uri="{FF2B5EF4-FFF2-40B4-BE49-F238E27FC236}">
                <a16:creationId xmlns:a16="http://schemas.microsoft.com/office/drawing/2014/main" id="{00000000-0008-0000-2400-000002000000}"/>
              </a:ext>
            </a:extLst>
          </p:cNvPr>
          <p:cNvGraphicFramePr>
            <a:graphicFrameLocks/>
          </p:cNvGraphicFramePr>
          <p:nvPr>
            <p:extLst>
              <p:ext uri="{D42A27DB-BD31-4B8C-83A1-F6EECF244321}">
                <p14:modId xmlns:p14="http://schemas.microsoft.com/office/powerpoint/2010/main" val="2903606348"/>
              </p:ext>
            </p:extLst>
          </p:nvPr>
        </p:nvGraphicFramePr>
        <p:xfrm>
          <a:off x="3602625" y="797348"/>
          <a:ext cx="5550900" cy="454099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785A6B1E-4300-4E6B-9FDC-78B425F1A9BD}"/>
              </a:ext>
            </a:extLst>
          </p:cNvPr>
          <p:cNvSpPr txBox="1"/>
          <p:nvPr/>
        </p:nvSpPr>
        <p:spPr>
          <a:xfrm>
            <a:off x="62930" y="5379436"/>
            <a:ext cx="12129070" cy="1569660"/>
          </a:xfrm>
          <a:prstGeom prst="rect">
            <a:avLst/>
          </a:prstGeom>
          <a:solidFill>
            <a:schemeClr val="bg1"/>
          </a:solidFill>
        </p:spPr>
        <p:txBody>
          <a:bodyPr wrap="square">
            <a:spAutoFit/>
          </a:bodyPr>
          <a:lstStyle/>
          <a:p>
            <a:r>
              <a:rPr lang="sv-SE" sz="1600" dirty="0">
                <a:latin typeface="Calibri" panose="020F0502020204030204" pitchFamily="34" charset="0"/>
                <a:ea typeface="Calibri" panose="020F0502020204030204" pitchFamily="34" charset="0"/>
              </a:rPr>
              <a:t>En översikt över flertalet förtroendeparametrar som finns i HS-barometern. Pandemieffekten, d.v.s. uppslutningen kring vårt gemensamma, är tydlig 2020 där förtroendet i RS ökat med 10%. Regionernas ökningar pendlade mellan ca. 2-12 % i HS-barometern jämfört med 2019. (n=6711 år 2020)</a:t>
            </a:r>
          </a:p>
          <a:p>
            <a:r>
              <a:rPr lang="sv-SE" sz="1600" dirty="0">
                <a:effectLst/>
                <a:latin typeface="Calibri" panose="020F0502020204030204" pitchFamily="34" charset="0"/>
                <a:ea typeface="Calibri" panose="020F0502020204030204" pitchFamily="34" charset="0"/>
              </a:rPr>
              <a:t>Även andra undersökningar visade ett tydligt ökat förtroende för vården t.ex.  SOM-undersökningen (20%) och vår egen Skåneenkät (13 %). Den samfällda analysen bland regionerna är ändå att vi inte ska dra för stora växlar på uppgången. Därför blir vårens mätning i HS-barometern extra intressant – resultaten ska vara tillgängliga vecka 25.</a:t>
            </a:r>
          </a:p>
        </p:txBody>
      </p:sp>
    </p:spTree>
    <p:extLst>
      <p:ext uri="{BB962C8B-B14F-4D97-AF65-F5344CB8AC3E}">
        <p14:creationId xmlns:p14="http://schemas.microsoft.com/office/powerpoint/2010/main" val="232724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FDF0F500-BCE2-4000-A8B1-338452E082CA}"/>
              </a:ext>
            </a:extLst>
          </p:cNvPr>
          <p:cNvSpPr txBox="1"/>
          <p:nvPr/>
        </p:nvSpPr>
        <p:spPr>
          <a:xfrm>
            <a:off x="376237" y="790575"/>
            <a:ext cx="10982325" cy="2523768"/>
          </a:xfrm>
          <a:prstGeom prst="rect">
            <a:avLst/>
          </a:prstGeom>
          <a:noFill/>
        </p:spPr>
        <p:txBody>
          <a:bodyPr wrap="square" rtlCol="0">
            <a:spAutoFit/>
          </a:bodyPr>
          <a:lstStyle/>
          <a:p>
            <a:r>
              <a:rPr lang="sv-SE" sz="2000" dirty="0">
                <a:latin typeface="Calibri" panose="020F0502020204030204" pitchFamily="34" charset="0"/>
                <a:cs typeface="Calibri" panose="020F0502020204030204" pitchFamily="34" charset="0"/>
              </a:rPr>
              <a:t>Några områden har lyfts fram från rapporten i denna presentation där Region Skåne finns representerade. I den mån det varit möjligt finns kommentarer och viss mån analys kring utfallet. I vissa områden har ytterligare underlag bifogats för att ge en bättre bild över läget. </a:t>
            </a:r>
          </a:p>
          <a:p>
            <a:endParaRPr lang="sv-SE" sz="2000" dirty="0">
              <a:latin typeface="Calibri" panose="020F0502020204030204" pitchFamily="34" charset="0"/>
              <a:cs typeface="Calibri" panose="020F0502020204030204" pitchFamily="34" charset="0"/>
            </a:endParaRPr>
          </a:p>
          <a:p>
            <a:r>
              <a:rPr lang="sv-SE" sz="2000" dirty="0">
                <a:latin typeface="Calibri" panose="020F0502020204030204" pitchFamily="34" charset="0"/>
                <a:cs typeface="Calibri" panose="020F0502020204030204" pitchFamily="34" charset="0"/>
              </a:rPr>
              <a:t>Generellt bör det noteras att data i viss utsträckning bygger på frivillig inrapportering och jämförelser mellan regioner därför bör ske med försiktighet.</a:t>
            </a:r>
          </a:p>
          <a:p>
            <a:endParaRPr lang="sv-SE" sz="2000" dirty="0">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530393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F9027A11-32DA-476D-9DAF-53A93C760F69}"/>
              </a:ext>
            </a:extLst>
          </p:cNvPr>
          <p:cNvGraphicFramePr>
            <a:graphicFrameLocks noGrp="1"/>
          </p:cNvGraphicFramePr>
          <p:nvPr>
            <p:extLst>
              <p:ext uri="{D42A27DB-BD31-4B8C-83A1-F6EECF244321}">
                <p14:modId xmlns:p14="http://schemas.microsoft.com/office/powerpoint/2010/main" val="2618459775"/>
              </p:ext>
            </p:extLst>
          </p:nvPr>
        </p:nvGraphicFramePr>
        <p:xfrm>
          <a:off x="298449" y="160179"/>
          <a:ext cx="11655425" cy="957580"/>
        </p:xfrm>
        <a:graphic>
          <a:graphicData uri="http://schemas.openxmlformats.org/drawingml/2006/table">
            <a:tbl>
              <a:tblPr/>
              <a:tblGrid>
                <a:gridCol w="11655425">
                  <a:extLst>
                    <a:ext uri="{9D8B030D-6E8A-4147-A177-3AD203B41FA5}">
                      <a16:colId xmlns:a16="http://schemas.microsoft.com/office/drawing/2014/main" val="1390609189"/>
                    </a:ext>
                  </a:extLst>
                </a:gridCol>
              </a:tblGrid>
              <a:tr h="640331">
                <a:tc>
                  <a:txBody>
                    <a:bodyPr/>
                    <a:lstStyle/>
                    <a:p>
                      <a:pPr algn="l" fontAlgn="b"/>
                      <a:r>
                        <a:rPr lang="sv-SE" sz="2400" b="1" i="0" u="none" strike="noStrike" dirty="0">
                          <a:solidFill>
                            <a:srgbClr val="000000"/>
                          </a:solidFill>
                          <a:effectLst/>
                          <a:latin typeface="+mj-lt"/>
                        </a:rPr>
                        <a:t>Andel i befolkningen som har stort eller ganska stort förtroende för hälso- och sjukvårdens hantering av </a:t>
                      </a:r>
                      <a:r>
                        <a:rPr lang="sv-SE" sz="2400" b="1" i="0" u="none" strike="noStrike" dirty="0" err="1">
                          <a:solidFill>
                            <a:srgbClr val="000000"/>
                          </a:solidFill>
                          <a:effectLst/>
                          <a:latin typeface="+mj-lt"/>
                        </a:rPr>
                        <a:t>coronapandemin</a:t>
                      </a:r>
                      <a:r>
                        <a:rPr lang="sv-SE" sz="2400" b="1" i="0" u="none" strike="noStrike" dirty="0">
                          <a:solidFill>
                            <a:srgbClr val="000000"/>
                          </a:solidFill>
                          <a:effectLst/>
                          <a:latin typeface="+mj-lt"/>
                        </a:rPr>
                        <a:t>. Fördelat på region</a:t>
                      </a:r>
                    </a:p>
                  </a:txBody>
                  <a:tcPr marL="6350" marR="6350" marT="6350" marB="0" anchor="b">
                    <a:lnL>
                      <a:noFill/>
                    </a:lnL>
                    <a:lnR>
                      <a:noFill/>
                    </a:lnR>
                    <a:lnT>
                      <a:noFill/>
                    </a:lnT>
                    <a:lnB>
                      <a:noFill/>
                    </a:lnB>
                  </a:tcPr>
                </a:tc>
                <a:extLst>
                  <a:ext uri="{0D108BD9-81ED-4DB2-BD59-A6C34878D82A}">
                    <a16:rowId xmlns:a16="http://schemas.microsoft.com/office/drawing/2014/main" val="357966954"/>
                  </a:ext>
                </a:extLst>
              </a:tr>
              <a:tr h="190666">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282892982"/>
                  </a:ext>
                </a:extLst>
              </a:tr>
            </a:tbl>
          </a:graphicData>
        </a:graphic>
      </p:graphicFrame>
      <p:graphicFrame>
        <p:nvGraphicFramePr>
          <p:cNvPr id="3" name="Tabell 2">
            <a:extLst>
              <a:ext uri="{FF2B5EF4-FFF2-40B4-BE49-F238E27FC236}">
                <a16:creationId xmlns:a16="http://schemas.microsoft.com/office/drawing/2014/main" id="{6283284B-5BF8-4F17-BE7B-2C74526C7810}"/>
              </a:ext>
            </a:extLst>
          </p:cNvPr>
          <p:cNvGraphicFramePr>
            <a:graphicFrameLocks noGrp="1"/>
          </p:cNvGraphicFramePr>
          <p:nvPr>
            <p:extLst>
              <p:ext uri="{D42A27DB-BD31-4B8C-83A1-F6EECF244321}">
                <p14:modId xmlns:p14="http://schemas.microsoft.com/office/powerpoint/2010/main" val="447161415"/>
              </p:ext>
            </p:extLst>
          </p:nvPr>
        </p:nvGraphicFramePr>
        <p:xfrm>
          <a:off x="374649" y="986377"/>
          <a:ext cx="2921001" cy="4885245"/>
        </p:xfrm>
        <a:graphic>
          <a:graphicData uri="http://schemas.openxmlformats.org/drawingml/2006/table">
            <a:tbl>
              <a:tblPr/>
              <a:tblGrid>
                <a:gridCol w="2010559">
                  <a:extLst>
                    <a:ext uri="{9D8B030D-6E8A-4147-A177-3AD203B41FA5}">
                      <a16:colId xmlns:a16="http://schemas.microsoft.com/office/drawing/2014/main" val="1599065065"/>
                    </a:ext>
                  </a:extLst>
                </a:gridCol>
                <a:gridCol w="910442">
                  <a:extLst>
                    <a:ext uri="{9D8B030D-6E8A-4147-A177-3AD203B41FA5}">
                      <a16:colId xmlns:a16="http://schemas.microsoft.com/office/drawing/2014/main" val="1514785976"/>
                    </a:ext>
                  </a:extLst>
                </a:gridCol>
              </a:tblGrid>
              <a:tr h="219397">
                <a:tc>
                  <a:txBody>
                    <a:bodyPr/>
                    <a:lstStyle/>
                    <a:p>
                      <a:pPr algn="l" fontAlgn="b"/>
                      <a:r>
                        <a:rPr lang="sv-SE" sz="1100" b="1" i="0" u="none" strike="noStrike" dirty="0">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solidFill>
                      <a:schemeClr val="bg1"/>
                    </a:solidFill>
                  </a:tcPr>
                </a:tc>
                <a:tc>
                  <a:txBody>
                    <a:bodyPr/>
                    <a:lstStyle/>
                    <a:p>
                      <a:pPr algn="l" fontAlgn="b"/>
                      <a:r>
                        <a:rPr lang="sv-SE" sz="1100" b="1" i="0" u="none" strike="noStrike" dirty="0">
                          <a:solidFill>
                            <a:srgbClr val="000000"/>
                          </a:solidFill>
                          <a:effectLst/>
                          <a:latin typeface="Calibri" panose="020F0502020204030204" pitchFamily="34" charset="0"/>
                        </a:rPr>
                        <a:t>2020</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solidFill>
                      <a:schemeClr val="bg1"/>
                    </a:solidFill>
                  </a:tcPr>
                </a:tc>
                <a:extLst>
                  <a:ext uri="{0D108BD9-81ED-4DB2-BD59-A6C34878D82A}">
                    <a16:rowId xmlns:a16="http://schemas.microsoft.com/office/drawing/2014/main" val="2624871295"/>
                  </a:ext>
                </a:extLst>
              </a:tr>
              <a:tr h="212084">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66%</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429614173"/>
                  </a:ext>
                </a:extLst>
              </a:tr>
              <a:tr h="212084">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67%</a:t>
                      </a:r>
                    </a:p>
                  </a:txBody>
                  <a:tcPr marL="6350" marR="6350" marT="6350" marB="0" anchor="b">
                    <a:lnL>
                      <a:noFill/>
                    </a:lnL>
                    <a:lnR>
                      <a:noFill/>
                    </a:lnR>
                    <a:lnT>
                      <a:noFill/>
                    </a:lnT>
                    <a:lnB>
                      <a:noFill/>
                    </a:lnB>
                  </a:tcPr>
                </a:tc>
                <a:extLst>
                  <a:ext uri="{0D108BD9-81ED-4DB2-BD59-A6C34878D82A}">
                    <a16:rowId xmlns:a16="http://schemas.microsoft.com/office/drawing/2014/main" val="4153011536"/>
                  </a:ext>
                </a:extLst>
              </a:tr>
              <a:tr h="212084">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970522603"/>
                  </a:ext>
                </a:extLst>
              </a:tr>
              <a:tr h="212084">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350" marR="6350" marT="6350" marB="0" anchor="b">
                    <a:lnL>
                      <a:noFill/>
                    </a:lnL>
                    <a:lnR>
                      <a:noFill/>
                    </a:lnR>
                    <a:lnT>
                      <a:noFill/>
                    </a:lnT>
                    <a:lnB>
                      <a:noFill/>
                    </a:lnB>
                  </a:tcPr>
                </a:tc>
                <a:extLst>
                  <a:ext uri="{0D108BD9-81ED-4DB2-BD59-A6C34878D82A}">
                    <a16:rowId xmlns:a16="http://schemas.microsoft.com/office/drawing/2014/main" val="2089998290"/>
                  </a:ext>
                </a:extLst>
              </a:tr>
              <a:tr h="212084">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144396332"/>
                  </a:ext>
                </a:extLst>
              </a:tr>
              <a:tr h="212084">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350" marR="6350" marT="6350" marB="0" anchor="b">
                    <a:lnL>
                      <a:noFill/>
                    </a:lnL>
                    <a:lnR>
                      <a:noFill/>
                    </a:lnR>
                    <a:lnT>
                      <a:noFill/>
                    </a:lnT>
                    <a:lnB>
                      <a:noFill/>
                    </a:lnB>
                  </a:tcPr>
                </a:tc>
                <a:extLst>
                  <a:ext uri="{0D108BD9-81ED-4DB2-BD59-A6C34878D82A}">
                    <a16:rowId xmlns:a16="http://schemas.microsoft.com/office/drawing/2014/main" val="1995892456"/>
                  </a:ext>
                </a:extLst>
              </a:tr>
              <a:tr h="212084">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872025012"/>
                  </a:ext>
                </a:extLst>
              </a:tr>
              <a:tr h="212084">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71%</a:t>
                      </a:r>
                    </a:p>
                  </a:txBody>
                  <a:tcPr marL="6350" marR="6350" marT="6350" marB="0" anchor="b">
                    <a:lnL>
                      <a:noFill/>
                    </a:lnL>
                    <a:lnR>
                      <a:noFill/>
                    </a:lnR>
                    <a:lnT>
                      <a:noFill/>
                    </a:lnT>
                    <a:lnB>
                      <a:noFill/>
                    </a:lnB>
                  </a:tcPr>
                </a:tc>
                <a:extLst>
                  <a:ext uri="{0D108BD9-81ED-4DB2-BD59-A6C34878D82A}">
                    <a16:rowId xmlns:a16="http://schemas.microsoft.com/office/drawing/2014/main" val="334193459"/>
                  </a:ext>
                </a:extLst>
              </a:tr>
              <a:tr h="212084">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72%</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507113305"/>
                  </a:ext>
                </a:extLst>
              </a:tr>
              <a:tr h="212084">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73%</a:t>
                      </a:r>
                    </a:p>
                  </a:txBody>
                  <a:tcPr marL="6350" marR="6350" marT="6350" marB="0" anchor="b">
                    <a:lnL>
                      <a:noFill/>
                    </a:lnL>
                    <a:lnR>
                      <a:noFill/>
                    </a:lnR>
                    <a:lnT>
                      <a:noFill/>
                    </a:lnT>
                    <a:lnB>
                      <a:noFill/>
                    </a:lnB>
                  </a:tcPr>
                </a:tc>
                <a:extLst>
                  <a:ext uri="{0D108BD9-81ED-4DB2-BD59-A6C34878D82A}">
                    <a16:rowId xmlns:a16="http://schemas.microsoft.com/office/drawing/2014/main" val="2601319082"/>
                  </a:ext>
                </a:extLst>
              </a:tr>
              <a:tr h="212084">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46875204"/>
                  </a:ext>
                </a:extLst>
              </a:tr>
              <a:tr h="212084">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extLst>
                  <a:ext uri="{0D108BD9-81ED-4DB2-BD59-A6C34878D82A}">
                    <a16:rowId xmlns:a16="http://schemas.microsoft.com/office/drawing/2014/main" val="1792537377"/>
                  </a:ext>
                </a:extLst>
              </a:tr>
              <a:tr h="212084">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529298244"/>
                  </a:ext>
                </a:extLst>
              </a:tr>
              <a:tr h="212084">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extLst>
                  <a:ext uri="{0D108BD9-81ED-4DB2-BD59-A6C34878D82A}">
                    <a16:rowId xmlns:a16="http://schemas.microsoft.com/office/drawing/2014/main" val="672165491"/>
                  </a:ext>
                </a:extLst>
              </a:tr>
              <a:tr h="212084">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54469606"/>
                  </a:ext>
                </a:extLst>
              </a:tr>
              <a:tr h="212084">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77%</a:t>
                      </a:r>
                    </a:p>
                  </a:txBody>
                  <a:tcPr marL="6350" marR="6350" marT="6350" marB="0" anchor="b">
                    <a:lnL>
                      <a:noFill/>
                    </a:lnL>
                    <a:lnR>
                      <a:noFill/>
                    </a:lnR>
                    <a:lnT>
                      <a:noFill/>
                    </a:lnT>
                    <a:lnB>
                      <a:noFill/>
                    </a:lnB>
                  </a:tcPr>
                </a:tc>
                <a:extLst>
                  <a:ext uri="{0D108BD9-81ED-4DB2-BD59-A6C34878D82A}">
                    <a16:rowId xmlns:a16="http://schemas.microsoft.com/office/drawing/2014/main" val="2935249138"/>
                  </a:ext>
                </a:extLst>
              </a:tr>
              <a:tr h="212084">
                <a:tc>
                  <a:txBody>
                    <a:bodyPr/>
                    <a:lstStyle/>
                    <a:p>
                      <a:pPr algn="l" fontAlgn="b"/>
                      <a:r>
                        <a:rPr lang="sv-SE" sz="1100" b="0" i="0" u="none" strike="noStrike">
                          <a:solidFill>
                            <a:srgbClr val="000000"/>
                          </a:solidFill>
                          <a:effectLst/>
                          <a:latin typeface="Calibri" panose="020F0502020204030204" pitchFamily="34" charset="0"/>
                        </a:rPr>
                        <a:t>Jämtland Härjedalen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291128156"/>
                  </a:ext>
                </a:extLst>
              </a:tr>
              <a:tr h="212084">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78%</a:t>
                      </a:r>
                    </a:p>
                  </a:txBody>
                  <a:tcPr marL="6350" marR="6350" marT="6350" marB="0" anchor="b">
                    <a:lnL>
                      <a:noFill/>
                    </a:lnL>
                    <a:lnR>
                      <a:noFill/>
                    </a:lnR>
                    <a:lnT>
                      <a:noFill/>
                    </a:lnT>
                    <a:lnB>
                      <a:noFill/>
                    </a:lnB>
                  </a:tcPr>
                </a:tc>
                <a:extLst>
                  <a:ext uri="{0D108BD9-81ED-4DB2-BD59-A6C34878D82A}">
                    <a16:rowId xmlns:a16="http://schemas.microsoft.com/office/drawing/2014/main" val="1817815124"/>
                  </a:ext>
                </a:extLst>
              </a:tr>
              <a:tr h="212084">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339498590"/>
                  </a:ext>
                </a:extLst>
              </a:tr>
              <a:tr h="212084">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79%</a:t>
                      </a:r>
                    </a:p>
                  </a:txBody>
                  <a:tcPr marL="6350" marR="6350" marT="6350" marB="0" anchor="b">
                    <a:lnL>
                      <a:noFill/>
                    </a:lnL>
                    <a:lnR>
                      <a:noFill/>
                    </a:lnR>
                    <a:lnT>
                      <a:noFill/>
                    </a:lnT>
                    <a:lnB>
                      <a:noFill/>
                    </a:lnB>
                  </a:tcPr>
                </a:tc>
                <a:extLst>
                  <a:ext uri="{0D108BD9-81ED-4DB2-BD59-A6C34878D82A}">
                    <a16:rowId xmlns:a16="http://schemas.microsoft.com/office/drawing/2014/main" val="2907688513"/>
                  </a:ext>
                </a:extLst>
              </a:tr>
              <a:tr h="212084">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539868296"/>
                  </a:ext>
                </a:extLst>
              </a:tr>
              <a:tr h="212084">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82%</a:t>
                      </a:r>
                    </a:p>
                  </a:txBody>
                  <a:tcPr marL="6350" marR="6350" marT="6350" marB="0" anchor="b">
                    <a:lnL>
                      <a:noFill/>
                    </a:lnL>
                    <a:lnR>
                      <a:noFill/>
                    </a:lnR>
                    <a:lnT>
                      <a:noFill/>
                    </a:lnT>
                    <a:lnB>
                      <a:noFill/>
                    </a:lnB>
                  </a:tcPr>
                </a:tc>
                <a:extLst>
                  <a:ext uri="{0D108BD9-81ED-4DB2-BD59-A6C34878D82A}">
                    <a16:rowId xmlns:a16="http://schemas.microsoft.com/office/drawing/2014/main" val="1481060122"/>
                  </a:ext>
                </a:extLst>
              </a:tr>
            </a:tbl>
          </a:graphicData>
        </a:graphic>
      </p:graphicFrame>
      <p:graphicFrame>
        <p:nvGraphicFramePr>
          <p:cNvPr id="4" name="Diagram 3">
            <a:extLst>
              <a:ext uri="{FF2B5EF4-FFF2-40B4-BE49-F238E27FC236}">
                <a16:creationId xmlns:a16="http://schemas.microsoft.com/office/drawing/2014/main" id="{00000000-0008-0000-2600-000002000000}"/>
              </a:ext>
            </a:extLst>
          </p:cNvPr>
          <p:cNvGraphicFramePr>
            <a:graphicFrameLocks/>
          </p:cNvGraphicFramePr>
          <p:nvPr>
            <p:extLst>
              <p:ext uri="{D42A27DB-BD31-4B8C-83A1-F6EECF244321}">
                <p14:modId xmlns:p14="http://schemas.microsoft.com/office/powerpoint/2010/main" val="1159939180"/>
              </p:ext>
            </p:extLst>
          </p:nvPr>
        </p:nvGraphicFramePr>
        <p:xfrm>
          <a:off x="3993149" y="1199640"/>
          <a:ext cx="5074651" cy="445500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5">
            <a:extLst>
              <a:ext uri="{FF2B5EF4-FFF2-40B4-BE49-F238E27FC236}">
                <a16:creationId xmlns:a16="http://schemas.microsoft.com/office/drawing/2014/main" id="{12185559-A0CC-4F51-BCBD-A8B20E990E7D}"/>
              </a:ext>
            </a:extLst>
          </p:cNvPr>
          <p:cNvSpPr txBox="1"/>
          <p:nvPr/>
        </p:nvSpPr>
        <p:spPr>
          <a:xfrm>
            <a:off x="116403" y="5736522"/>
            <a:ext cx="11837471" cy="830997"/>
          </a:xfrm>
          <a:prstGeom prst="rect">
            <a:avLst/>
          </a:prstGeom>
          <a:solidFill>
            <a:schemeClr val="bg1"/>
          </a:solidFill>
        </p:spPr>
        <p:txBody>
          <a:bodyPr wrap="square">
            <a:spAutoFit/>
          </a:bodyPr>
          <a:lstStyle/>
          <a:p>
            <a:r>
              <a:rPr lang="sv-SE" sz="1600" dirty="0">
                <a:effectLst/>
                <a:latin typeface="Calibri" panose="020F0502020204030204" pitchFamily="34" charset="0"/>
                <a:ea typeface="Calibri" panose="020F0502020204030204" pitchFamily="34" charset="0"/>
              </a:rPr>
              <a:t>HS-barometern har sedan 2020 frågat om förtroendet för regionernas förmåga att hantera </a:t>
            </a:r>
            <a:r>
              <a:rPr lang="sv-SE" sz="1600" dirty="0" err="1">
                <a:effectLst/>
                <a:latin typeface="Calibri" panose="020F0502020204030204" pitchFamily="34" charset="0"/>
                <a:ea typeface="Calibri" panose="020F0502020204030204" pitchFamily="34" charset="0"/>
              </a:rPr>
              <a:t>coronapandemin</a:t>
            </a:r>
            <a:r>
              <a:rPr lang="sv-SE" sz="1600" dirty="0">
                <a:effectLst/>
                <a:latin typeface="Calibri" panose="020F0502020204030204" pitchFamily="34" charset="0"/>
                <a:ea typeface="Calibri" panose="020F0502020204030204" pitchFamily="34" charset="0"/>
              </a:rPr>
              <a:t>. Liknande frågor ställdes i såväl Skåneenkäten som i Skånepanelen i maj 2020</a:t>
            </a:r>
            <a:r>
              <a:rPr lang="sv-SE" sz="1600" dirty="0">
                <a:latin typeface="Calibri" panose="020F0502020204030204" pitchFamily="34" charset="0"/>
                <a:ea typeface="Calibri" panose="020F0502020204030204" pitchFamily="34" charset="0"/>
              </a:rPr>
              <a:t> </a:t>
            </a:r>
            <a:r>
              <a:rPr lang="sv-SE" sz="1600" dirty="0">
                <a:effectLst/>
                <a:latin typeface="Calibri" panose="020F0502020204030204" pitchFamily="34" charset="0"/>
                <a:ea typeface="Calibri" panose="020F0502020204030204" pitchFamily="34" charset="0"/>
              </a:rPr>
              <a:t>och väntar en minirapport innan semestrarna. </a:t>
            </a:r>
            <a:br>
              <a:rPr lang="sv-SE" sz="1600" dirty="0">
                <a:effectLst/>
                <a:latin typeface="Calibri" panose="020F0502020204030204" pitchFamily="34" charset="0"/>
                <a:ea typeface="Calibri" panose="020F0502020204030204" pitchFamily="34" charset="0"/>
              </a:rPr>
            </a:br>
            <a:r>
              <a:rPr lang="sv-SE" sz="1600" dirty="0">
                <a:effectLst/>
                <a:latin typeface="Calibri" panose="020F0502020204030204" pitchFamily="34" charset="0"/>
                <a:ea typeface="Calibri" panose="020F0502020204030204" pitchFamily="34" charset="0"/>
              </a:rPr>
              <a:t>Frågorna berör tre saker - tilliten till myndigheters resp. Region Skåne samt den egna förmågan att hantera en kris som </a:t>
            </a:r>
            <a:r>
              <a:rPr lang="sv-SE" sz="1600" dirty="0" err="1">
                <a:effectLst/>
                <a:latin typeface="Calibri" panose="020F0502020204030204" pitchFamily="34" charset="0"/>
                <a:ea typeface="Calibri" panose="020F0502020204030204" pitchFamily="34" charset="0"/>
              </a:rPr>
              <a:t>coronapandemin</a:t>
            </a:r>
            <a:r>
              <a:rPr lang="sv-SE" sz="16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930574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C948168A-E3AC-4B34-A3FD-525340D098FE}"/>
              </a:ext>
            </a:extLst>
          </p:cNvPr>
          <p:cNvGraphicFramePr>
            <a:graphicFrameLocks noGrp="1"/>
          </p:cNvGraphicFramePr>
          <p:nvPr>
            <p:extLst>
              <p:ext uri="{D42A27DB-BD31-4B8C-83A1-F6EECF244321}">
                <p14:modId xmlns:p14="http://schemas.microsoft.com/office/powerpoint/2010/main" val="373575967"/>
              </p:ext>
            </p:extLst>
          </p:nvPr>
        </p:nvGraphicFramePr>
        <p:xfrm>
          <a:off x="184150" y="63644"/>
          <a:ext cx="11569700" cy="957580"/>
        </p:xfrm>
        <a:graphic>
          <a:graphicData uri="http://schemas.openxmlformats.org/drawingml/2006/table">
            <a:tbl>
              <a:tblPr/>
              <a:tblGrid>
                <a:gridCol w="11569700">
                  <a:extLst>
                    <a:ext uri="{9D8B030D-6E8A-4147-A177-3AD203B41FA5}">
                      <a16:colId xmlns:a16="http://schemas.microsoft.com/office/drawing/2014/main" val="3695579240"/>
                    </a:ext>
                  </a:extLst>
                </a:gridCol>
              </a:tblGrid>
              <a:tr h="184150">
                <a:tc>
                  <a:txBody>
                    <a:bodyPr/>
                    <a:lstStyle/>
                    <a:p>
                      <a:pPr algn="l" fontAlgn="b"/>
                      <a:r>
                        <a:rPr lang="sv-SE" sz="2400" b="1" i="0" u="none" strike="noStrike" dirty="0">
                          <a:solidFill>
                            <a:srgbClr val="000000"/>
                          </a:solidFill>
                          <a:effectLst/>
                          <a:latin typeface="+mj-lt"/>
                        </a:rPr>
                        <a:t>Patienter som upplevt ett positivt helhetsintryck vid besök på akutmottagning fördelat på region. Index.  Jämförelse mellan 2016 och 2020.</a:t>
                      </a:r>
                    </a:p>
                  </a:txBody>
                  <a:tcPr marL="6350" marR="6350" marT="6350" marB="0" anchor="b">
                    <a:lnL>
                      <a:noFill/>
                    </a:lnL>
                    <a:lnR>
                      <a:noFill/>
                    </a:lnR>
                    <a:lnT>
                      <a:noFill/>
                    </a:lnT>
                    <a:lnB>
                      <a:noFill/>
                    </a:lnB>
                  </a:tcPr>
                </a:tc>
                <a:extLst>
                  <a:ext uri="{0D108BD9-81ED-4DB2-BD59-A6C34878D82A}">
                    <a16:rowId xmlns:a16="http://schemas.microsoft.com/office/drawing/2014/main" val="1816690188"/>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599616250"/>
                  </a:ext>
                </a:extLst>
              </a:tr>
            </a:tbl>
          </a:graphicData>
        </a:graphic>
      </p:graphicFrame>
      <p:graphicFrame>
        <p:nvGraphicFramePr>
          <p:cNvPr id="3" name="Tabell 2">
            <a:extLst>
              <a:ext uri="{FF2B5EF4-FFF2-40B4-BE49-F238E27FC236}">
                <a16:creationId xmlns:a16="http://schemas.microsoft.com/office/drawing/2014/main" id="{97E1998A-ECE7-48AE-BD8B-440ED44114EE}"/>
              </a:ext>
            </a:extLst>
          </p:cNvPr>
          <p:cNvGraphicFramePr>
            <a:graphicFrameLocks noGrp="1"/>
          </p:cNvGraphicFramePr>
          <p:nvPr>
            <p:extLst>
              <p:ext uri="{D42A27DB-BD31-4B8C-83A1-F6EECF244321}">
                <p14:modId xmlns:p14="http://schemas.microsoft.com/office/powerpoint/2010/main" val="1728626608"/>
              </p:ext>
            </p:extLst>
          </p:nvPr>
        </p:nvGraphicFramePr>
        <p:xfrm>
          <a:off x="250825" y="585791"/>
          <a:ext cx="4218434" cy="5136925"/>
        </p:xfrm>
        <a:graphic>
          <a:graphicData uri="http://schemas.openxmlformats.org/drawingml/2006/table">
            <a:tbl>
              <a:tblPr/>
              <a:tblGrid>
                <a:gridCol w="1927296">
                  <a:extLst>
                    <a:ext uri="{9D8B030D-6E8A-4147-A177-3AD203B41FA5}">
                      <a16:colId xmlns:a16="http://schemas.microsoft.com/office/drawing/2014/main" val="1247700465"/>
                    </a:ext>
                  </a:extLst>
                </a:gridCol>
                <a:gridCol w="606176">
                  <a:extLst>
                    <a:ext uri="{9D8B030D-6E8A-4147-A177-3AD203B41FA5}">
                      <a16:colId xmlns:a16="http://schemas.microsoft.com/office/drawing/2014/main" val="1317186973"/>
                    </a:ext>
                  </a:extLst>
                </a:gridCol>
                <a:gridCol w="760630">
                  <a:extLst>
                    <a:ext uri="{9D8B030D-6E8A-4147-A177-3AD203B41FA5}">
                      <a16:colId xmlns:a16="http://schemas.microsoft.com/office/drawing/2014/main" val="2721407523"/>
                    </a:ext>
                  </a:extLst>
                </a:gridCol>
                <a:gridCol w="924332">
                  <a:extLst>
                    <a:ext uri="{9D8B030D-6E8A-4147-A177-3AD203B41FA5}">
                      <a16:colId xmlns:a16="http://schemas.microsoft.com/office/drawing/2014/main" val="4247391461"/>
                    </a:ext>
                  </a:extLst>
                </a:gridCol>
              </a:tblGrid>
              <a:tr h="402943">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2016</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Förändring</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068837746"/>
                  </a:ext>
                </a:extLst>
              </a:tr>
              <a:tr h="215181">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81,8</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82,4</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0,7%</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342753053"/>
                  </a:ext>
                </a:extLst>
              </a:tr>
              <a:tr h="215181">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79,9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82,9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3,8%</a:t>
                      </a:r>
                    </a:p>
                  </a:txBody>
                  <a:tcPr marL="6290" marR="6290" marT="6290" marB="0" anchor="b">
                    <a:lnL>
                      <a:noFill/>
                    </a:lnL>
                    <a:lnR>
                      <a:noFill/>
                    </a:lnR>
                    <a:lnT>
                      <a:noFill/>
                    </a:lnT>
                    <a:lnB>
                      <a:noFill/>
                    </a:lnB>
                  </a:tcPr>
                </a:tc>
                <a:extLst>
                  <a:ext uri="{0D108BD9-81ED-4DB2-BD59-A6C34878D82A}">
                    <a16:rowId xmlns:a16="http://schemas.microsoft.com/office/drawing/2014/main" val="311799938"/>
                  </a:ext>
                </a:extLst>
              </a:tr>
              <a:tr h="215181">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79,8</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83,7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479001980"/>
                  </a:ext>
                </a:extLst>
              </a:tr>
              <a:tr h="215181">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79,6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83,7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5,2%</a:t>
                      </a:r>
                    </a:p>
                  </a:txBody>
                  <a:tcPr marL="6290" marR="6290" marT="6290" marB="0" anchor="b">
                    <a:lnL>
                      <a:noFill/>
                    </a:lnL>
                    <a:lnR>
                      <a:noFill/>
                    </a:lnR>
                    <a:lnT>
                      <a:noFill/>
                    </a:lnT>
                    <a:lnB>
                      <a:noFill/>
                    </a:lnB>
                  </a:tcPr>
                </a:tc>
                <a:extLst>
                  <a:ext uri="{0D108BD9-81ED-4DB2-BD59-A6C34878D82A}">
                    <a16:rowId xmlns:a16="http://schemas.microsoft.com/office/drawing/2014/main" val="2864045431"/>
                  </a:ext>
                </a:extLst>
              </a:tr>
              <a:tr h="215181">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74,1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753578716"/>
                  </a:ext>
                </a:extLst>
              </a:tr>
              <a:tr h="215181">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81,5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4,4%</a:t>
                      </a:r>
                    </a:p>
                  </a:txBody>
                  <a:tcPr marL="6290" marR="6290" marT="6290" marB="0" anchor="b">
                    <a:lnL>
                      <a:noFill/>
                    </a:lnL>
                    <a:lnR>
                      <a:noFill/>
                    </a:lnR>
                    <a:lnT>
                      <a:noFill/>
                    </a:lnT>
                    <a:lnB>
                      <a:noFill/>
                    </a:lnB>
                  </a:tcPr>
                </a:tc>
                <a:extLst>
                  <a:ext uri="{0D108BD9-81ED-4DB2-BD59-A6C34878D82A}">
                    <a16:rowId xmlns:a16="http://schemas.microsoft.com/office/drawing/2014/main" val="1895686011"/>
                  </a:ext>
                </a:extLst>
              </a:tr>
              <a:tr h="215181">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83,2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06736712"/>
                  </a:ext>
                </a:extLst>
              </a:tr>
              <a:tr h="215181">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82,8</a:t>
                      </a:r>
                    </a:p>
                  </a:txBody>
                  <a:tcPr marL="6290" marR="6290" marT="629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85,7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3,5%</a:t>
                      </a:r>
                    </a:p>
                  </a:txBody>
                  <a:tcPr marL="6290" marR="6290" marT="6290" marB="0" anchor="b">
                    <a:lnL>
                      <a:noFill/>
                    </a:lnL>
                    <a:lnR>
                      <a:noFill/>
                    </a:lnR>
                    <a:lnT>
                      <a:noFill/>
                    </a:lnT>
                    <a:lnB>
                      <a:noFill/>
                    </a:lnB>
                  </a:tcPr>
                </a:tc>
                <a:extLst>
                  <a:ext uri="{0D108BD9-81ED-4DB2-BD59-A6C34878D82A}">
                    <a16:rowId xmlns:a16="http://schemas.microsoft.com/office/drawing/2014/main" val="2847114916"/>
                  </a:ext>
                </a:extLst>
              </a:tr>
              <a:tr h="215181">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88,3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85,8</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214720048"/>
                  </a:ext>
                </a:extLst>
              </a:tr>
              <a:tr h="21518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83,0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3,4%</a:t>
                      </a:r>
                    </a:p>
                  </a:txBody>
                  <a:tcPr marL="6290" marR="6290" marT="6290" marB="0" anchor="b">
                    <a:lnL>
                      <a:noFill/>
                    </a:lnL>
                    <a:lnR>
                      <a:noFill/>
                    </a:lnR>
                    <a:lnT>
                      <a:noFill/>
                    </a:lnT>
                    <a:lnB>
                      <a:noFill/>
                    </a:lnB>
                  </a:tcPr>
                </a:tc>
                <a:extLst>
                  <a:ext uri="{0D108BD9-81ED-4DB2-BD59-A6C34878D82A}">
                    <a16:rowId xmlns:a16="http://schemas.microsoft.com/office/drawing/2014/main" val="2098770307"/>
                  </a:ext>
                </a:extLst>
              </a:tr>
              <a:tr h="21518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86,1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5,4%</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570500748"/>
                  </a:ext>
                </a:extLst>
              </a:tr>
              <a:tr h="215181">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86,7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86,3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-0,5%</a:t>
                      </a:r>
                    </a:p>
                  </a:txBody>
                  <a:tcPr marL="6290" marR="6290" marT="6290" marB="0" anchor="b">
                    <a:lnL>
                      <a:noFill/>
                    </a:lnL>
                    <a:lnR>
                      <a:noFill/>
                    </a:lnR>
                    <a:lnT>
                      <a:noFill/>
                    </a:lnT>
                    <a:lnB>
                      <a:noFill/>
                    </a:lnB>
                  </a:tcPr>
                </a:tc>
                <a:extLst>
                  <a:ext uri="{0D108BD9-81ED-4DB2-BD59-A6C34878D82A}">
                    <a16:rowId xmlns:a16="http://schemas.microsoft.com/office/drawing/2014/main" val="2053442576"/>
                  </a:ext>
                </a:extLst>
              </a:tr>
              <a:tr h="215181">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86,0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86,3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510510375"/>
                  </a:ext>
                </a:extLst>
              </a:tr>
              <a:tr h="215181">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83,9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86,6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3,2%</a:t>
                      </a:r>
                    </a:p>
                  </a:txBody>
                  <a:tcPr marL="6290" marR="6290" marT="6290" marB="0" anchor="b">
                    <a:lnL>
                      <a:noFill/>
                    </a:lnL>
                    <a:lnR>
                      <a:noFill/>
                    </a:lnR>
                    <a:lnT>
                      <a:noFill/>
                    </a:lnT>
                    <a:lnB>
                      <a:noFill/>
                    </a:lnB>
                  </a:tcPr>
                </a:tc>
                <a:extLst>
                  <a:ext uri="{0D108BD9-81ED-4DB2-BD59-A6C34878D82A}">
                    <a16:rowId xmlns:a16="http://schemas.microsoft.com/office/drawing/2014/main" val="824291658"/>
                  </a:ext>
                </a:extLst>
              </a:tr>
              <a:tr h="215181">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88,4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000273902"/>
                  </a:ext>
                </a:extLst>
              </a:tr>
              <a:tr h="215181">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84,4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87,4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3,6%</a:t>
                      </a:r>
                    </a:p>
                  </a:txBody>
                  <a:tcPr marL="6290" marR="6290" marT="6290" marB="0" anchor="b">
                    <a:lnL>
                      <a:noFill/>
                    </a:lnL>
                    <a:lnR>
                      <a:noFill/>
                    </a:lnR>
                    <a:lnT>
                      <a:noFill/>
                    </a:lnT>
                    <a:lnB>
                      <a:noFill/>
                    </a:lnB>
                  </a:tcPr>
                </a:tc>
                <a:extLst>
                  <a:ext uri="{0D108BD9-81ED-4DB2-BD59-A6C34878D82A}">
                    <a16:rowId xmlns:a16="http://schemas.microsoft.com/office/drawing/2014/main" val="2992469063"/>
                  </a:ext>
                </a:extLst>
              </a:tr>
              <a:tr h="21518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472233489"/>
                  </a:ext>
                </a:extLst>
              </a:tr>
              <a:tr h="215181">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88,5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87,9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-0,7%</a:t>
                      </a:r>
                    </a:p>
                  </a:txBody>
                  <a:tcPr marL="6290" marR="6290" marT="6290" marB="0" anchor="b">
                    <a:lnL>
                      <a:noFill/>
                    </a:lnL>
                    <a:lnR>
                      <a:noFill/>
                    </a:lnR>
                    <a:lnT>
                      <a:noFill/>
                    </a:lnT>
                    <a:lnB>
                      <a:noFill/>
                    </a:lnB>
                  </a:tcPr>
                </a:tc>
                <a:extLst>
                  <a:ext uri="{0D108BD9-81ED-4DB2-BD59-A6C34878D82A}">
                    <a16:rowId xmlns:a16="http://schemas.microsoft.com/office/drawing/2014/main" val="1917029243"/>
                  </a:ext>
                </a:extLst>
              </a:tr>
              <a:tr h="215181">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910454509"/>
                  </a:ext>
                </a:extLst>
              </a:tr>
              <a:tr h="215181">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87,2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88,0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0,9%</a:t>
                      </a:r>
                    </a:p>
                  </a:txBody>
                  <a:tcPr marL="6290" marR="6290" marT="6290" marB="0" anchor="b">
                    <a:lnL>
                      <a:noFill/>
                    </a:lnL>
                    <a:lnR>
                      <a:noFill/>
                    </a:lnR>
                    <a:lnT>
                      <a:noFill/>
                    </a:lnT>
                    <a:lnB>
                      <a:noFill/>
                    </a:lnB>
                  </a:tcPr>
                </a:tc>
                <a:extLst>
                  <a:ext uri="{0D108BD9-81ED-4DB2-BD59-A6C34878D82A}">
                    <a16:rowId xmlns:a16="http://schemas.microsoft.com/office/drawing/2014/main" val="4019951120"/>
                  </a:ext>
                </a:extLst>
              </a:tr>
              <a:tr h="215181">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89,4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2,4%</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305251622"/>
                  </a:ext>
                </a:extLst>
              </a:tr>
              <a:tr h="215181">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88,0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90,4</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2,7%</a:t>
                      </a:r>
                    </a:p>
                  </a:txBody>
                  <a:tcPr marL="6290" marR="6290" marT="6290" marB="0" anchor="b">
                    <a:lnL>
                      <a:noFill/>
                    </a:lnL>
                    <a:lnR>
                      <a:noFill/>
                    </a:lnR>
                    <a:lnT>
                      <a:noFill/>
                    </a:lnT>
                    <a:lnB>
                      <a:noFill/>
                    </a:lnB>
                  </a:tcPr>
                </a:tc>
                <a:extLst>
                  <a:ext uri="{0D108BD9-81ED-4DB2-BD59-A6C34878D82A}">
                    <a16:rowId xmlns:a16="http://schemas.microsoft.com/office/drawing/2014/main" val="1765820283"/>
                  </a:ext>
                </a:extLst>
              </a:tr>
            </a:tbl>
          </a:graphicData>
        </a:graphic>
      </p:graphicFrame>
      <p:cxnSp>
        <p:nvCxnSpPr>
          <p:cNvPr id="4" name="Rak pilkoppling 3">
            <a:extLst>
              <a:ext uri="{FF2B5EF4-FFF2-40B4-BE49-F238E27FC236}">
                <a16:creationId xmlns:a16="http://schemas.microsoft.com/office/drawing/2014/main" id="{4D81B9CF-A797-4EF2-A420-F9D9B518322E}"/>
              </a:ext>
            </a:extLst>
          </p:cNvPr>
          <p:cNvCxnSpPr/>
          <p:nvPr/>
        </p:nvCxnSpPr>
        <p:spPr>
          <a:xfrm>
            <a:off x="6104338" y="6890362"/>
            <a:ext cx="4311662" cy="0"/>
          </a:xfrm>
          <a:prstGeom prst="straightConnector1">
            <a:avLst/>
          </a:prstGeom>
          <a:ln w="6350" cap="flat" cmpd="sng" algn="ctr">
            <a:solidFill>
              <a:schemeClr val="tx1">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00000000-0008-0000-2700-000002000000}"/>
              </a:ext>
            </a:extLst>
          </p:cNvPr>
          <p:cNvGraphicFramePr>
            <a:graphicFrameLocks/>
          </p:cNvGraphicFramePr>
          <p:nvPr>
            <p:extLst>
              <p:ext uri="{D42A27DB-BD31-4B8C-83A1-F6EECF244321}">
                <p14:modId xmlns:p14="http://schemas.microsoft.com/office/powerpoint/2010/main" val="1886196793"/>
              </p:ext>
            </p:extLst>
          </p:nvPr>
        </p:nvGraphicFramePr>
        <p:xfrm>
          <a:off x="4782761" y="864800"/>
          <a:ext cx="6477715" cy="485791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5C0F5858-6DB2-4C8C-B51F-A2C0ED7BF34B}"/>
              </a:ext>
            </a:extLst>
          </p:cNvPr>
          <p:cNvSpPr txBox="1"/>
          <p:nvPr/>
        </p:nvSpPr>
        <p:spPr>
          <a:xfrm>
            <a:off x="104775" y="5893015"/>
            <a:ext cx="10608959" cy="830997"/>
          </a:xfrm>
          <a:prstGeom prst="rect">
            <a:avLst/>
          </a:prstGeom>
          <a:noFill/>
        </p:spPr>
        <p:txBody>
          <a:bodyPr wrap="square">
            <a:spAutoFit/>
          </a:bodyPr>
          <a:lstStyle/>
          <a:p>
            <a:r>
              <a:rPr lang="sv-SE" sz="1600" dirty="0">
                <a:effectLst/>
                <a:latin typeface="Calibri" panose="020F0502020204030204" pitchFamily="34" charset="0"/>
                <a:ea typeface="Calibri" panose="020F0502020204030204" pitchFamily="34" charset="0"/>
                <a:cs typeface="Calibri" panose="020F0502020204030204" pitchFamily="34" charset="0"/>
              </a:rPr>
              <a:t>Akutmottagningarnas resultat i Region Skåne baseras på nästan 1500 svarande patienter. </a:t>
            </a:r>
            <a:br>
              <a:rPr lang="sv-SE" sz="1600" dirty="0">
                <a:effectLst/>
                <a:latin typeface="Calibri" panose="020F0502020204030204" pitchFamily="34" charset="0"/>
                <a:ea typeface="Calibri" panose="020F0502020204030204" pitchFamily="34" charset="0"/>
                <a:cs typeface="Calibri" panose="020F0502020204030204" pitchFamily="34" charset="0"/>
              </a:rPr>
            </a:br>
            <a:r>
              <a:rPr lang="sv-SE" sz="1600" dirty="0">
                <a:effectLst/>
                <a:latin typeface="Calibri" panose="020F0502020204030204" pitchFamily="34" charset="0"/>
                <a:ea typeface="Calibri" panose="020F0502020204030204" pitchFamily="34" charset="0"/>
                <a:cs typeface="Calibri" panose="020F0502020204030204" pitchFamily="34" charset="0"/>
              </a:rPr>
              <a:t>Resultatet för 2020 är en förbättring i fyra dimensioner och sämre i två (Tillgänglighet och Information/kunskap)</a:t>
            </a:r>
          </a:p>
          <a:p>
            <a:r>
              <a:rPr lang="sv-SE" sz="1600" dirty="0">
                <a:latin typeface="Calibri" panose="020F0502020204030204" pitchFamily="34" charset="0"/>
                <a:ea typeface="Times New Roman" panose="02020603050405020304" pitchFamily="18" charset="0"/>
                <a:cs typeface="Calibri" panose="020F0502020204030204" pitchFamily="34" charset="0"/>
              </a:rPr>
              <a:t>Vissa regioner har större förändring än andra och Region Skåne sållar sig till de mer måttliga med drygt 4% förbättring jfr 2019 </a:t>
            </a:r>
            <a:endParaRPr lang="sv-SE" sz="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3577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4F206E13-6EFA-4C1F-B4F9-6473F72FFC55}"/>
              </a:ext>
            </a:extLst>
          </p:cNvPr>
          <p:cNvGraphicFramePr>
            <a:graphicFrameLocks noGrp="1"/>
          </p:cNvGraphicFramePr>
          <p:nvPr>
            <p:extLst>
              <p:ext uri="{D42A27DB-BD31-4B8C-83A1-F6EECF244321}">
                <p14:modId xmlns:p14="http://schemas.microsoft.com/office/powerpoint/2010/main" val="703747624"/>
              </p:ext>
            </p:extLst>
          </p:nvPr>
        </p:nvGraphicFramePr>
        <p:xfrm>
          <a:off x="209550" y="82210"/>
          <a:ext cx="11506200" cy="1177290"/>
        </p:xfrm>
        <a:graphic>
          <a:graphicData uri="http://schemas.openxmlformats.org/drawingml/2006/table">
            <a:tbl>
              <a:tblPr/>
              <a:tblGrid>
                <a:gridCol w="11506200">
                  <a:extLst>
                    <a:ext uri="{9D8B030D-6E8A-4147-A177-3AD203B41FA5}">
                      <a16:colId xmlns:a16="http://schemas.microsoft.com/office/drawing/2014/main" val="673310169"/>
                    </a:ext>
                  </a:extLst>
                </a:gridCol>
              </a:tblGrid>
              <a:tr h="557396">
                <a:tc>
                  <a:txBody>
                    <a:bodyPr/>
                    <a:lstStyle/>
                    <a:p>
                      <a:pPr algn="l" fontAlgn="b"/>
                      <a:r>
                        <a:rPr lang="sv-SE" sz="2400" b="1" i="0" u="none" strike="noStrike" dirty="0">
                          <a:solidFill>
                            <a:srgbClr val="000000"/>
                          </a:solidFill>
                          <a:effectLst/>
                          <a:latin typeface="+mj-lt"/>
                        </a:rPr>
                        <a:t>Andel patienter som sökt akutmottagning och uppger att de undvikt att söka vård på grund av </a:t>
                      </a:r>
                      <a:r>
                        <a:rPr lang="sv-SE" sz="2400" b="1" i="0" u="none" strike="noStrike" dirty="0" err="1">
                          <a:solidFill>
                            <a:srgbClr val="000000"/>
                          </a:solidFill>
                          <a:effectLst/>
                          <a:latin typeface="+mj-lt"/>
                        </a:rPr>
                        <a:t>coronapandemin</a:t>
                      </a:r>
                      <a:r>
                        <a:rPr lang="sv-SE" sz="2400" b="1" i="0" u="none" strike="noStrike" dirty="0">
                          <a:solidFill>
                            <a:srgbClr val="000000"/>
                          </a:solidFill>
                          <a:effectLst/>
                          <a:latin typeface="+mj-lt"/>
                        </a:rPr>
                        <a:t> fördelat på region</a:t>
                      </a:r>
                    </a:p>
                  </a:txBody>
                  <a:tcPr marL="6350" marR="6350" marT="6350" marB="0" anchor="b">
                    <a:lnL>
                      <a:noFill/>
                    </a:lnL>
                    <a:lnR>
                      <a:noFill/>
                    </a:lnR>
                    <a:lnT>
                      <a:noFill/>
                    </a:lnT>
                    <a:lnB>
                      <a:noFill/>
                    </a:lnB>
                  </a:tcPr>
                </a:tc>
                <a:extLst>
                  <a:ext uri="{0D108BD9-81ED-4DB2-BD59-A6C34878D82A}">
                    <a16:rowId xmlns:a16="http://schemas.microsoft.com/office/drawing/2014/main" val="3214124468"/>
                  </a:ext>
                </a:extLst>
              </a:tr>
              <a:tr h="165972">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868539301"/>
                  </a:ext>
                </a:extLst>
              </a:tr>
              <a:tr h="165972">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392388426"/>
                  </a:ext>
                </a:extLst>
              </a:tr>
            </a:tbl>
          </a:graphicData>
        </a:graphic>
      </p:graphicFrame>
      <p:graphicFrame>
        <p:nvGraphicFramePr>
          <p:cNvPr id="3" name="Tabell 2">
            <a:extLst>
              <a:ext uri="{FF2B5EF4-FFF2-40B4-BE49-F238E27FC236}">
                <a16:creationId xmlns:a16="http://schemas.microsoft.com/office/drawing/2014/main" id="{90A62231-EDB9-449D-8F9F-3E097790967C}"/>
              </a:ext>
            </a:extLst>
          </p:cNvPr>
          <p:cNvGraphicFramePr>
            <a:graphicFrameLocks noGrp="1"/>
          </p:cNvGraphicFramePr>
          <p:nvPr>
            <p:extLst>
              <p:ext uri="{D42A27DB-BD31-4B8C-83A1-F6EECF244321}">
                <p14:modId xmlns:p14="http://schemas.microsoft.com/office/powerpoint/2010/main" val="244483601"/>
              </p:ext>
            </p:extLst>
          </p:nvPr>
        </p:nvGraphicFramePr>
        <p:xfrm>
          <a:off x="257710" y="892897"/>
          <a:ext cx="2656940" cy="4422045"/>
        </p:xfrm>
        <a:graphic>
          <a:graphicData uri="http://schemas.openxmlformats.org/drawingml/2006/table">
            <a:tbl>
              <a:tblPr/>
              <a:tblGrid>
                <a:gridCol w="1732787">
                  <a:extLst>
                    <a:ext uri="{9D8B030D-6E8A-4147-A177-3AD203B41FA5}">
                      <a16:colId xmlns:a16="http://schemas.microsoft.com/office/drawing/2014/main" val="912979750"/>
                    </a:ext>
                  </a:extLst>
                </a:gridCol>
                <a:gridCol w="924153">
                  <a:extLst>
                    <a:ext uri="{9D8B030D-6E8A-4147-A177-3AD203B41FA5}">
                      <a16:colId xmlns:a16="http://schemas.microsoft.com/office/drawing/2014/main" val="931228861"/>
                    </a:ext>
                  </a:extLst>
                </a:gridCol>
              </a:tblGrid>
              <a:tr h="198595">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r" fontAlgn="b"/>
                      <a:r>
                        <a:rPr lang="sv-SE" sz="1100" b="1" i="0" u="none" strike="noStrike">
                          <a:solidFill>
                            <a:srgbClr val="000000"/>
                          </a:solidFill>
                          <a:effectLst/>
                          <a:latin typeface="Calibri" panose="020F0502020204030204" pitchFamily="34" charset="0"/>
                        </a:rPr>
                        <a:t>2020</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336566692"/>
                  </a:ext>
                </a:extLst>
              </a:tr>
              <a:tr h="191975">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dirty="0">
                          <a:solidFill>
                            <a:srgbClr val="000000"/>
                          </a:solidFill>
                          <a:effectLst/>
                          <a:latin typeface="Calibri" panose="020F0502020204030204" pitchFamily="34" charset="0"/>
                        </a:rPr>
                        <a:t>19,3</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5980935"/>
                  </a:ext>
                </a:extLst>
              </a:tr>
              <a:tr h="191975">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19,6</a:t>
                      </a:r>
                    </a:p>
                  </a:txBody>
                  <a:tcPr marL="6350" marR="6350" marT="6350" marB="0" anchor="b">
                    <a:lnL>
                      <a:noFill/>
                    </a:lnL>
                    <a:lnR>
                      <a:noFill/>
                    </a:lnR>
                    <a:lnT>
                      <a:noFill/>
                    </a:lnT>
                    <a:lnB>
                      <a:noFill/>
                    </a:lnB>
                  </a:tcPr>
                </a:tc>
                <a:extLst>
                  <a:ext uri="{0D108BD9-81ED-4DB2-BD59-A6C34878D82A}">
                    <a16:rowId xmlns:a16="http://schemas.microsoft.com/office/drawing/2014/main" val="3699560905"/>
                  </a:ext>
                </a:extLst>
              </a:tr>
              <a:tr h="191975">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257614508"/>
                  </a:ext>
                </a:extLst>
              </a:tr>
              <a:tr h="191975">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20,2</a:t>
                      </a:r>
                    </a:p>
                  </a:txBody>
                  <a:tcPr marL="6350" marR="6350" marT="6350" marB="0" anchor="b">
                    <a:lnL>
                      <a:noFill/>
                    </a:lnL>
                    <a:lnR>
                      <a:noFill/>
                    </a:lnR>
                    <a:lnT>
                      <a:noFill/>
                    </a:lnT>
                    <a:lnB>
                      <a:noFill/>
                    </a:lnB>
                  </a:tcPr>
                </a:tc>
                <a:extLst>
                  <a:ext uri="{0D108BD9-81ED-4DB2-BD59-A6C34878D82A}">
                    <a16:rowId xmlns:a16="http://schemas.microsoft.com/office/drawing/2014/main" val="1904865264"/>
                  </a:ext>
                </a:extLst>
              </a:tr>
              <a:tr h="191975">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45243168"/>
                  </a:ext>
                </a:extLst>
              </a:tr>
              <a:tr h="191975">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20,8</a:t>
                      </a:r>
                    </a:p>
                  </a:txBody>
                  <a:tcPr marL="6350" marR="6350" marT="6350" marB="0" anchor="b">
                    <a:lnL>
                      <a:noFill/>
                    </a:lnL>
                    <a:lnR>
                      <a:noFill/>
                    </a:lnR>
                    <a:lnT>
                      <a:noFill/>
                    </a:lnT>
                    <a:lnB>
                      <a:noFill/>
                    </a:lnB>
                  </a:tcPr>
                </a:tc>
                <a:extLst>
                  <a:ext uri="{0D108BD9-81ED-4DB2-BD59-A6C34878D82A}">
                    <a16:rowId xmlns:a16="http://schemas.microsoft.com/office/drawing/2014/main" val="3148416586"/>
                  </a:ext>
                </a:extLst>
              </a:tr>
              <a:tr h="191975">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40306682"/>
                  </a:ext>
                </a:extLst>
              </a:tr>
              <a:tr h="191975">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21,6</a:t>
                      </a:r>
                    </a:p>
                  </a:txBody>
                  <a:tcPr marL="6350" marR="6350" marT="6350" marB="0" anchor="b">
                    <a:lnL>
                      <a:noFill/>
                    </a:lnL>
                    <a:lnR>
                      <a:noFill/>
                    </a:lnR>
                    <a:lnT>
                      <a:noFill/>
                    </a:lnT>
                    <a:lnB>
                      <a:noFill/>
                    </a:lnB>
                  </a:tcPr>
                </a:tc>
                <a:extLst>
                  <a:ext uri="{0D108BD9-81ED-4DB2-BD59-A6C34878D82A}">
                    <a16:rowId xmlns:a16="http://schemas.microsoft.com/office/drawing/2014/main" val="1166245166"/>
                  </a:ext>
                </a:extLst>
              </a:tr>
              <a:tr h="191975">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22,3</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422468666"/>
                  </a:ext>
                </a:extLst>
              </a:tr>
              <a:tr h="191975">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23,1</a:t>
                      </a:r>
                    </a:p>
                  </a:txBody>
                  <a:tcPr marL="6350" marR="6350" marT="6350" marB="0" anchor="b">
                    <a:lnL>
                      <a:noFill/>
                    </a:lnL>
                    <a:lnR>
                      <a:noFill/>
                    </a:lnR>
                    <a:lnT>
                      <a:noFill/>
                    </a:lnT>
                    <a:lnB>
                      <a:noFill/>
                    </a:lnB>
                  </a:tcPr>
                </a:tc>
                <a:extLst>
                  <a:ext uri="{0D108BD9-81ED-4DB2-BD59-A6C34878D82A}">
                    <a16:rowId xmlns:a16="http://schemas.microsoft.com/office/drawing/2014/main" val="2808987814"/>
                  </a:ext>
                </a:extLst>
              </a:tr>
              <a:tr h="191975">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23,3</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435392915"/>
                  </a:ext>
                </a:extLst>
              </a:tr>
              <a:tr h="191975">
                <a:tc>
                  <a:txBody>
                    <a:bodyPr/>
                    <a:lstStyle/>
                    <a:p>
                      <a:pPr algn="l" fontAlgn="b"/>
                      <a:r>
                        <a:rPr lang="sv-SE" sz="1100" b="0" i="0" u="none" strike="noStrike">
                          <a:solidFill>
                            <a:srgbClr val="000000"/>
                          </a:solidFill>
                          <a:effectLst/>
                          <a:latin typeface="Calibri" panose="020F0502020204030204" pitchFamily="34" charset="0"/>
                        </a:rPr>
                        <a:t>Jämtland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23,5</a:t>
                      </a:r>
                    </a:p>
                  </a:txBody>
                  <a:tcPr marL="6350" marR="6350" marT="6350" marB="0" anchor="b">
                    <a:lnL>
                      <a:noFill/>
                    </a:lnL>
                    <a:lnR>
                      <a:noFill/>
                    </a:lnR>
                    <a:lnT>
                      <a:noFill/>
                    </a:lnT>
                    <a:lnB>
                      <a:noFill/>
                    </a:lnB>
                  </a:tcPr>
                </a:tc>
                <a:extLst>
                  <a:ext uri="{0D108BD9-81ED-4DB2-BD59-A6C34878D82A}">
                    <a16:rowId xmlns:a16="http://schemas.microsoft.com/office/drawing/2014/main" val="2695066638"/>
                  </a:ext>
                </a:extLst>
              </a:tr>
              <a:tr h="191975">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124514816"/>
                  </a:ext>
                </a:extLst>
              </a:tr>
              <a:tr h="191975">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dirty="0">
                          <a:solidFill>
                            <a:srgbClr val="000000"/>
                          </a:solidFill>
                          <a:effectLst/>
                          <a:latin typeface="Calibri" panose="020F0502020204030204" pitchFamily="34" charset="0"/>
                        </a:rPr>
                        <a:t>23,9</a:t>
                      </a:r>
                    </a:p>
                  </a:txBody>
                  <a:tcPr marL="6350" marR="6350" marT="6350" marB="0" anchor="b">
                    <a:lnL>
                      <a:noFill/>
                    </a:lnL>
                    <a:lnR>
                      <a:noFill/>
                    </a:lnR>
                    <a:lnT>
                      <a:noFill/>
                    </a:lnT>
                    <a:lnB>
                      <a:noFill/>
                    </a:lnB>
                  </a:tcPr>
                </a:tc>
                <a:extLst>
                  <a:ext uri="{0D108BD9-81ED-4DB2-BD59-A6C34878D82A}">
                    <a16:rowId xmlns:a16="http://schemas.microsoft.com/office/drawing/2014/main" val="1319611721"/>
                  </a:ext>
                </a:extLst>
              </a:tr>
              <a:tr h="191975">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24,0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31726309"/>
                  </a:ext>
                </a:extLst>
              </a:tr>
              <a:tr h="191975">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24,2</a:t>
                      </a:r>
                    </a:p>
                  </a:txBody>
                  <a:tcPr marL="6350" marR="6350" marT="6350" marB="0" anchor="b">
                    <a:lnL>
                      <a:noFill/>
                    </a:lnL>
                    <a:lnR>
                      <a:noFill/>
                    </a:lnR>
                    <a:lnT>
                      <a:noFill/>
                    </a:lnT>
                    <a:lnB>
                      <a:noFill/>
                    </a:lnB>
                  </a:tcPr>
                </a:tc>
                <a:extLst>
                  <a:ext uri="{0D108BD9-81ED-4DB2-BD59-A6C34878D82A}">
                    <a16:rowId xmlns:a16="http://schemas.microsoft.com/office/drawing/2014/main" val="51868960"/>
                  </a:ext>
                </a:extLst>
              </a:tr>
              <a:tr h="191975">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244652559"/>
                  </a:ext>
                </a:extLst>
              </a:tr>
              <a:tr h="191975">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25,7</a:t>
                      </a:r>
                    </a:p>
                  </a:txBody>
                  <a:tcPr marL="6350" marR="6350" marT="6350" marB="0" anchor="b">
                    <a:lnL>
                      <a:noFill/>
                    </a:lnL>
                    <a:lnR>
                      <a:noFill/>
                    </a:lnR>
                    <a:lnT>
                      <a:noFill/>
                    </a:lnT>
                    <a:lnB>
                      <a:noFill/>
                    </a:lnB>
                  </a:tcPr>
                </a:tc>
                <a:extLst>
                  <a:ext uri="{0D108BD9-81ED-4DB2-BD59-A6C34878D82A}">
                    <a16:rowId xmlns:a16="http://schemas.microsoft.com/office/drawing/2014/main" val="43094583"/>
                  </a:ext>
                </a:extLst>
              </a:tr>
              <a:tr h="191975">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92059034"/>
                  </a:ext>
                </a:extLst>
              </a:tr>
              <a:tr h="191975">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27,9</a:t>
                      </a:r>
                    </a:p>
                  </a:txBody>
                  <a:tcPr marL="6350" marR="6350" marT="6350" marB="0" anchor="b">
                    <a:lnL>
                      <a:noFill/>
                    </a:lnL>
                    <a:lnR>
                      <a:noFill/>
                    </a:lnR>
                    <a:lnT>
                      <a:noFill/>
                    </a:lnT>
                    <a:lnB>
                      <a:noFill/>
                    </a:lnB>
                  </a:tcPr>
                </a:tc>
                <a:extLst>
                  <a:ext uri="{0D108BD9-81ED-4DB2-BD59-A6C34878D82A}">
                    <a16:rowId xmlns:a16="http://schemas.microsoft.com/office/drawing/2014/main" val="1459834146"/>
                  </a:ext>
                </a:extLst>
              </a:tr>
              <a:tr h="191975">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985475606"/>
                  </a:ext>
                </a:extLst>
              </a:tr>
              <a:tr h="191975">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29,7</a:t>
                      </a:r>
                    </a:p>
                  </a:txBody>
                  <a:tcPr marL="6350" marR="6350" marT="6350" marB="0" anchor="b">
                    <a:lnL>
                      <a:noFill/>
                    </a:lnL>
                    <a:lnR>
                      <a:noFill/>
                    </a:lnR>
                    <a:lnT>
                      <a:noFill/>
                    </a:lnT>
                    <a:lnB>
                      <a:noFill/>
                    </a:lnB>
                  </a:tcPr>
                </a:tc>
                <a:extLst>
                  <a:ext uri="{0D108BD9-81ED-4DB2-BD59-A6C34878D82A}">
                    <a16:rowId xmlns:a16="http://schemas.microsoft.com/office/drawing/2014/main" val="1656612867"/>
                  </a:ext>
                </a:extLst>
              </a:tr>
            </a:tbl>
          </a:graphicData>
        </a:graphic>
      </p:graphicFrame>
      <p:graphicFrame>
        <p:nvGraphicFramePr>
          <p:cNvPr id="4" name="Diagram 3">
            <a:extLst>
              <a:ext uri="{FF2B5EF4-FFF2-40B4-BE49-F238E27FC236}">
                <a16:creationId xmlns:a16="http://schemas.microsoft.com/office/drawing/2014/main" id="{00000000-0008-0000-2900-000002000000}"/>
              </a:ext>
            </a:extLst>
          </p:cNvPr>
          <p:cNvGraphicFramePr>
            <a:graphicFrameLocks/>
          </p:cNvGraphicFramePr>
          <p:nvPr>
            <p:extLst>
              <p:ext uri="{D42A27DB-BD31-4B8C-83A1-F6EECF244321}">
                <p14:modId xmlns:p14="http://schemas.microsoft.com/office/powerpoint/2010/main" val="989011536"/>
              </p:ext>
            </p:extLst>
          </p:nvPr>
        </p:nvGraphicFramePr>
        <p:xfrm>
          <a:off x="3747105" y="1088499"/>
          <a:ext cx="6254146" cy="422644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43F0477D-CAA0-436E-A82F-53432BC4C982}"/>
              </a:ext>
            </a:extLst>
          </p:cNvPr>
          <p:cNvSpPr txBox="1"/>
          <p:nvPr/>
        </p:nvSpPr>
        <p:spPr>
          <a:xfrm>
            <a:off x="95249" y="5419723"/>
            <a:ext cx="11820526" cy="1323439"/>
          </a:xfrm>
          <a:prstGeom prst="rect">
            <a:avLst/>
          </a:prstGeom>
          <a:solidFill>
            <a:schemeClr val="bg1"/>
          </a:solidFill>
        </p:spPr>
        <p:txBody>
          <a:bodyPr wrap="square">
            <a:spAutoFit/>
          </a:bodyPr>
          <a:lstStyle/>
          <a:p>
            <a:r>
              <a:rPr lang="sv-SE" sz="1600" dirty="0">
                <a:effectLst/>
                <a:latin typeface="Calibri" panose="020F0502020204030204" pitchFamily="34" charset="0"/>
                <a:ea typeface="Calibri" panose="020F0502020204030204" pitchFamily="34" charset="0"/>
              </a:rPr>
              <a:t>I Region Skånes resultat grupperat så framträder ingen större skillnad mellan åldersgrupperna. Man skulle </a:t>
            </a:r>
            <a:r>
              <a:rPr lang="sv-SE" sz="1600" dirty="0">
                <a:latin typeface="Calibri" panose="020F0502020204030204" pitchFamily="34" charset="0"/>
                <a:ea typeface="Calibri" panose="020F0502020204030204" pitchFamily="34" charset="0"/>
              </a:rPr>
              <a:t>k</a:t>
            </a:r>
            <a:r>
              <a:rPr lang="sv-SE" sz="1600" dirty="0">
                <a:effectLst/>
                <a:latin typeface="Calibri" panose="020F0502020204030204" pitchFamily="34" charset="0"/>
                <a:ea typeface="Calibri" panose="020F0502020204030204" pitchFamily="34" charset="0"/>
              </a:rPr>
              <a:t>unna tänka sig att äldre skulle undvika att gå till akutmottagningarna i större utsträckning. Å andra sidan uppvisar denna grupp i genomsnitt en större grad av allvarligare hälsotillstånd vilket kanske gör att de inte kan skjuta upp sina besök i samma utsträckning som yngre åldersgrupper. </a:t>
            </a:r>
          </a:p>
          <a:p>
            <a:r>
              <a:rPr lang="sv-SE" sz="1600" dirty="0">
                <a:latin typeface="Calibri" panose="020F0502020204030204" pitchFamily="34" charset="0"/>
              </a:rPr>
              <a:t>Vad gäller män och kvinnor så uppvisar kvinnorna jämfört med män, en högre benägenhet att undvika att söka vård 24,6 % mot 18,7 % (se diagrammet längst ner). Intressant nog så har förväntningarna på att kunna få vård vid behov förändrats i lika stor utsträckning </a:t>
            </a:r>
            <a:endParaRPr lang="sv-SE"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58519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0C3EA2E4-A456-4E76-BE0E-1F484E5BF673}"/>
              </a:ext>
            </a:extLst>
          </p:cNvPr>
          <p:cNvGraphicFramePr>
            <a:graphicFrameLocks noGrp="1"/>
          </p:cNvGraphicFramePr>
          <p:nvPr>
            <p:extLst>
              <p:ext uri="{D42A27DB-BD31-4B8C-83A1-F6EECF244321}">
                <p14:modId xmlns:p14="http://schemas.microsoft.com/office/powerpoint/2010/main" val="876747242"/>
              </p:ext>
            </p:extLst>
          </p:nvPr>
        </p:nvGraphicFramePr>
        <p:xfrm>
          <a:off x="406400" y="191294"/>
          <a:ext cx="11328400" cy="957580"/>
        </p:xfrm>
        <a:graphic>
          <a:graphicData uri="http://schemas.openxmlformats.org/drawingml/2006/table">
            <a:tbl>
              <a:tblPr/>
              <a:tblGrid>
                <a:gridCol w="11328400">
                  <a:extLst>
                    <a:ext uri="{9D8B030D-6E8A-4147-A177-3AD203B41FA5}">
                      <a16:colId xmlns:a16="http://schemas.microsoft.com/office/drawing/2014/main" val="3328714293"/>
                    </a:ext>
                  </a:extLst>
                </a:gridCol>
              </a:tblGrid>
              <a:tr h="184150">
                <a:tc>
                  <a:txBody>
                    <a:bodyPr/>
                    <a:lstStyle/>
                    <a:p>
                      <a:pPr algn="l" fontAlgn="b"/>
                      <a:r>
                        <a:rPr lang="sv-SE" sz="2400" b="1" i="0" u="none" strike="noStrike" dirty="0">
                          <a:solidFill>
                            <a:srgbClr val="000000"/>
                          </a:solidFill>
                          <a:effectLst/>
                          <a:latin typeface="+mj-lt"/>
                        </a:rPr>
                        <a:t>Procentuell förändring av antal provsvar med cancerdiagnos jämfört med motsvarande period året innan. Två-, tre och fyramånadersperioder, 2020.</a:t>
                      </a:r>
                    </a:p>
                  </a:txBody>
                  <a:tcPr marL="6350" marR="6350" marT="6350" marB="0" anchor="b">
                    <a:lnL>
                      <a:noFill/>
                    </a:lnL>
                    <a:lnR>
                      <a:noFill/>
                    </a:lnR>
                    <a:lnT>
                      <a:noFill/>
                    </a:lnT>
                    <a:lnB>
                      <a:noFill/>
                    </a:lnB>
                  </a:tcPr>
                </a:tc>
                <a:extLst>
                  <a:ext uri="{0D108BD9-81ED-4DB2-BD59-A6C34878D82A}">
                    <a16:rowId xmlns:a16="http://schemas.microsoft.com/office/drawing/2014/main" val="1047948755"/>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85138376"/>
                  </a:ext>
                </a:extLst>
              </a:tr>
            </a:tbl>
          </a:graphicData>
        </a:graphic>
      </p:graphicFrame>
      <p:sp>
        <p:nvSpPr>
          <p:cNvPr id="5" name="textruta 4">
            <a:extLst>
              <a:ext uri="{FF2B5EF4-FFF2-40B4-BE49-F238E27FC236}">
                <a16:creationId xmlns:a16="http://schemas.microsoft.com/office/drawing/2014/main" id="{B1E14FDD-5667-4F97-8A2A-FA010E2DCF0F}"/>
              </a:ext>
            </a:extLst>
          </p:cNvPr>
          <p:cNvSpPr txBox="1"/>
          <p:nvPr/>
        </p:nvSpPr>
        <p:spPr>
          <a:xfrm>
            <a:off x="320674" y="5328119"/>
            <a:ext cx="10548938" cy="1200329"/>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Data är hämtad från Uppskjuten cancervård Delrapport 4 – elektronisk anmälan från patologilaboratorier (B-anmälan) och visar en jämförelse av antalet registrerade anmälningspliktiga</a:t>
            </a:r>
          </a:p>
          <a:p>
            <a:r>
              <a:rPr lang="sv-SE" dirty="0">
                <a:latin typeface="Calibri" panose="020F0502020204030204" pitchFamily="34" charset="0"/>
                <a:cs typeface="Calibri" panose="020F0502020204030204" pitchFamily="34" charset="0"/>
              </a:rPr>
              <a:t>Tumörer. Data bekräftar ett minskat vårdsökande under våren 2020 medan hösten och vintern 2020 uppvisar en normaliserad bild och på några sjukhus ses tom ett ökat antal diagnostiserade cancerfall.</a:t>
            </a:r>
          </a:p>
        </p:txBody>
      </p:sp>
      <p:pic>
        <p:nvPicPr>
          <p:cNvPr id="6" name="Bildobjekt 5">
            <a:extLst>
              <a:ext uri="{FF2B5EF4-FFF2-40B4-BE49-F238E27FC236}">
                <a16:creationId xmlns:a16="http://schemas.microsoft.com/office/drawing/2014/main" id="{98BBA5B8-F4D9-4B1C-961F-80DCEC5CBDEB}"/>
              </a:ext>
            </a:extLst>
          </p:cNvPr>
          <p:cNvPicPr>
            <a:picLocks noChangeAspect="1"/>
          </p:cNvPicPr>
          <p:nvPr/>
        </p:nvPicPr>
        <p:blipFill>
          <a:blip r:embed="rId2"/>
          <a:stretch>
            <a:fillRect/>
          </a:stretch>
        </p:blipFill>
        <p:spPr>
          <a:xfrm>
            <a:off x="457200" y="1021388"/>
            <a:ext cx="7169285" cy="4157413"/>
          </a:xfrm>
          <a:prstGeom prst="rect">
            <a:avLst/>
          </a:prstGeom>
        </p:spPr>
      </p:pic>
    </p:spTree>
    <p:extLst>
      <p:ext uri="{BB962C8B-B14F-4D97-AF65-F5344CB8AC3E}">
        <p14:creationId xmlns:p14="http://schemas.microsoft.com/office/powerpoint/2010/main" val="3822295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D302CD12-19B3-475A-8CDE-A4E054ADABD7}"/>
              </a:ext>
            </a:extLst>
          </p:cNvPr>
          <p:cNvGraphicFramePr>
            <a:graphicFrameLocks noGrp="1"/>
          </p:cNvGraphicFramePr>
          <p:nvPr>
            <p:extLst>
              <p:ext uri="{D42A27DB-BD31-4B8C-83A1-F6EECF244321}">
                <p14:modId xmlns:p14="http://schemas.microsoft.com/office/powerpoint/2010/main" val="1125301560"/>
              </p:ext>
            </p:extLst>
          </p:nvPr>
        </p:nvGraphicFramePr>
        <p:xfrm>
          <a:off x="288925" y="177324"/>
          <a:ext cx="11531600" cy="957580"/>
        </p:xfrm>
        <a:graphic>
          <a:graphicData uri="http://schemas.openxmlformats.org/drawingml/2006/table">
            <a:tbl>
              <a:tblPr/>
              <a:tblGrid>
                <a:gridCol w="11531600">
                  <a:extLst>
                    <a:ext uri="{9D8B030D-6E8A-4147-A177-3AD203B41FA5}">
                      <a16:colId xmlns:a16="http://schemas.microsoft.com/office/drawing/2014/main" val="4164942078"/>
                    </a:ext>
                  </a:extLst>
                </a:gridCol>
              </a:tblGrid>
              <a:tr h="184150">
                <a:tc>
                  <a:txBody>
                    <a:bodyPr/>
                    <a:lstStyle/>
                    <a:p>
                      <a:pPr algn="l" fontAlgn="b"/>
                      <a:r>
                        <a:rPr lang="sv-SE" sz="2400" b="1" i="0" u="none" strike="noStrike" dirty="0">
                          <a:solidFill>
                            <a:srgbClr val="000000"/>
                          </a:solidFill>
                          <a:effectLst/>
                          <a:latin typeface="+mj-lt"/>
                        </a:rPr>
                        <a:t>Måluppfyllelse för </a:t>
                      </a:r>
                      <a:r>
                        <a:rPr lang="sv-SE" sz="2400" b="1" i="0" u="none" strike="noStrike" dirty="0" err="1">
                          <a:solidFill>
                            <a:srgbClr val="000000"/>
                          </a:solidFill>
                          <a:effectLst/>
                          <a:latin typeface="+mj-lt"/>
                        </a:rPr>
                        <a:t>inklusionsmålet</a:t>
                      </a:r>
                      <a:r>
                        <a:rPr lang="sv-SE" sz="2400" b="1" i="0" u="none" strike="noStrike" dirty="0">
                          <a:solidFill>
                            <a:srgbClr val="000000"/>
                          </a:solidFill>
                          <a:effectLst/>
                          <a:latin typeface="+mj-lt"/>
                        </a:rPr>
                        <a:t> för SVF, antal förväntade cancerfall samt antal fall inkluderade i SVF, 2020</a:t>
                      </a:r>
                    </a:p>
                  </a:txBody>
                  <a:tcPr marL="6350" marR="6350" marT="6350" marB="0" anchor="b">
                    <a:lnL>
                      <a:noFill/>
                    </a:lnL>
                    <a:lnR>
                      <a:noFill/>
                    </a:lnR>
                    <a:lnT>
                      <a:noFill/>
                    </a:lnT>
                    <a:lnB>
                      <a:noFill/>
                    </a:lnB>
                  </a:tcPr>
                </a:tc>
                <a:extLst>
                  <a:ext uri="{0D108BD9-81ED-4DB2-BD59-A6C34878D82A}">
                    <a16:rowId xmlns:a16="http://schemas.microsoft.com/office/drawing/2014/main" val="1990309378"/>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731482461"/>
                  </a:ext>
                </a:extLst>
              </a:tr>
            </a:tbl>
          </a:graphicData>
        </a:graphic>
      </p:graphicFrame>
      <p:graphicFrame>
        <p:nvGraphicFramePr>
          <p:cNvPr id="3" name="Tabell 2">
            <a:extLst>
              <a:ext uri="{FF2B5EF4-FFF2-40B4-BE49-F238E27FC236}">
                <a16:creationId xmlns:a16="http://schemas.microsoft.com/office/drawing/2014/main" id="{5A718D3C-8BB4-436D-B807-9737AE92C14E}"/>
              </a:ext>
            </a:extLst>
          </p:cNvPr>
          <p:cNvGraphicFramePr>
            <a:graphicFrameLocks noGrp="1"/>
          </p:cNvGraphicFramePr>
          <p:nvPr>
            <p:extLst>
              <p:ext uri="{D42A27DB-BD31-4B8C-83A1-F6EECF244321}">
                <p14:modId xmlns:p14="http://schemas.microsoft.com/office/powerpoint/2010/main" val="1008608633"/>
              </p:ext>
            </p:extLst>
          </p:nvPr>
        </p:nvGraphicFramePr>
        <p:xfrm>
          <a:off x="288925" y="879700"/>
          <a:ext cx="6387171" cy="4354042"/>
        </p:xfrm>
        <a:graphic>
          <a:graphicData uri="http://schemas.openxmlformats.org/drawingml/2006/table">
            <a:tbl>
              <a:tblPr/>
              <a:tblGrid>
                <a:gridCol w="1222003">
                  <a:extLst>
                    <a:ext uri="{9D8B030D-6E8A-4147-A177-3AD203B41FA5}">
                      <a16:colId xmlns:a16="http://schemas.microsoft.com/office/drawing/2014/main" val="626506802"/>
                    </a:ext>
                  </a:extLst>
                </a:gridCol>
                <a:gridCol w="1234601">
                  <a:extLst>
                    <a:ext uri="{9D8B030D-6E8A-4147-A177-3AD203B41FA5}">
                      <a16:colId xmlns:a16="http://schemas.microsoft.com/office/drawing/2014/main" val="998485036"/>
                    </a:ext>
                  </a:extLst>
                </a:gridCol>
                <a:gridCol w="1310189">
                  <a:extLst>
                    <a:ext uri="{9D8B030D-6E8A-4147-A177-3AD203B41FA5}">
                      <a16:colId xmlns:a16="http://schemas.microsoft.com/office/drawing/2014/main" val="717478491"/>
                    </a:ext>
                  </a:extLst>
                </a:gridCol>
                <a:gridCol w="1310189">
                  <a:extLst>
                    <a:ext uri="{9D8B030D-6E8A-4147-A177-3AD203B41FA5}">
                      <a16:colId xmlns:a16="http://schemas.microsoft.com/office/drawing/2014/main" val="2420636972"/>
                    </a:ext>
                  </a:extLst>
                </a:gridCol>
                <a:gridCol w="1310189">
                  <a:extLst>
                    <a:ext uri="{9D8B030D-6E8A-4147-A177-3AD203B41FA5}">
                      <a16:colId xmlns:a16="http://schemas.microsoft.com/office/drawing/2014/main" val="2607415218"/>
                    </a:ext>
                  </a:extLst>
                </a:gridCol>
              </a:tblGrid>
              <a:tr h="332586">
                <a:tc>
                  <a:txBody>
                    <a:bodyPr/>
                    <a:lstStyle/>
                    <a:p>
                      <a:pPr algn="l" fontAlgn="b"/>
                      <a:r>
                        <a:rPr lang="sv-SE" sz="1100" b="1" i="0" u="none" strike="noStrike">
                          <a:solidFill>
                            <a:srgbClr val="000000"/>
                          </a:solidFill>
                          <a:effectLst/>
                          <a:latin typeface="Calibri" panose="020F0502020204030204" pitchFamily="34" charset="0"/>
                        </a:rPr>
                        <a:t>Region</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Förväntat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antal fall</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inkl.</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dirty="0">
                          <a:solidFill>
                            <a:srgbClr val="000000"/>
                          </a:solidFill>
                          <a:effectLst/>
                          <a:latin typeface="Calibri" panose="020F0502020204030204" pitchFamily="34" charset="0"/>
                        </a:rPr>
                        <a:t>2019</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Måluppfyllelse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2020</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750051614"/>
                  </a:ext>
                </a:extLst>
              </a:tr>
              <a:tr h="182671">
                <a:tc>
                  <a:txBody>
                    <a:bodyPr/>
                    <a:lstStyle/>
                    <a:p>
                      <a:pPr algn="l" fontAlgn="b"/>
                      <a:r>
                        <a:rPr lang="sv-SE" sz="1100" b="0" i="0" u="none" strike="noStrike">
                          <a:solidFill>
                            <a:srgbClr val="000000"/>
                          </a:solidFill>
                          <a:effectLst/>
                          <a:latin typeface="Calibri" panose="020F0502020204030204" pitchFamily="34" charset="0"/>
                        </a:rPr>
                        <a:t>Örebro</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1721</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1641</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91,7</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95,4</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253602211"/>
                  </a:ext>
                </a:extLst>
              </a:tr>
              <a:tr h="182671">
                <a:tc>
                  <a:txBody>
                    <a:bodyPr/>
                    <a:lstStyle/>
                    <a:p>
                      <a:pPr algn="l" fontAlgn="b"/>
                      <a:r>
                        <a:rPr lang="sv-SE" sz="1100" b="0" i="0" u="none" strike="noStrike">
                          <a:solidFill>
                            <a:srgbClr val="000000"/>
                          </a:solidFill>
                          <a:effectLst/>
                          <a:latin typeface="Calibri" panose="020F0502020204030204" pitchFamily="34" charset="0"/>
                        </a:rPr>
                        <a:t>Jönköping</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2166</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1981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86,5</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91,5</a:t>
                      </a:r>
                    </a:p>
                  </a:txBody>
                  <a:tcPr marL="0" marR="0" marT="0" marB="0" anchor="b">
                    <a:lnL>
                      <a:noFill/>
                    </a:lnL>
                    <a:lnR>
                      <a:noFill/>
                    </a:lnR>
                    <a:lnT>
                      <a:noFill/>
                    </a:lnT>
                    <a:lnB>
                      <a:noFill/>
                    </a:lnB>
                  </a:tcPr>
                </a:tc>
                <a:extLst>
                  <a:ext uri="{0D108BD9-81ED-4DB2-BD59-A6C34878D82A}">
                    <a16:rowId xmlns:a16="http://schemas.microsoft.com/office/drawing/2014/main" val="3912954734"/>
                  </a:ext>
                </a:extLst>
              </a:tr>
              <a:tr h="182671">
                <a:tc>
                  <a:txBody>
                    <a:bodyPr/>
                    <a:lstStyle/>
                    <a:p>
                      <a:pPr algn="l" fontAlgn="b"/>
                      <a:r>
                        <a:rPr lang="sv-SE" sz="1100" b="0" i="0" u="none" strike="noStrike">
                          <a:solidFill>
                            <a:srgbClr val="000000"/>
                          </a:solidFill>
                          <a:effectLst/>
                          <a:latin typeface="Calibri" panose="020F0502020204030204" pitchFamily="34" charset="0"/>
                        </a:rPr>
                        <a:t>Kalmar</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1584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1387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82,3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87,6</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79374378"/>
                  </a:ext>
                </a:extLst>
              </a:tr>
              <a:tr h="182671">
                <a:tc>
                  <a:txBody>
                    <a:bodyPr/>
                    <a:lstStyle/>
                    <a:p>
                      <a:pPr algn="l" fontAlgn="b"/>
                      <a:r>
                        <a:rPr lang="sv-SE" sz="1100" b="0" i="0" u="none" strike="noStrike">
                          <a:solidFill>
                            <a:srgbClr val="000000"/>
                          </a:solidFill>
                          <a:effectLst/>
                          <a:latin typeface="Calibri" panose="020F0502020204030204" pitchFamily="34" charset="0"/>
                        </a:rPr>
                        <a:t>Dalarna</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1716</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1428</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93,8</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83,2</a:t>
                      </a:r>
                    </a:p>
                  </a:txBody>
                  <a:tcPr marL="0" marR="0" marT="0" marB="0" anchor="b">
                    <a:lnL>
                      <a:noFill/>
                    </a:lnL>
                    <a:lnR>
                      <a:noFill/>
                    </a:lnR>
                    <a:lnT>
                      <a:noFill/>
                    </a:lnT>
                    <a:lnB>
                      <a:noFill/>
                    </a:lnB>
                  </a:tcPr>
                </a:tc>
                <a:extLst>
                  <a:ext uri="{0D108BD9-81ED-4DB2-BD59-A6C34878D82A}">
                    <a16:rowId xmlns:a16="http://schemas.microsoft.com/office/drawing/2014/main" val="1029446009"/>
                  </a:ext>
                </a:extLst>
              </a:tr>
              <a:tr h="182671">
                <a:tc>
                  <a:txBody>
                    <a:bodyPr/>
                    <a:lstStyle/>
                    <a:p>
                      <a:pPr algn="l" fontAlgn="b"/>
                      <a:r>
                        <a:rPr lang="sv-SE" sz="1100" b="0" i="0" u="none" strike="noStrike">
                          <a:solidFill>
                            <a:srgbClr val="000000"/>
                          </a:solidFill>
                          <a:effectLst/>
                          <a:latin typeface="Calibri" panose="020F0502020204030204" pitchFamily="34" charset="0"/>
                        </a:rPr>
                        <a:t>Kronoberg</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1169</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918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87,4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78,5</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1583596345"/>
                  </a:ext>
                </a:extLst>
              </a:tr>
              <a:tr h="182671">
                <a:tc>
                  <a:txBody>
                    <a:bodyPr/>
                    <a:lstStyle/>
                    <a:p>
                      <a:pPr algn="l" fontAlgn="b"/>
                      <a:r>
                        <a:rPr lang="sv-SE" sz="1100" b="0" i="0" u="none" strike="noStrike">
                          <a:solidFill>
                            <a:srgbClr val="000000"/>
                          </a:solidFill>
                          <a:effectLst/>
                          <a:latin typeface="Calibri" panose="020F0502020204030204" pitchFamily="34" charset="0"/>
                        </a:rPr>
                        <a:t>Västerbotten</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1584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1221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73,4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77,1</a:t>
                      </a:r>
                    </a:p>
                  </a:txBody>
                  <a:tcPr marL="0" marR="0" marT="0" marB="0" anchor="b">
                    <a:lnL>
                      <a:noFill/>
                    </a:lnL>
                    <a:lnR>
                      <a:noFill/>
                    </a:lnR>
                    <a:lnT>
                      <a:noFill/>
                    </a:lnT>
                    <a:lnB>
                      <a:noFill/>
                    </a:lnB>
                  </a:tcPr>
                </a:tc>
                <a:extLst>
                  <a:ext uri="{0D108BD9-81ED-4DB2-BD59-A6C34878D82A}">
                    <a16:rowId xmlns:a16="http://schemas.microsoft.com/office/drawing/2014/main" val="3504736069"/>
                  </a:ext>
                </a:extLst>
              </a:tr>
              <a:tr h="182671">
                <a:tc>
                  <a:txBody>
                    <a:bodyPr/>
                    <a:lstStyle/>
                    <a:p>
                      <a:pPr algn="l" fontAlgn="b"/>
                      <a:r>
                        <a:rPr lang="sv-SE" sz="1100" b="0" i="0" u="none" strike="noStrike">
                          <a:solidFill>
                            <a:srgbClr val="000000"/>
                          </a:solidFill>
                          <a:effectLst/>
                          <a:latin typeface="Calibri" panose="020F0502020204030204" pitchFamily="34" charset="0"/>
                        </a:rPr>
                        <a:t>Värmland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1827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1382</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78,7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75,6</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592070436"/>
                  </a:ext>
                </a:extLst>
              </a:tr>
              <a:tr h="182671">
                <a:tc>
                  <a:txBody>
                    <a:bodyPr/>
                    <a:lstStyle/>
                    <a:p>
                      <a:pPr algn="l" fontAlgn="b"/>
                      <a:r>
                        <a:rPr lang="sv-SE" sz="1100" b="0" i="0" u="none" strike="noStrike">
                          <a:solidFill>
                            <a:srgbClr val="000000"/>
                          </a:solidFill>
                          <a:effectLst/>
                          <a:latin typeface="Calibri" panose="020F0502020204030204" pitchFamily="34" charset="0"/>
                        </a:rPr>
                        <a:t>Skåne</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8248</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6141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81,1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74,5</a:t>
                      </a:r>
                    </a:p>
                  </a:txBody>
                  <a:tcPr marL="0" marR="0" marT="0" marB="0" anchor="b">
                    <a:lnL>
                      <a:noFill/>
                    </a:lnL>
                    <a:lnR>
                      <a:noFill/>
                    </a:lnR>
                    <a:lnT>
                      <a:noFill/>
                    </a:lnT>
                    <a:lnB>
                      <a:noFill/>
                    </a:lnB>
                  </a:tcPr>
                </a:tc>
                <a:extLst>
                  <a:ext uri="{0D108BD9-81ED-4DB2-BD59-A6C34878D82A}">
                    <a16:rowId xmlns:a16="http://schemas.microsoft.com/office/drawing/2014/main" val="3554014141"/>
                  </a:ext>
                </a:extLst>
              </a:tr>
              <a:tr h="182671">
                <a:tc>
                  <a:txBody>
                    <a:bodyPr/>
                    <a:lstStyle/>
                    <a:p>
                      <a:pPr algn="l" fontAlgn="b"/>
                      <a:r>
                        <a:rPr lang="sv-SE" sz="1100" b="0" i="0" u="none" strike="noStrike">
                          <a:solidFill>
                            <a:srgbClr val="000000"/>
                          </a:solidFill>
                          <a:effectLst/>
                          <a:latin typeface="Calibri" panose="020F0502020204030204" pitchFamily="34" charset="0"/>
                        </a:rPr>
                        <a:t>Blekinge</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1064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787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65,4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74,0</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4196763921"/>
                  </a:ext>
                </a:extLst>
              </a:tr>
              <a:tr h="182671">
                <a:tc>
                  <a:txBody>
                    <a:bodyPr/>
                    <a:lstStyle/>
                    <a:p>
                      <a:pPr algn="l" fontAlgn="b"/>
                      <a:r>
                        <a:rPr lang="sv-SE" sz="1100" b="0" i="0" u="none" strike="noStrike">
                          <a:solidFill>
                            <a:srgbClr val="000000"/>
                          </a:solidFill>
                          <a:effectLst/>
                          <a:latin typeface="Calibri" panose="020F0502020204030204" pitchFamily="34" charset="0"/>
                        </a:rPr>
                        <a:t>Gävleborg</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1951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1424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86,9</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73,0</a:t>
                      </a:r>
                    </a:p>
                  </a:txBody>
                  <a:tcPr marL="0" marR="0" marT="0" marB="0" anchor="b">
                    <a:lnL>
                      <a:noFill/>
                    </a:lnL>
                    <a:lnR>
                      <a:noFill/>
                    </a:lnR>
                    <a:lnT>
                      <a:noFill/>
                    </a:lnT>
                    <a:lnB>
                      <a:noFill/>
                    </a:lnB>
                  </a:tcPr>
                </a:tc>
                <a:extLst>
                  <a:ext uri="{0D108BD9-81ED-4DB2-BD59-A6C34878D82A}">
                    <a16:rowId xmlns:a16="http://schemas.microsoft.com/office/drawing/2014/main" val="1810091174"/>
                  </a:ext>
                </a:extLst>
              </a:tr>
              <a:tr h="18267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1547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1124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82,8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72,7</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070223440"/>
                  </a:ext>
                </a:extLst>
              </a:tr>
              <a:tr h="182671">
                <a:tc>
                  <a:txBody>
                    <a:bodyPr/>
                    <a:lstStyle/>
                    <a:p>
                      <a:pPr algn="l" fontAlgn="b"/>
                      <a:r>
                        <a:rPr lang="sv-SE" sz="1100" b="0" i="0" u="none" strike="noStrike">
                          <a:solidFill>
                            <a:srgbClr val="000000"/>
                          </a:solidFill>
                          <a:effectLst/>
                          <a:latin typeface="Calibri" panose="020F0502020204030204" pitchFamily="34" charset="0"/>
                        </a:rPr>
                        <a:t>Uppsala</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2052</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1464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71,9</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71,3</a:t>
                      </a:r>
                    </a:p>
                  </a:txBody>
                  <a:tcPr marL="0" marR="0" marT="0" marB="0" anchor="b">
                    <a:lnL>
                      <a:noFill/>
                    </a:lnL>
                    <a:lnR>
                      <a:noFill/>
                    </a:lnR>
                    <a:lnT>
                      <a:noFill/>
                    </a:lnT>
                    <a:lnB>
                      <a:noFill/>
                    </a:lnB>
                  </a:tcPr>
                </a:tc>
                <a:extLst>
                  <a:ext uri="{0D108BD9-81ED-4DB2-BD59-A6C34878D82A}">
                    <a16:rowId xmlns:a16="http://schemas.microsoft.com/office/drawing/2014/main" val="3867931255"/>
                  </a:ext>
                </a:extLst>
              </a:tr>
              <a:tr h="182671">
                <a:tc>
                  <a:txBody>
                    <a:bodyPr/>
                    <a:lstStyle/>
                    <a:p>
                      <a:pPr algn="l" fontAlgn="b"/>
                      <a:r>
                        <a:rPr lang="sv-SE" sz="1100" b="1" i="0" u="none" strike="noStrike">
                          <a:solidFill>
                            <a:srgbClr val="000000"/>
                          </a:solidFill>
                          <a:effectLst/>
                          <a:latin typeface="Calibri" panose="020F0502020204030204" pitchFamily="34" charset="0"/>
                        </a:rPr>
                        <a:t>Riket</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59284</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42277</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76,0</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71,3</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162465592"/>
                  </a:ext>
                </a:extLst>
              </a:tr>
              <a:tr h="182671">
                <a:tc>
                  <a:txBody>
                    <a:bodyPr/>
                    <a:lstStyle/>
                    <a:p>
                      <a:pPr algn="l" fontAlgn="b"/>
                      <a:r>
                        <a:rPr lang="sv-SE" sz="1100" b="0" i="0" u="none" strike="noStrike">
                          <a:solidFill>
                            <a:srgbClr val="000000"/>
                          </a:solidFill>
                          <a:effectLst/>
                          <a:latin typeface="Calibri" panose="020F0502020204030204" pitchFamily="34" charset="0"/>
                        </a:rPr>
                        <a:t>Gotland</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417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295</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88,6</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70,7</a:t>
                      </a:r>
                    </a:p>
                  </a:txBody>
                  <a:tcPr marL="0" marR="0" marT="0" marB="0" anchor="b">
                    <a:lnL>
                      <a:noFill/>
                    </a:lnL>
                    <a:lnR>
                      <a:noFill/>
                    </a:lnR>
                    <a:lnT>
                      <a:noFill/>
                    </a:lnT>
                    <a:lnB>
                      <a:noFill/>
                    </a:lnB>
                  </a:tcPr>
                </a:tc>
                <a:extLst>
                  <a:ext uri="{0D108BD9-81ED-4DB2-BD59-A6C34878D82A}">
                    <a16:rowId xmlns:a16="http://schemas.microsoft.com/office/drawing/2014/main" val="771807873"/>
                  </a:ext>
                </a:extLst>
              </a:tr>
              <a:tr h="18267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10063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7118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71,3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70,7</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25400560"/>
                  </a:ext>
                </a:extLst>
              </a:tr>
              <a:tr h="182671">
                <a:tc>
                  <a:txBody>
                    <a:bodyPr/>
                    <a:lstStyle/>
                    <a:p>
                      <a:pPr algn="l" fontAlgn="b"/>
                      <a:r>
                        <a:rPr lang="sv-SE" sz="1100" b="0" i="0" u="none" strike="noStrike">
                          <a:solidFill>
                            <a:srgbClr val="000000"/>
                          </a:solidFill>
                          <a:effectLst/>
                          <a:latin typeface="Calibri" panose="020F0502020204030204" pitchFamily="34" charset="0"/>
                        </a:rPr>
                        <a:t>Halland</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2044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1440</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80,7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70,5</a:t>
                      </a:r>
                    </a:p>
                  </a:txBody>
                  <a:tcPr marL="0" marR="0" marT="0" marB="0" anchor="b">
                    <a:lnL>
                      <a:noFill/>
                    </a:lnL>
                    <a:lnR>
                      <a:noFill/>
                    </a:lnR>
                    <a:lnT>
                      <a:noFill/>
                    </a:lnT>
                    <a:lnB>
                      <a:noFill/>
                    </a:lnB>
                  </a:tcPr>
                </a:tc>
                <a:extLst>
                  <a:ext uri="{0D108BD9-81ED-4DB2-BD59-A6C34878D82A}">
                    <a16:rowId xmlns:a16="http://schemas.microsoft.com/office/drawing/2014/main" val="3333878851"/>
                  </a:ext>
                </a:extLst>
              </a:tr>
              <a:tr h="182671">
                <a:tc>
                  <a:txBody>
                    <a:bodyPr/>
                    <a:lstStyle/>
                    <a:p>
                      <a:pPr algn="l" fontAlgn="b"/>
                      <a:r>
                        <a:rPr lang="sv-SE" sz="1100" b="0" i="0" u="none" strike="noStrike">
                          <a:solidFill>
                            <a:srgbClr val="000000"/>
                          </a:solidFill>
                          <a:effectLst/>
                          <a:latin typeface="Calibri" panose="020F0502020204030204" pitchFamily="34" charset="0"/>
                        </a:rPr>
                        <a:t>Västmanland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1693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1126</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75,7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66,5</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363188364"/>
                  </a:ext>
                </a:extLst>
              </a:tr>
              <a:tr h="182671">
                <a:tc>
                  <a:txBody>
                    <a:bodyPr/>
                    <a:lstStyle/>
                    <a:p>
                      <a:pPr algn="l" fontAlgn="b"/>
                      <a:r>
                        <a:rPr lang="sv-SE" sz="1100" b="0" i="0" u="none" strike="noStrike">
                          <a:solidFill>
                            <a:srgbClr val="000000"/>
                          </a:solidFill>
                          <a:effectLst/>
                          <a:latin typeface="Calibri" panose="020F0502020204030204" pitchFamily="34" charset="0"/>
                        </a:rPr>
                        <a:t>Stockholm</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11412</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7469</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75,0</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65,4</a:t>
                      </a:r>
                    </a:p>
                  </a:txBody>
                  <a:tcPr marL="0" marR="0" marT="0" marB="0" anchor="b">
                    <a:lnL>
                      <a:noFill/>
                    </a:lnL>
                    <a:lnR>
                      <a:noFill/>
                    </a:lnR>
                    <a:lnT>
                      <a:noFill/>
                    </a:lnT>
                    <a:lnB>
                      <a:noFill/>
                    </a:lnB>
                  </a:tcPr>
                </a:tc>
                <a:extLst>
                  <a:ext uri="{0D108BD9-81ED-4DB2-BD59-A6C34878D82A}">
                    <a16:rowId xmlns:a16="http://schemas.microsoft.com/office/drawing/2014/main" val="1058421220"/>
                  </a:ext>
                </a:extLst>
              </a:tr>
              <a:tr h="182671">
                <a:tc>
                  <a:txBody>
                    <a:bodyPr/>
                    <a:lstStyle/>
                    <a:p>
                      <a:pPr algn="l" fontAlgn="b"/>
                      <a:r>
                        <a:rPr lang="sv-SE" sz="1100" b="0" i="0" u="none" strike="noStrike">
                          <a:solidFill>
                            <a:srgbClr val="000000"/>
                          </a:solidFill>
                          <a:effectLst/>
                          <a:latin typeface="Calibri" panose="020F0502020204030204" pitchFamily="34" charset="0"/>
                        </a:rPr>
                        <a:t>Jämtland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869</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538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61,6</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61,9</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440865227"/>
                  </a:ext>
                </a:extLst>
              </a:tr>
              <a:tr h="182671">
                <a:tc>
                  <a:txBody>
                    <a:bodyPr/>
                    <a:lstStyle/>
                    <a:p>
                      <a:pPr algn="l" fontAlgn="b"/>
                      <a:r>
                        <a:rPr lang="sv-SE" sz="1100" b="0" i="0" u="none" strike="noStrike">
                          <a:solidFill>
                            <a:srgbClr val="000000"/>
                          </a:solidFill>
                          <a:effectLst/>
                          <a:latin typeface="Calibri" panose="020F0502020204030204" pitchFamily="34" charset="0"/>
                        </a:rPr>
                        <a:t>Sörmland</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1827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1055</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68,7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57,7</a:t>
                      </a:r>
                    </a:p>
                  </a:txBody>
                  <a:tcPr marL="0" marR="0" marT="0" marB="0" anchor="b">
                    <a:lnL>
                      <a:noFill/>
                    </a:lnL>
                    <a:lnR>
                      <a:noFill/>
                    </a:lnR>
                    <a:lnT>
                      <a:noFill/>
                    </a:lnT>
                    <a:lnB>
                      <a:noFill/>
                    </a:lnB>
                  </a:tcPr>
                </a:tc>
                <a:extLst>
                  <a:ext uri="{0D108BD9-81ED-4DB2-BD59-A6C34878D82A}">
                    <a16:rowId xmlns:a16="http://schemas.microsoft.com/office/drawing/2014/main" val="2079437602"/>
                  </a:ext>
                </a:extLst>
              </a:tr>
              <a:tr h="18267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2964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1678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57,6</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56,6</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679302174"/>
                  </a:ext>
                </a:extLst>
              </a:tr>
              <a:tr h="182671">
                <a:tc>
                  <a:txBody>
                    <a:bodyPr/>
                    <a:lstStyle/>
                    <a:p>
                      <a:pPr algn="l" fontAlgn="b"/>
                      <a:r>
                        <a:rPr lang="sv-SE" sz="1100" b="0" i="0" u="none" strike="noStrike">
                          <a:solidFill>
                            <a:srgbClr val="000000"/>
                          </a:solidFill>
                          <a:effectLst/>
                          <a:latin typeface="Calibri" panose="020F0502020204030204" pitchFamily="34" charset="0"/>
                        </a:rPr>
                        <a:t>Norrbotten</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1363</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660</a:t>
                      </a:r>
                    </a:p>
                  </a:txBody>
                  <a:tcPr marL="0" marR="0" marT="0" marB="0" anchor="b">
                    <a:lnL>
                      <a:noFill/>
                    </a:lnL>
                    <a:lnR>
                      <a:noFill/>
                    </a:lnR>
                    <a:lnT>
                      <a:noFill/>
                    </a:lnT>
                    <a:lnB>
                      <a:noFill/>
                    </a:lnB>
                  </a:tcPr>
                </a:tc>
                <a:tc>
                  <a:txBody>
                    <a:bodyPr/>
                    <a:lstStyle/>
                    <a:p>
                      <a:pPr algn="l" fontAlgn="b"/>
                      <a:r>
                        <a:rPr lang="sv-SE" sz="1100" b="0" i="0" u="none" strike="noStrike" dirty="0">
                          <a:solidFill>
                            <a:srgbClr val="000000"/>
                          </a:solidFill>
                          <a:effectLst/>
                          <a:latin typeface="Calibri" panose="020F0502020204030204" pitchFamily="34" charset="0"/>
                        </a:rPr>
                        <a:t>51,2</a:t>
                      </a:r>
                    </a:p>
                  </a:txBody>
                  <a:tcPr marL="0" marR="0" marT="0" marB="0" anchor="b">
                    <a:lnL>
                      <a:noFill/>
                    </a:lnL>
                    <a:lnR>
                      <a:noFill/>
                    </a:lnR>
                    <a:lnT>
                      <a:noFill/>
                    </a:lnT>
                    <a:lnB>
                      <a:noFill/>
                    </a:lnB>
                  </a:tcPr>
                </a:tc>
                <a:tc>
                  <a:txBody>
                    <a:bodyPr/>
                    <a:lstStyle/>
                    <a:p>
                      <a:pPr algn="l" fontAlgn="b"/>
                      <a:r>
                        <a:rPr lang="sv-SE" sz="1100" b="0" i="0" u="none" strike="noStrike" dirty="0">
                          <a:solidFill>
                            <a:srgbClr val="000000"/>
                          </a:solidFill>
                          <a:effectLst/>
                          <a:latin typeface="Calibri" panose="020F0502020204030204" pitchFamily="34" charset="0"/>
                        </a:rPr>
                        <a:t>48,4</a:t>
                      </a:r>
                    </a:p>
                  </a:txBody>
                  <a:tcPr marL="0" marR="0" marT="0" marB="0" anchor="b">
                    <a:lnL>
                      <a:noFill/>
                    </a:lnL>
                    <a:lnR>
                      <a:noFill/>
                    </a:lnR>
                    <a:lnT>
                      <a:noFill/>
                    </a:lnT>
                    <a:lnB>
                      <a:noFill/>
                    </a:lnB>
                  </a:tcPr>
                </a:tc>
                <a:extLst>
                  <a:ext uri="{0D108BD9-81ED-4DB2-BD59-A6C34878D82A}">
                    <a16:rowId xmlns:a16="http://schemas.microsoft.com/office/drawing/2014/main" val="4203012695"/>
                  </a:ext>
                </a:extLst>
              </a:tr>
            </a:tbl>
          </a:graphicData>
        </a:graphic>
      </p:graphicFrame>
      <p:grpSp>
        <p:nvGrpSpPr>
          <p:cNvPr id="4" name="Grupp 3">
            <a:extLst>
              <a:ext uri="{FF2B5EF4-FFF2-40B4-BE49-F238E27FC236}">
                <a16:creationId xmlns:a16="http://schemas.microsoft.com/office/drawing/2014/main" id="{00000000-0008-0000-4300-000008000000}"/>
              </a:ext>
            </a:extLst>
          </p:cNvPr>
          <p:cNvGrpSpPr/>
          <p:nvPr/>
        </p:nvGrpSpPr>
        <p:grpSpPr>
          <a:xfrm>
            <a:off x="6902451" y="1134904"/>
            <a:ext cx="5000624" cy="3479350"/>
            <a:chOff x="0" y="0"/>
            <a:chExt cx="4829175" cy="3600000"/>
          </a:xfrm>
        </p:grpSpPr>
        <p:graphicFrame>
          <p:nvGraphicFramePr>
            <p:cNvPr id="5" name="Diagram 4">
              <a:extLst>
                <a:ext uri="{FF2B5EF4-FFF2-40B4-BE49-F238E27FC236}">
                  <a16:creationId xmlns:a16="http://schemas.microsoft.com/office/drawing/2014/main" id="{00000000-0008-0000-4300-000007000000}"/>
                </a:ext>
              </a:extLst>
            </p:cNvPr>
            <p:cNvGraphicFramePr/>
            <p:nvPr/>
          </p:nvGraphicFramePr>
          <p:xfrm>
            <a:off x="3028950" y="0"/>
            <a:ext cx="1800225"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 5">
              <a:extLst>
                <a:ext uri="{FF2B5EF4-FFF2-40B4-BE49-F238E27FC236}">
                  <a16:creationId xmlns:a16="http://schemas.microsoft.com/office/drawing/2014/main" id="{00000000-0008-0000-4300-000005000000}"/>
                </a:ext>
              </a:extLst>
            </p:cNvPr>
            <p:cNvGraphicFramePr/>
            <p:nvPr/>
          </p:nvGraphicFramePr>
          <p:xfrm>
            <a:off x="0" y="0"/>
            <a:ext cx="3240000" cy="3600000"/>
          </p:xfrm>
          <a:graphic>
            <a:graphicData uri="http://schemas.openxmlformats.org/drawingml/2006/chart">
              <c:chart xmlns:c="http://schemas.openxmlformats.org/drawingml/2006/chart" xmlns:r="http://schemas.openxmlformats.org/officeDocument/2006/relationships" r:id="rId3"/>
            </a:graphicData>
          </a:graphic>
        </p:graphicFrame>
      </p:grpSp>
      <p:sp>
        <p:nvSpPr>
          <p:cNvPr id="8" name="textruta 7">
            <a:extLst>
              <a:ext uri="{FF2B5EF4-FFF2-40B4-BE49-F238E27FC236}">
                <a16:creationId xmlns:a16="http://schemas.microsoft.com/office/drawing/2014/main" id="{4BBBAC7D-DCF4-4412-8AE3-B12314699904}"/>
              </a:ext>
            </a:extLst>
          </p:cNvPr>
          <p:cNvSpPr txBox="1"/>
          <p:nvPr/>
        </p:nvSpPr>
        <p:spPr>
          <a:xfrm>
            <a:off x="218146" y="5480347"/>
            <a:ext cx="10039334" cy="1477328"/>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74% (mål 70%) av samtliga cancerfall inkluderas i ett SVF (78% i RS QV SVF). Skåne ligger bättre än riket och bättre än VGR och SLL. Ett minskat inflöde av patienter ses generellt i de flesta processer men har speciellt noterats inom specifika cancerprocesser såsom prostatacancer, </a:t>
            </a:r>
            <a:r>
              <a:rPr lang="sv-SE" dirty="0" err="1">
                <a:latin typeface="Calibri" panose="020F0502020204030204" pitchFamily="34" charset="0"/>
                <a:cs typeface="Calibri" panose="020F0502020204030204" pitchFamily="34" charset="0"/>
              </a:rPr>
              <a:t>urotelialcancer</a:t>
            </a:r>
            <a:r>
              <a:rPr lang="sv-SE" dirty="0">
                <a:latin typeface="Calibri" panose="020F0502020204030204" pitchFamily="34" charset="0"/>
                <a:cs typeface="Calibri" panose="020F0502020204030204" pitchFamily="34" charset="0"/>
              </a:rPr>
              <a:t> och lungcancer. </a:t>
            </a:r>
          </a:p>
          <a:p>
            <a:r>
              <a:rPr lang="sv-SE" dirty="0">
                <a:latin typeface="Calibri" panose="020F0502020204030204" pitchFamily="34" charset="0"/>
                <a:cs typeface="Calibri" panose="020F0502020204030204" pitchFamily="34" charset="0"/>
              </a:rPr>
              <a:t>Under jan-maj 2021 ses ett ökat antal startade SVF jämfört med samma period 2019. </a:t>
            </a:r>
          </a:p>
          <a:p>
            <a:r>
              <a:rPr lang="sv-SE"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954925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EB80B4DF-5586-4CFE-A26B-65619475130B}"/>
              </a:ext>
            </a:extLst>
          </p:cNvPr>
          <p:cNvGraphicFramePr>
            <a:graphicFrameLocks noGrp="1"/>
          </p:cNvGraphicFramePr>
          <p:nvPr>
            <p:extLst>
              <p:ext uri="{D42A27DB-BD31-4B8C-83A1-F6EECF244321}">
                <p14:modId xmlns:p14="http://schemas.microsoft.com/office/powerpoint/2010/main" val="1823683172"/>
              </p:ext>
            </p:extLst>
          </p:nvPr>
        </p:nvGraphicFramePr>
        <p:xfrm>
          <a:off x="225552" y="1121381"/>
          <a:ext cx="5386920" cy="3388233"/>
        </p:xfrm>
        <a:graphic>
          <a:graphicData uri="http://schemas.openxmlformats.org/drawingml/2006/table">
            <a:tbl>
              <a:tblPr/>
              <a:tblGrid>
                <a:gridCol w="713499">
                  <a:extLst>
                    <a:ext uri="{9D8B030D-6E8A-4147-A177-3AD203B41FA5}">
                      <a16:colId xmlns:a16="http://schemas.microsoft.com/office/drawing/2014/main" val="786884485"/>
                    </a:ext>
                  </a:extLst>
                </a:gridCol>
                <a:gridCol w="760323">
                  <a:extLst>
                    <a:ext uri="{9D8B030D-6E8A-4147-A177-3AD203B41FA5}">
                      <a16:colId xmlns:a16="http://schemas.microsoft.com/office/drawing/2014/main" val="2967210613"/>
                    </a:ext>
                  </a:extLst>
                </a:gridCol>
                <a:gridCol w="797484">
                  <a:extLst>
                    <a:ext uri="{9D8B030D-6E8A-4147-A177-3AD203B41FA5}">
                      <a16:colId xmlns:a16="http://schemas.microsoft.com/office/drawing/2014/main" val="452423844"/>
                    </a:ext>
                  </a:extLst>
                </a:gridCol>
                <a:gridCol w="760323">
                  <a:extLst>
                    <a:ext uri="{9D8B030D-6E8A-4147-A177-3AD203B41FA5}">
                      <a16:colId xmlns:a16="http://schemas.microsoft.com/office/drawing/2014/main" val="2366686223"/>
                    </a:ext>
                  </a:extLst>
                </a:gridCol>
                <a:gridCol w="797484">
                  <a:extLst>
                    <a:ext uri="{9D8B030D-6E8A-4147-A177-3AD203B41FA5}">
                      <a16:colId xmlns:a16="http://schemas.microsoft.com/office/drawing/2014/main" val="1627192890"/>
                    </a:ext>
                  </a:extLst>
                </a:gridCol>
                <a:gridCol w="760323">
                  <a:extLst>
                    <a:ext uri="{9D8B030D-6E8A-4147-A177-3AD203B41FA5}">
                      <a16:colId xmlns:a16="http://schemas.microsoft.com/office/drawing/2014/main" val="1535246549"/>
                    </a:ext>
                  </a:extLst>
                </a:gridCol>
                <a:gridCol w="797484">
                  <a:extLst>
                    <a:ext uri="{9D8B030D-6E8A-4147-A177-3AD203B41FA5}">
                      <a16:colId xmlns:a16="http://schemas.microsoft.com/office/drawing/2014/main" val="1126290490"/>
                    </a:ext>
                  </a:extLst>
                </a:gridCol>
              </a:tblGrid>
              <a:tr h="638879">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Antal SVF maj 2019</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Andel SVF inom ledtid maj 2019</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Antal SVF maj 2020</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Andel SVF inom ledtid maj 2020</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Antal SVF maj 2021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dirty="0" err="1">
                          <a:solidFill>
                            <a:srgbClr val="000000"/>
                          </a:solidFill>
                          <a:effectLst/>
                          <a:latin typeface="Calibri" panose="020F0502020204030204" pitchFamily="34" charset="0"/>
                        </a:rPr>
                        <a:t>Andel</a:t>
                      </a:r>
                      <a:r>
                        <a:rPr lang="en-US" sz="1300" b="0" i="0" u="none" strike="noStrike" dirty="0">
                          <a:solidFill>
                            <a:srgbClr val="000000"/>
                          </a:solidFill>
                          <a:effectLst/>
                          <a:latin typeface="Calibri" panose="020F0502020204030204" pitchFamily="34" charset="0"/>
                        </a:rPr>
                        <a:t> SVF </a:t>
                      </a:r>
                      <a:r>
                        <a:rPr lang="en-US" sz="1300" b="0" i="0" u="none" strike="noStrike" dirty="0" err="1">
                          <a:solidFill>
                            <a:srgbClr val="000000"/>
                          </a:solidFill>
                          <a:effectLst/>
                          <a:latin typeface="Calibri" panose="020F0502020204030204" pitchFamily="34" charset="0"/>
                        </a:rPr>
                        <a:t>inom</a:t>
                      </a:r>
                      <a:r>
                        <a:rPr lang="en-US" sz="1300" b="0" i="0" u="none" strike="noStrike" dirty="0">
                          <a:solidFill>
                            <a:srgbClr val="000000"/>
                          </a:solidFill>
                          <a:effectLst/>
                          <a:latin typeface="Calibri" panose="020F0502020204030204" pitchFamily="34" charset="0"/>
                        </a:rPr>
                        <a:t> </a:t>
                      </a:r>
                      <a:r>
                        <a:rPr lang="en-US" sz="1300" b="0" i="0" u="none" strike="noStrike" dirty="0" err="1">
                          <a:solidFill>
                            <a:srgbClr val="000000"/>
                          </a:solidFill>
                          <a:effectLst/>
                          <a:latin typeface="Calibri" panose="020F0502020204030204" pitchFamily="34" charset="0"/>
                        </a:rPr>
                        <a:t>ledtid</a:t>
                      </a:r>
                      <a:r>
                        <a:rPr lang="en-US" sz="1300" b="0" i="0" u="none" strike="noStrike" dirty="0">
                          <a:solidFill>
                            <a:srgbClr val="000000"/>
                          </a:solidFill>
                          <a:effectLst/>
                          <a:latin typeface="Calibri" panose="020F0502020204030204" pitchFamily="34" charset="0"/>
                        </a:rPr>
                        <a:t> </a:t>
                      </a:r>
                      <a:r>
                        <a:rPr lang="en-US" sz="1300" b="0" i="0" u="none" strike="noStrike" dirty="0" err="1">
                          <a:solidFill>
                            <a:srgbClr val="000000"/>
                          </a:solidFill>
                          <a:effectLst/>
                          <a:latin typeface="Calibri" panose="020F0502020204030204" pitchFamily="34" charset="0"/>
                        </a:rPr>
                        <a:t>maj</a:t>
                      </a:r>
                      <a:r>
                        <a:rPr lang="en-US" sz="1300" b="0" i="0" u="none" strike="noStrike" dirty="0">
                          <a:solidFill>
                            <a:srgbClr val="000000"/>
                          </a:solidFill>
                          <a:effectLst/>
                          <a:latin typeface="Calibri" panose="020F0502020204030204" pitchFamily="34" charset="0"/>
                        </a:rPr>
                        <a:t> 2021</a:t>
                      </a:r>
                      <a:endParaRPr lang="en-US" sz="2100" b="0" i="0" u="none" strike="noStrike" dirty="0">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1419348637"/>
                  </a:ext>
                </a:extLst>
              </a:tr>
              <a:tr h="246455">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Sthlm</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1765</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44%</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1058</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65%</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1306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64%</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2079755095"/>
                  </a:ext>
                </a:extLst>
              </a:tr>
              <a:tr h="246455">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VGR</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1542</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37%</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1086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51%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1367</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1818675522"/>
                  </a:ext>
                </a:extLst>
              </a:tr>
              <a:tr h="246455">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RS</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1566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34%</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1266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40%</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1452</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38%</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1992255274"/>
                  </a:ext>
                </a:extLst>
              </a:tr>
              <a:tr h="435532">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941419797"/>
                  </a:ext>
                </a:extLst>
              </a:tr>
              <a:tr h="835092">
                <a:tc>
                  <a:txBody>
                    <a:bodyPr/>
                    <a:lstStyle/>
                    <a:p>
                      <a:pPr algn="l" fontAlgn="b">
                        <a:spcBef>
                          <a:spcPts val="0"/>
                        </a:spcBef>
                        <a:spcAft>
                          <a:spcPts val="0"/>
                        </a:spcAft>
                      </a:pP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Antal SVF STBH KIRmaj 2019</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Andel SVF STBH KIR inom ledtid maj 2019</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Antal SVF STBH KIR maj 2020</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Andel SVF STBH KIR inom ledtid maj 2020</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Antal SVF STBH KIR maj 2021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Andel SVF STBH KIR inom ledtid maj 2021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1352119420"/>
                  </a:ext>
                </a:extLst>
              </a:tr>
              <a:tr h="246455">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Sthlm</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405</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191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48%</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259</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61%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1220044237"/>
                  </a:ext>
                </a:extLst>
              </a:tr>
              <a:tr h="246455">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VGR</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276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32%</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234</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56%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248</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1341015056"/>
                  </a:ext>
                </a:extLst>
              </a:tr>
              <a:tr h="246455">
                <a:tc>
                  <a:txBody>
                    <a:bodyPr/>
                    <a:lstStyle/>
                    <a:p>
                      <a:pPr algn="l" fontAlgn="b">
                        <a:spcBef>
                          <a:spcPts val="0"/>
                        </a:spcBef>
                        <a:spcAft>
                          <a:spcPts val="0"/>
                        </a:spcAft>
                      </a:pPr>
                      <a:r>
                        <a:rPr lang="en-US" sz="1300" b="0" i="0" u="none" strike="noStrike">
                          <a:solidFill>
                            <a:srgbClr val="000000"/>
                          </a:solidFill>
                          <a:effectLst/>
                          <a:latin typeface="Calibri" panose="020F0502020204030204" pitchFamily="34" charset="0"/>
                        </a:rPr>
                        <a:t>RS</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326</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32%</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301</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a:solidFill>
                            <a:srgbClr val="000000"/>
                          </a:solidFill>
                          <a:effectLst/>
                          <a:latin typeface="Calibri" panose="020F0502020204030204" pitchFamily="34" charset="0"/>
                        </a:rPr>
                        <a:t>48%</a:t>
                      </a:r>
                      <a:endParaRPr lang="en-US" sz="2100" b="0" i="0" u="none" strike="noStrike">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dirty="0">
                          <a:solidFill>
                            <a:srgbClr val="000000"/>
                          </a:solidFill>
                          <a:effectLst/>
                          <a:latin typeface="Calibri" panose="020F0502020204030204" pitchFamily="34" charset="0"/>
                        </a:rPr>
                        <a:t>242</a:t>
                      </a:r>
                      <a:endParaRPr lang="en-US" sz="2100" b="0" i="0" u="none" strike="noStrike" dirty="0">
                        <a:effectLst/>
                        <a:latin typeface="Arial" panose="020B0604020202020204" pitchFamily="34" charset="0"/>
                      </a:endParaRPr>
                    </a:p>
                  </a:txBody>
                  <a:tcPr marL="7432" marR="7432" marT="7432" marB="0" anchor="b">
                    <a:lnL>
                      <a:noFill/>
                    </a:lnL>
                    <a:lnR>
                      <a:noFill/>
                    </a:lnR>
                    <a:lnT>
                      <a:noFill/>
                    </a:lnT>
                    <a:lnB>
                      <a:noFill/>
                    </a:lnB>
                  </a:tcPr>
                </a:tc>
                <a:tc>
                  <a:txBody>
                    <a:bodyPr/>
                    <a:lstStyle/>
                    <a:p>
                      <a:pPr algn="r" fontAlgn="b">
                        <a:spcBef>
                          <a:spcPts val="0"/>
                        </a:spcBef>
                        <a:spcAft>
                          <a:spcPts val="0"/>
                        </a:spcAft>
                      </a:pPr>
                      <a:r>
                        <a:rPr lang="en-US" sz="1300" b="0" i="0" u="none" strike="noStrike" dirty="0">
                          <a:solidFill>
                            <a:srgbClr val="000000"/>
                          </a:solidFill>
                          <a:effectLst/>
                          <a:latin typeface="Calibri" panose="020F0502020204030204" pitchFamily="34" charset="0"/>
                        </a:rPr>
                        <a:t>40%</a:t>
                      </a:r>
                      <a:endParaRPr lang="en-US" sz="2100" b="0" i="0" u="none" strike="noStrike" dirty="0">
                        <a:effectLst/>
                        <a:latin typeface="Arial" panose="020B0604020202020204" pitchFamily="34" charset="0"/>
                      </a:endParaRPr>
                    </a:p>
                  </a:txBody>
                  <a:tcPr marL="7432" marR="7432" marT="7432" marB="0" anchor="b">
                    <a:lnL>
                      <a:noFill/>
                    </a:lnL>
                    <a:lnR>
                      <a:noFill/>
                    </a:lnR>
                    <a:lnT>
                      <a:noFill/>
                    </a:lnT>
                    <a:lnB>
                      <a:noFill/>
                    </a:lnB>
                  </a:tcPr>
                </a:tc>
                <a:extLst>
                  <a:ext uri="{0D108BD9-81ED-4DB2-BD59-A6C34878D82A}">
                    <a16:rowId xmlns:a16="http://schemas.microsoft.com/office/drawing/2014/main" val="904102455"/>
                  </a:ext>
                </a:extLst>
              </a:tr>
            </a:tbl>
          </a:graphicData>
        </a:graphic>
      </p:graphicFrame>
      <p:graphicFrame>
        <p:nvGraphicFramePr>
          <p:cNvPr id="12" name="Diagram 11">
            <a:extLst>
              <a:ext uri="{FF2B5EF4-FFF2-40B4-BE49-F238E27FC236}">
                <a16:creationId xmlns:a16="http://schemas.microsoft.com/office/drawing/2014/main" id="{28B104EC-275A-4609-980E-4AD1F142DBF3}"/>
              </a:ext>
            </a:extLst>
          </p:cNvPr>
          <p:cNvGraphicFramePr>
            <a:graphicFrameLocks/>
          </p:cNvGraphicFramePr>
          <p:nvPr>
            <p:extLst>
              <p:ext uri="{D42A27DB-BD31-4B8C-83A1-F6EECF244321}">
                <p14:modId xmlns:p14="http://schemas.microsoft.com/office/powerpoint/2010/main" val="355463374"/>
              </p:ext>
            </p:extLst>
          </p:nvPr>
        </p:nvGraphicFramePr>
        <p:xfrm>
          <a:off x="5761418" y="479425"/>
          <a:ext cx="5019358" cy="2949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Diagram 13">
            <a:extLst>
              <a:ext uri="{FF2B5EF4-FFF2-40B4-BE49-F238E27FC236}">
                <a16:creationId xmlns:a16="http://schemas.microsoft.com/office/drawing/2014/main" id="{D0B18207-749B-4771-9513-7A54D1ED1AEF}"/>
              </a:ext>
            </a:extLst>
          </p:cNvPr>
          <p:cNvGraphicFramePr>
            <a:graphicFrameLocks/>
          </p:cNvGraphicFramePr>
          <p:nvPr>
            <p:extLst>
              <p:ext uri="{D42A27DB-BD31-4B8C-83A1-F6EECF244321}">
                <p14:modId xmlns:p14="http://schemas.microsoft.com/office/powerpoint/2010/main" val="1433671246"/>
              </p:ext>
            </p:extLst>
          </p:nvPr>
        </p:nvGraphicFramePr>
        <p:xfrm>
          <a:off x="6096000" y="3479228"/>
          <a:ext cx="4721225" cy="29178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2">
            <a:extLst>
              <a:ext uri="{FF2B5EF4-FFF2-40B4-BE49-F238E27FC236}">
                <a16:creationId xmlns:a16="http://schemas.microsoft.com/office/drawing/2014/main" id="{3BBF4BCA-F78C-4BB6-892B-69CC4E8E609E}"/>
              </a:ext>
            </a:extLst>
          </p:cNvPr>
          <p:cNvSpPr txBox="1"/>
          <p:nvPr/>
        </p:nvSpPr>
        <p:spPr>
          <a:xfrm>
            <a:off x="225552" y="5130544"/>
            <a:ext cx="5635752" cy="1077218"/>
          </a:xfrm>
          <a:prstGeom prst="rect">
            <a:avLst/>
          </a:prstGeom>
          <a:noFill/>
        </p:spPr>
        <p:txBody>
          <a:bodyPr wrap="square" rtlCol="0">
            <a:spAutoFit/>
          </a:bodyPr>
          <a:lstStyle/>
          <a:p>
            <a:r>
              <a:rPr lang="sv-SE" sz="1600" dirty="0">
                <a:latin typeface="Calibri" panose="020F0502020204030204" pitchFamily="34" charset="0"/>
                <a:cs typeface="Calibri" panose="020F0502020204030204" pitchFamily="34" charset="0"/>
              </a:rPr>
              <a:t>Skåne har fler SVF jfr Sthlm och VGR registrerade maj 2020 och 2021, även när det gäller start av kirurgisk behandling redovisar Skåne flest SVF i maj 2020 Vilket kan bero på att Skåne var förhållandevis inte så drabbade våren 2020 som tex Sthlm</a:t>
            </a:r>
          </a:p>
        </p:txBody>
      </p:sp>
      <p:sp>
        <p:nvSpPr>
          <p:cNvPr id="19" name="textruta 18">
            <a:extLst>
              <a:ext uri="{FF2B5EF4-FFF2-40B4-BE49-F238E27FC236}">
                <a16:creationId xmlns:a16="http://schemas.microsoft.com/office/drawing/2014/main" id="{5F31764D-3C8E-4E42-9BF9-6DE0FC53BB65}"/>
              </a:ext>
            </a:extLst>
          </p:cNvPr>
          <p:cNvSpPr txBox="1"/>
          <p:nvPr/>
        </p:nvSpPr>
        <p:spPr>
          <a:xfrm>
            <a:off x="115824" y="327072"/>
            <a:ext cx="6108192" cy="646331"/>
          </a:xfrm>
          <a:prstGeom prst="rect">
            <a:avLst/>
          </a:prstGeom>
          <a:noFill/>
        </p:spPr>
        <p:txBody>
          <a:bodyPr wrap="square">
            <a:spAutoFit/>
          </a:bodyPr>
          <a:lstStyle/>
          <a:p>
            <a:r>
              <a:rPr lang="sv-SE" b="1" dirty="0">
                <a:solidFill>
                  <a:srgbClr val="000000"/>
                </a:solidFill>
                <a:latin typeface="+mj-lt"/>
              </a:rPr>
              <a:t>A</a:t>
            </a:r>
            <a:r>
              <a:rPr lang="sv-SE" sz="1800" b="1" i="0" u="none" strike="noStrike" dirty="0">
                <a:solidFill>
                  <a:srgbClr val="000000"/>
                </a:solidFill>
                <a:effectLst/>
                <a:latin typeface="+mj-lt"/>
              </a:rPr>
              <a:t>ntal SVF, och andel inom ledtid maj jfr 2019- 2021, Sthlm, VGR, RS</a:t>
            </a:r>
            <a:endParaRPr lang="sv-SE" dirty="0"/>
          </a:p>
        </p:txBody>
      </p:sp>
    </p:spTree>
    <p:extLst>
      <p:ext uri="{BB962C8B-B14F-4D97-AF65-F5344CB8AC3E}">
        <p14:creationId xmlns:p14="http://schemas.microsoft.com/office/powerpoint/2010/main" val="275509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1FB0DE23-1487-466C-A76E-5F72C6930AA4}"/>
              </a:ext>
            </a:extLst>
          </p:cNvPr>
          <p:cNvGraphicFramePr>
            <a:graphicFrameLocks/>
          </p:cNvGraphicFramePr>
          <p:nvPr>
            <p:extLst>
              <p:ext uri="{D42A27DB-BD31-4B8C-83A1-F6EECF244321}">
                <p14:modId xmlns:p14="http://schemas.microsoft.com/office/powerpoint/2010/main" val="4212181786"/>
              </p:ext>
            </p:extLst>
          </p:nvPr>
        </p:nvGraphicFramePr>
        <p:xfrm>
          <a:off x="463296" y="87782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 7">
            <a:extLst>
              <a:ext uri="{FF2B5EF4-FFF2-40B4-BE49-F238E27FC236}">
                <a16:creationId xmlns:a16="http://schemas.microsoft.com/office/drawing/2014/main" id="{C3E53767-5A66-4414-82E3-C2807036D6BA}"/>
              </a:ext>
            </a:extLst>
          </p:cNvPr>
          <p:cNvGraphicFramePr>
            <a:graphicFrameLocks/>
          </p:cNvGraphicFramePr>
          <p:nvPr>
            <p:extLst>
              <p:ext uri="{D42A27DB-BD31-4B8C-83A1-F6EECF244321}">
                <p14:modId xmlns:p14="http://schemas.microsoft.com/office/powerpoint/2010/main" val="2394376866"/>
              </p:ext>
            </p:extLst>
          </p:nvPr>
        </p:nvGraphicFramePr>
        <p:xfrm>
          <a:off x="5858256" y="87782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BEF5274C-5797-419B-8C9A-AECF56133B7A}"/>
              </a:ext>
            </a:extLst>
          </p:cNvPr>
          <p:cNvSpPr txBox="1"/>
          <p:nvPr/>
        </p:nvSpPr>
        <p:spPr>
          <a:xfrm>
            <a:off x="237744" y="4149090"/>
            <a:ext cx="6153912" cy="1323439"/>
          </a:xfrm>
          <a:prstGeom prst="rect">
            <a:avLst/>
          </a:prstGeom>
          <a:noFill/>
        </p:spPr>
        <p:txBody>
          <a:bodyPr wrap="square" rtlCol="0">
            <a:spAutoFit/>
          </a:bodyPr>
          <a:lstStyle/>
          <a:p>
            <a:r>
              <a:rPr lang="sv-SE" sz="1600" dirty="0">
                <a:latin typeface="Calibri" panose="020F0502020204030204" pitchFamily="34" charset="0"/>
                <a:cs typeface="Calibri" panose="020F0502020204030204" pitchFamily="34" charset="0"/>
              </a:rPr>
              <a:t>Under perioden jan-maj 2021,den period då situationen i Skåne var som mest ansträngd kan vi ändå konstatera att antalet startade SVF inte skiljer sig mot Sthlm och VGR nämnvärt, däremot ses något färre antal start av behandling kirurgi registrerade i dessa SVF förlopp under feb-maj 2021.  </a:t>
            </a:r>
          </a:p>
        </p:txBody>
      </p:sp>
      <p:pic>
        <p:nvPicPr>
          <p:cNvPr id="11" name="Bildobjekt 10">
            <a:extLst>
              <a:ext uri="{FF2B5EF4-FFF2-40B4-BE49-F238E27FC236}">
                <a16:creationId xmlns:a16="http://schemas.microsoft.com/office/drawing/2014/main" id="{3D2A1852-D69C-46A7-A11E-BB74D924347D}"/>
              </a:ext>
            </a:extLst>
          </p:cNvPr>
          <p:cNvPicPr>
            <a:picLocks noChangeAspect="1"/>
          </p:cNvPicPr>
          <p:nvPr/>
        </p:nvPicPr>
        <p:blipFill>
          <a:blip r:embed="rId4"/>
          <a:stretch>
            <a:fillRect/>
          </a:stretch>
        </p:blipFill>
        <p:spPr>
          <a:xfrm>
            <a:off x="7371588" y="4149090"/>
            <a:ext cx="3363468" cy="2055453"/>
          </a:xfrm>
          <a:prstGeom prst="rect">
            <a:avLst/>
          </a:prstGeom>
        </p:spPr>
      </p:pic>
      <p:sp>
        <p:nvSpPr>
          <p:cNvPr id="13" name="textruta 12">
            <a:extLst>
              <a:ext uri="{FF2B5EF4-FFF2-40B4-BE49-F238E27FC236}">
                <a16:creationId xmlns:a16="http://schemas.microsoft.com/office/drawing/2014/main" id="{F105BF1D-1DAE-4FCA-B7C0-36831E0193C4}"/>
              </a:ext>
            </a:extLst>
          </p:cNvPr>
          <p:cNvSpPr txBox="1"/>
          <p:nvPr/>
        </p:nvSpPr>
        <p:spPr>
          <a:xfrm>
            <a:off x="463295" y="349758"/>
            <a:ext cx="10442829" cy="369332"/>
          </a:xfrm>
          <a:prstGeom prst="rect">
            <a:avLst/>
          </a:prstGeom>
          <a:noFill/>
        </p:spPr>
        <p:txBody>
          <a:bodyPr wrap="square">
            <a:spAutoFit/>
          </a:bodyPr>
          <a:lstStyle/>
          <a:p>
            <a:r>
              <a:rPr lang="sv-SE" b="1" dirty="0">
                <a:solidFill>
                  <a:srgbClr val="000000"/>
                </a:solidFill>
                <a:latin typeface="+mj-lt"/>
              </a:rPr>
              <a:t>A</a:t>
            </a:r>
            <a:r>
              <a:rPr lang="sv-SE" sz="1800" b="1" i="0" u="none" strike="noStrike" dirty="0">
                <a:solidFill>
                  <a:srgbClr val="000000"/>
                </a:solidFill>
                <a:effectLst/>
                <a:latin typeface="+mj-lt"/>
              </a:rPr>
              <a:t>ntal startade SVF samt antal startade med behandling KIR jan-maj 2021, Sthlm, VGR RS</a:t>
            </a:r>
            <a:endParaRPr lang="sv-SE" dirty="0"/>
          </a:p>
        </p:txBody>
      </p:sp>
    </p:spTree>
    <p:extLst>
      <p:ext uri="{BB962C8B-B14F-4D97-AF65-F5344CB8AC3E}">
        <p14:creationId xmlns:p14="http://schemas.microsoft.com/office/powerpoint/2010/main" val="4214981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a:extLst>
              <a:ext uri="{FF2B5EF4-FFF2-40B4-BE49-F238E27FC236}">
                <a16:creationId xmlns:a16="http://schemas.microsoft.com/office/drawing/2014/main" id="{EB90B4F0-EC68-42C2-A5C5-B4662951A4C5}"/>
              </a:ext>
            </a:extLst>
          </p:cNvPr>
          <p:cNvGraphicFramePr>
            <a:graphicFrameLocks noGrp="1"/>
          </p:cNvGraphicFramePr>
          <p:nvPr>
            <p:extLst>
              <p:ext uri="{D42A27DB-BD31-4B8C-83A1-F6EECF244321}">
                <p14:modId xmlns:p14="http://schemas.microsoft.com/office/powerpoint/2010/main" val="3519034715"/>
              </p:ext>
            </p:extLst>
          </p:nvPr>
        </p:nvGraphicFramePr>
        <p:xfrm>
          <a:off x="219074" y="175419"/>
          <a:ext cx="11649075" cy="591820"/>
        </p:xfrm>
        <a:graphic>
          <a:graphicData uri="http://schemas.openxmlformats.org/drawingml/2006/table">
            <a:tbl>
              <a:tblPr/>
              <a:tblGrid>
                <a:gridCol w="11649075">
                  <a:extLst>
                    <a:ext uri="{9D8B030D-6E8A-4147-A177-3AD203B41FA5}">
                      <a16:colId xmlns:a16="http://schemas.microsoft.com/office/drawing/2014/main" val="3602432100"/>
                    </a:ext>
                  </a:extLst>
                </a:gridCol>
              </a:tblGrid>
              <a:tr h="184150">
                <a:tc>
                  <a:txBody>
                    <a:bodyPr/>
                    <a:lstStyle/>
                    <a:p>
                      <a:pPr algn="l" fontAlgn="b"/>
                      <a:r>
                        <a:rPr lang="sv-SE" sz="2400" b="1" i="0" u="none" strike="noStrike" dirty="0">
                          <a:solidFill>
                            <a:srgbClr val="000000"/>
                          </a:solidFill>
                          <a:effectLst/>
                          <a:latin typeface="+mj-lt"/>
                        </a:rPr>
                        <a:t>Andel SVF som fullföljs inom ledtidsmålet samt antal SVF, 2020 respektive 2019.</a:t>
                      </a:r>
                    </a:p>
                  </a:txBody>
                  <a:tcPr marL="6350" marR="6350" marT="6350" marB="0" anchor="b">
                    <a:lnL>
                      <a:noFill/>
                    </a:lnL>
                    <a:lnR>
                      <a:noFill/>
                    </a:lnR>
                    <a:lnT>
                      <a:noFill/>
                    </a:lnT>
                    <a:lnB>
                      <a:noFill/>
                    </a:lnB>
                    <a:solidFill>
                      <a:schemeClr val="bg1"/>
                    </a:solidFill>
                  </a:tcPr>
                </a:tc>
                <a:extLst>
                  <a:ext uri="{0D108BD9-81ED-4DB2-BD59-A6C34878D82A}">
                    <a16:rowId xmlns:a16="http://schemas.microsoft.com/office/drawing/2014/main" val="3117445444"/>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chemeClr val="bg1"/>
                    </a:solidFill>
                  </a:tcPr>
                </a:tc>
                <a:extLst>
                  <a:ext uri="{0D108BD9-81ED-4DB2-BD59-A6C34878D82A}">
                    <a16:rowId xmlns:a16="http://schemas.microsoft.com/office/drawing/2014/main" val="1531299373"/>
                  </a:ext>
                </a:extLst>
              </a:tr>
            </a:tbl>
          </a:graphicData>
        </a:graphic>
      </p:graphicFrame>
      <p:graphicFrame>
        <p:nvGraphicFramePr>
          <p:cNvPr id="6" name="Tabell 5">
            <a:extLst>
              <a:ext uri="{FF2B5EF4-FFF2-40B4-BE49-F238E27FC236}">
                <a16:creationId xmlns:a16="http://schemas.microsoft.com/office/drawing/2014/main" id="{09286C18-39A1-4C29-852E-DC1BAA088599}"/>
              </a:ext>
            </a:extLst>
          </p:cNvPr>
          <p:cNvGraphicFramePr>
            <a:graphicFrameLocks noGrp="1"/>
          </p:cNvGraphicFramePr>
          <p:nvPr>
            <p:extLst>
              <p:ext uri="{D42A27DB-BD31-4B8C-83A1-F6EECF244321}">
                <p14:modId xmlns:p14="http://schemas.microsoft.com/office/powerpoint/2010/main" val="2807487017"/>
              </p:ext>
            </p:extLst>
          </p:nvPr>
        </p:nvGraphicFramePr>
        <p:xfrm>
          <a:off x="219074" y="551133"/>
          <a:ext cx="5128260" cy="4338992"/>
        </p:xfrm>
        <a:graphic>
          <a:graphicData uri="http://schemas.openxmlformats.org/drawingml/2006/table">
            <a:tbl>
              <a:tblPr/>
              <a:tblGrid>
                <a:gridCol w="1126663">
                  <a:extLst>
                    <a:ext uri="{9D8B030D-6E8A-4147-A177-3AD203B41FA5}">
                      <a16:colId xmlns:a16="http://schemas.microsoft.com/office/drawing/2014/main" val="227312631"/>
                    </a:ext>
                  </a:extLst>
                </a:gridCol>
                <a:gridCol w="1126663">
                  <a:extLst>
                    <a:ext uri="{9D8B030D-6E8A-4147-A177-3AD203B41FA5}">
                      <a16:colId xmlns:a16="http://schemas.microsoft.com/office/drawing/2014/main" val="2272829145"/>
                    </a:ext>
                  </a:extLst>
                </a:gridCol>
                <a:gridCol w="1126663">
                  <a:extLst>
                    <a:ext uri="{9D8B030D-6E8A-4147-A177-3AD203B41FA5}">
                      <a16:colId xmlns:a16="http://schemas.microsoft.com/office/drawing/2014/main" val="2774747387"/>
                    </a:ext>
                  </a:extLst>
                </a:gridCol>
                <a:gridCol w="362604">
                  <a:extLst>
                    <a:ext uri="{9D8B030D-6E8A-4147-A177-3AD203B41FA5}">
                      <a16:colId xmlns:a16="http://schemas.microsoft.com/office/drawing/2014/main" val="2370670654"/>
                    </a:ext>
                  </a:extLst>
                </a:gridCol>
                <a:gridCol w="1385667">
                  <a:extLst>
                    <a:ext uri="{9D8B030D-6E8A-4147-A177-3AD203B41FA5}">
                      <a16:colId xmlns:a16="http://schemas.microsoft.com/office/drawing/2014/main" val="4138535933"/>
                    </a:ext>
                  </a:extLst>
                </a:gridCol>
              </a:tblGrid>
              <a:tr h="340250">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inkl. 2019</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inkl. 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2019</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 Måluppfyllelse 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4117463151"/>
                  </a:ext>
                </a:extLst>
              </a:tr>
              <a:tr h="181701">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361</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301</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57,3</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67,4</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560571442"/>
                  </a:ext>
                </a:extLst>
              </a:tr>
              <a:tr h="181701">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680</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659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60,7</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62,5</a:t>
                      </a:r>
                    </a:p>
                  </a:txBody>
                  <a:tcPr marL="6290" marR="6290" marT="6290" marB="0" anchor="b">
                    <a:lnL>
                      <a:noFill/>
                    </a:lnL>
                    <a:lnR>
                      <a:noFill/>
                    </a:lnR>
                    <a:lnT>
                      <a:noFill/>
                    </a:lnT>
                    <a:lnB>
                      <a:noFill/>
                    </a:lnB>
                  </a:tcPr>
                </a:tc>
                <a:extLst>
                  <a:ext uri="{0D108BD9-81ED-4DB2-BD59-A6C34878D82A}">
                    <a16:rowId xmlns:a16="http://schemas.microsoft.com/office/drawing/2014/main" val="3445731325"/>
                  </a:ext>
                </a:extLst>
              </a:tr>
              <a:tr h="18170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1 231</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1 135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50,2</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60,0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566559091"/>
                  </a:ext>
                </a:extLst>
              </a:tr>
              <a:tr h="181701">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8 664</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7 674</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47,2</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59,8</a:t>
                      </a:r>
                    </a:p>
                  </a:txBody>
                  <a:tcPr marL="6290" marR="6290" marT="6290" marB="0" anchor="b">
                    <a:lnL>
                      <a:noFill/>
                    </a:lnL>
                    <a:lnR>
                      <a:noFill/>
                    </a:lnR>
                    <a:lnT>
                      <a:noFill/>
                    </a:lnT>
                    <a:lnB>
                      <a:noFill/>
                    </a:lnB>
                  </a:tcPr>
                </a:tc>
                <a:extLst>
                  <a:ext uri="{0D108BD9-81ED-4DB2-BD59-A6C34878D82A}">
                    <a16:rowId xmlns:a16="http://schemas.microsoft.com/office/drawing/2014/main" val="3280418269"/>
                  </a:ext>
                </a:extLst>
              </a:tr>
              <a:tr h="181701">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1 661</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1 484</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55,3</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59,8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50440570"/>
                  </a:ext>
                </a:extLst>
              </a:tr>
              <a:tr h="181701">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1 292</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1 178</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48,1</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57,2</a:t>
                      </a:r>
                    </a:p>
                  </a:txBody>
                  <a:tcPr marL="6290" marR="6290" marT="6290" marB="0" anchor="b">
                    <a:lnL>
                      <a:noFill/>
                    </a:lnL>
                    <a:lnR>
                      <a:noFill/>
                    </a:lnR>
                    <a:lnT>
                      <a:noFill/>
                    </a:lnT>
                    <a:lnB>
                      <a:noFill/>
                    </a:lnB>
                  </a:tcPr>
                </a:tc>
                <a:extLst>
                  <a:ext uri="{0D108BD9-81ED-4DB2-BD59-A6C34878D82A}">
                    <a16:rowId xmlns:a16="http://schemas.microsoft.com/office/drawing/2014/main" val="1258177022"/>
                  </a:ext>
                </a:extLst>
              </a:tr>
              <a:tr h="181701">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1 492</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1 413</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51,8</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57,0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768302437"/>
                  </a:ext>
                </a:extLst>
              </a:tr>
              <a:tr h="181701">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1 595</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1 676</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47,3</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56,0</a:t>
                      </a:r>
                    </a:p>
                  </a:txBody>
                  <a:tcPr marL="6290" marR="6290" marT="6290" marB="0" anchor="b">
                    <a:lnL>
                      <a:noFill/>
                    </a:lnL>
                    <a:lnR>
                      <a:noFill/>
                    </a:lnR>
                    <a:lnT>
                      <a:noFill/>
                    </a:lnT>
                    <a:lnB>
                      <a:noFill/>
                    </a:lnB>
                  </a:tcPr>
                </a:tc>
                <a:extLst>
                  <a:ext uri="{0D108BD9-81ED-4DB2-BD59-A6C34878D82A}">
                    <a16:rowId xmlns:a16="http://schemas.microsoft.com/office/drawing/2014/main" val="4134687810"/>
                  </a:ext>
                </a:extLst>
              </a:tr>
              <a:tr h="181701">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1 286</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1 399</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49,9</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51,1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61063334"/>
                  </a:ext>
                </a:extLst>
              </a:tr>
              <a:tr h="181701">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1 432</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1 441</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43,9</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51,0</a:t>
                      </a:r>
                    </a:p>
                  </a:txBody>
                  <a:tcPr marL="6290" marR="6290" marT="6290" marB="0" anchor="b">
                    <a:lnL>
                      <a:noFill/>
                    </a:lnL>
                    <a:lnR>
                      <a:noFill/>
                    </a:lnR>
                    <a:lnT>
                      <a:noFill/>
                    </a:lnT>
                    <a:lnB>
                      <a:noFill/>
                    </a:lnB>
                  </a:tcPr>
                </a:tc>
                <a:extLst>
                  <a:ext uri="{0D108BD9-81ED-4DB2-BD59-A6C34878D82A}">
                    <a16:rowId xmlns:a16="http://schemas.microsoft.com/office/drawing/2014/main" val="2795311383"/>
                  </a:ext>
                </a:extLst>
              </a:tr>
              <a:tr h="181701">
                <a:tc>
                  <a:txBody>
                    <a:bodyPr/>
                    <a:lstStyle/>
                    <a:p>
                      <a:pPr algn="l" fontAlgn="b"/>
                      <a:r>
                        <a:rPr lang="sv-SE" sz="1100" b="0"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45 657</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43 472</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43,6</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50,6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353001987"/>
                  </a:ext>
                </a:extLst>
              </a:tr>
              <a:tr h="181701">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1 248</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1 095</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44,6</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50,2</a:t>
                      </a:r>
                    </a:p>
                  </a:txBody>
                  <a:tcPr marL="6290" marR="6290" marT="6290" marB="0" anchor="b">
                    <a:lnL>
                      <a:noFill/>
                    </a:lnL>
                    <a:lnR>
                      <a:noFill/>
                    </a:lnR>
                    <a:lnT>
                      <a:noFill/>
                    </a:lnT>
                    <a:lnB>
                      <a:noFill/>
                    </a:lnB>
                  </a:tcPr>
                </a:tc>
                <a:extLst>
                  <a:ext uri="{0D108BD9-81ED-4DB2-BD59-A6C34878D82A}">
                    <a16:rowId xmlns:a16="http://schemas.microsoft.com/office/drawing/2014/main" val="2357140232"/>
                  </a:ext>
                </a:extLst>
              </a:tr>
              <a:tr h="181701">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700</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795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48,4</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50,2</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96306333"/>
                  </a:ext>
                </a:extLst>
              </a:tr>
              <a:tr h="181701">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1 559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1 467</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46,0</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49,8</a:t>
                      </a:r>
                    </a:p>
                  </a:txBody>
                  <a:tcPr marL="6290" marR="6290" marT="6290" marB="0" anchor="b">
                    <a:lnL>
                      <a:noFill/>
                    </a:lnL>
                    <a:lnR>
                      <a:noFill/>
                    </a:lnR>
                    <a:lnT>
                      <a:noFill/>
                    </a:lnT>
                    <a:lnB>
                      <a:noFill/>
                    </a:lnB>
                  </a:tcPr>
                </a:tc>
                <a:extLst>
                  <a:ext uri="{0D108BD9-81ED-4DB2-BD59-A6C34878D82A}">
                    <a16:rowId xmlns:a16="http://schemas.microsoft.com/office/drawing/2014/main" val="3763831957"/>
                  </a:ext>
                </a:extLst>
              </a:tr>
              <a:tr h="181701">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1 677</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1 424</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46,1</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49,6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970520848"/>
                  </a:ext>
                </a:extLst>
              </a:tr>
              <a:tr h="181701">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1 899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1 991</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38,0</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49,2</a:t>
                      </a:r>
                    </a:p>
                  </a:txBody>
                  <a:tcPr marL="6290" marR="6290" marT="6290" marB="0" anchor="b">
                    <a:lnL>
                      <a:noFill/>
                    </a:lnL>
                    <a:lnR>
                      <a:noFill/>
                    </a:lnR>
                    <a:lnT>
                      <a:noFill/>
                    </a:lnT>
                    <a:lnB>
                      <a:noFill/>
                    </a:lnB>
                  </a:tcPr>
                </a:tc>
                <a:extLst>
                  <a:ext uri="{0D108BD9-81ED-4DB2-BD59-A6C34878D82A}">
                    <a16:rowId xmlns:a16="http://schemas.microsoft.com/office/drawing/2014/main" val="485428847"/>
                  </a:ext>
                </a:extLst>
              </a:tr>
              <a:tr h="181701">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1 135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1 236</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42,6</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47,0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955002333"/>
                  </a:ext>
                </a:extLst>
              </a:tr>
              <a:tr h="18170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7 260</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7 339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39,1</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45,3</a:t>
                      </a:r>
                    </a:p>
                  </a:txBody>
                  <a:tcPr marL="6290" marR="6290" marT="6290" marB="0" anchor="b">
                    <a:lnL>
                      <a:noFill/>
                    </a:lnL>
                    <a:lnR>
                      <a:noFill/>
                    </a:lnR>
                    <a:lnT>
                      <a:noFill/>
                    </a:lnT>
                    <a:lnB>
                      <a:noFill/>
                    </a:lnB>
                  </a:tcPr>
                </a:tc>
                <a:extLst>
                  <a:ext uri="{0D108BD9-81ED-4DB2-BD59-A6C34878D82A}">
                    <a16:rowId xmlns:a16="http://schemas.microsoft.com/office/drawing/2014/main" val="1972650575"/>
                  </a:ext>
                </a:extLst>
              </a:tr>
              <a:tr h="181701">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985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dirty="0">
                          <a:solidFill>
                            <a:srgbClr val="000000"/>
                          </a:solidFill>
                          <a:effectLst/>
                          <a:latin typeface="Calibri" panose="020F0502020204030204" pitchFamily="34" charset="0"/>
                        </a:rPr>
                        <a:t>921</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44,0</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42,9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4153383763"/>
                  </a:ext>
                </a:extLst>
              </a:tr>
              <a:tr h="181701">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6 976</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6 440</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36,2</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42,3</a:t>
                      </a:r>
                    </a:p>
                  </a:txBody>
                  <a:tcPr marL="6290" marR="6290" marT="6290" marB="0" anchor="b">
                    <a:lnL>
                      <a:noFill/>
                    </a:lnL>
                    <a:lnR>
                      <a:noFill/>
                    </a:lnR>
                    <a:lnT>
                      <a:noFill/>
                    </a:lnT>
                    <a:lnB>
                      <a:noFill/>
                    </a:lnB>
                  </a:tcPr>
                </a:tc>
                <a:extLst>
                  <a:ext uri="{0D108BD9-81ED-4DB2-BD59-A6C34878D82A}">
                    <a16:rowId xmlns:a16="http://schemas.microsoft.com/office/drawing/2014/main" val="434901390"/>
                  </a:ext>
                </a:extLst>
              </a:tr>
              <a:tr h="18170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1 972</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1 853</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32,2</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41,1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882397475"/>
                  </a:ext>
                </a:extLst>
              </a:tr>
              <a:tr h="181701">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552</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551</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38,2</a:t>
                      </a:r>
                    </a:p>
                  </a:txBody>
                  <a:tcPr marL="6290" marR="6290" marT="6290" marB="0" anchor="b">
                    <a:lnL>
                      <a:noFill/>
                    </a:lnL>
                    <a:lnR>
                      <a:noFill/>
                    </a:lnR>
                    <a:lnT>
                      <a:noFill/>
                    </a:lnT>
                    <a:lnB>
                      <a:noFill/>
                    </a:lnB>
                  </a:tcPr>
                </a:tc>
                <a:tc>
                  <a:txBody>
                    <a:bodyPr/>
                    <a:lstStyle/>
                    <a:p>
                      <a:pPr algn="ctr" fontAlgn="b"/>
                      <a:r>
                        <a:rPr lang="sv-SE" sz="1100" b="0" i="0" u="none" strike="noStrike" dirty="0">
                          <a:solidFill>
                            <a:srgbClr val="000000"/>
                          </a:solidFill>
                          <a:effectLst/>
                          <a:latin typeface="Calibri" panose="020F0502020204030204" pitchFamily="34" charset="0"/>
                        </a:rPr>
                        <a:t>40,5</a:t>
                      </a:r>
                    </a:p>
                  </a:txBody>
                  <a:tcPr marL="6290" marR="6290" marT="6290" marB="0" anchor="b">
                    <a:lnL>
                      <a:noFill/>
                    </a:lnL>
                    <a:lnR>
                      <a:noFill/>
                    </a:lnR>
                    <a:lnT>
                      <a:noFill/>
                    </a:lnT>
                    <a:lnB>
                      <a:noFill/>
                    </a:lnB>
                  </a:tcPr>
                </a:tc>
                <a:extLst>
                  <a:ext uri="{0D108BD9-81ED-4DB2-BD59-A6C34878D82A}">
                    <a16:rowId xmlns:a16="http://schemas.microsoft.com/office/drawing/2014/main" val="615496192"/>
                  </a:ext>
                </a:extLst>
              </a:tr>
            </a:tbl>
          </a:graphicData>
        </a:graphic>
      </p:graphicFrame>
      <p:grpSp>
        <p:nvGrpSpPr>
          <p:cNvPr id="7" name="Grupp 6">
            <a:extLst>
              <a:ext uri="{FF2B5EF4-FFF2-40B4-BE49-F238E27FC236}">
                <a16:creationId xmlns:a16="http://schemas.microsoft.com/office/drawing/2014/main" id="{00000000-0008-0000-4500-000005000000}"/>
              </a:ext>
            </a:extLst>
          </p:cNvPr>
          <p:cNvGrpSpPr/>
          <p:nvPr/>
        </p:nvGrpSpPr>
        <p:grpSpPr>
          <a:xfrm>
            <a:off x="5955800" y="857475"/>
            <a:ext cx="5521825" cy="3943125"/>
            <a:chOff x="0" y="0"/>
            <a:chExt cx="4979400" cy="3600000"/>
          </a:xfrm>
        </p:grpSpPr>
        <p:graphicFrame>
          <p:nvGraphicFramePr>
            <p:cNvPr id="8" name="Diagram 7">
              <a:extLst>
                <a:ext uri="{FF2B5EF4-FFF2-40B4-BE49-F238E27FC236}">
                  <a16:creationId xmlns:a16="http://schemas.microsoft.com/office/drawing/2014/main" id="{00000000-0008-0000-4500-000004000000}"/>
                </a:ext>
              </a:extLst>
            </p:cNvPr>
            <p:cNvGraphicFramePr/>
            <p:nvPr/>
          </p:nvGraphicFramePr>
          <p:xfrm>
            <a:off x="2819400" y="0"/>
            <a:ext cx="216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 8">
              <a:extLst>
                <a:ext uri="{FF2B5EF4-FFF2-40B4-BE49-F238E27FC236}">
                  <a16:creationId xmlns:a16="http://schemas.microsoft.com/office/drawing/2014/main" id="{00000000-0008-0000-4500-000003000000}"/>
                </a:ext>
              </a:extLst>
            </p:cNvPr>
            <p:cNvGraphicFramePr/>
            <p:nvPr/>
          </p:nvGraphicFramePr>
          <p:xfrm>
            <a:off x="0" y="0"/>
            <a:ext cx="3240000" cy="3600000"/>
          </p:xfrm>
          <a:graphic>
            <a:graphicData uri="http://schemas.openxmlformats.org/drawingml/2006/chart">
              <c:chart xmlns:c="http://schemas.openxmlformats.org/drawingml/2006/chart" xmlns:r="http://schemas.openxmlformats.org/officeDocument/2006/relationships" r:id="rId3"/>
            </a:graphicData>
          </a:graphic>
        </p:graphicFrame>
      </p:grpSp>
      <p:sp>
        <p:nvSpPr>
          <p:cNvPr id="2" name="textruta 1">
            <a:extLst>
              <a:ext uri="{FF2B5EF4-FFF2-40B4-BE49-F238E27FC236}">
                <a16:creationId xmlns:a16="http://schemas.microsoft.com/office/drawing/2014/main" id="{70082453-9A31-42E2-AE37-041995D3143C}"/>
              </a:ext>
            </a:extLst>
          </p:cNvPr>
          <p:cNvSpPr txBox="1"/>
          <p:nvPr/>
        </p:nvSpPr>
        <p:spPr>
          <a:xfrm>
            <a:off x="123825" y="5166350"/>
            <a:ext cx="10734675" cy="1938992"/>
          </a:xfrm>
          <a:prstGeom prst="rect">
            <a:avLst/>
          </a:prstGeom>
          <a:noFill/>
        </p:spPr>
        <p:txBody>
          <a:bodyPr wrap="square" rtlCol="0">
            <a:spAutoFit/>
          </a:bodyPr>
          <a:lstStyle/>
          <a:p>
            <a:r>
              <a:rPr lang="sv-SE" sz="1700" dirty="0">
                <a:latin typeface="Calibri" panose="020F0502020204030204" pitchFamily="34" charset="0"/>
                <a:cs typeface="Calibri" panose="020F0502020204030204" pitchFamily="34" charset="0"/>
              </a:rPr>
              <a:t>Skåne ligger långt ifrån det nationella målet på 80 % och vi befinner oss bland de regioner som ligger sämst till. Under 2020 har ledtiderna förbättrats och måluppfyllelsen på totalen har ökat under 2020 till 42 procent (44% i RS SVF QV) jämfört med 37 procent under 2019. Två processer uppfyller ledtidsmålen: Akut leukemi (AML/ALL) 90 % (93 %) och Neuroendokrina buktumörer 80 % (50 %). Följande processer når inte delledtidsmålet  på 50% men har förbättrats påtagligt under 2020: Tjock- och ändtarmscancer 48% (36%), Cancer i gallblåsa/gallgång 38% (24%) och Äggstockscancer 38% (24%). </a:t>
            </a:r>
          </a:p>
          <a:p>
            <a:endParaRPr lang="sv-S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7143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0000000-0008-0000-4900-000002000000}"/>
              </a:ext>
            </a:extLst>
          </p:cNvPr>
          <p:cNvGraphicFramePr>
            <a:graphicFrameLocks/>
          </p:cNvGraphicFramePr>
          <p:nvPr>
            <p:extLst>
              <p:ext uri="{D42A27DB-BD31-4B8C-83A1-F6EECF244321}">
                <p14:modId xmlns:p14="http://schemas.microsoft.com/office/powerpoint/2010/main" val="141672774"/>
              </p:ext>
            </p:extLst>
          </p:nvPr>
        </p:nvGraphicFramePr>
        <p:xfrm>
          <a:off x="590550" y="1193734"/>
          <a:ext cx="4736830" cy="35026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ell 2">
            <a:extLst>
              <a:ext uri="{FF2B5EF4-FFF2-40B4-BE49-F238E27FC236}">
                <a16:creationId xmlns:a16="http://schemas.microsoft.com/office/drawing/2014/main" id="{6B3649F4-51BA-43BB-A336-DC06CAEF4982}"/>
              </a:ext>
            </a:extLst>
          </p:cNvPr>
          <p:cNvGraphicFramePr>
            <a:graphicFrameLocks noGrp="1"/>
          </p:cNvGraphicFramePr>
          <p:nvPr>
            <p:extLst>
              <p:ext uri="{D42A27DB-BD31-4B8C-83A1-F6EECF244321}">
                <p14:modId xmlns:p14="http://schemas.microsoft.com/office/powerpoint/2010/main" val="2669278886"/>
              </p:ext>
            </p:extLst>
          </p:nvPr>
        </p:nvGraphicFramePr>
        <p:xfrm>
          <a:off x="285750" y="205264"/>
          <a:ext cx="5505450" cy="957580"/>
        </p:xfrm>
        <a:graphic>
          <a:graphicData uri="http://schemas.openxmlformats.org/drawingml/2006/table">
            <a:tbl>
              <a:tblPr/>
              <a:tblGrid>
                <a:gridCol w="5505450">
                  <a:extLst>
                    <a:ext uri="{9D8B030D-6E8A-4147-A177-3AD203B41FA5}">
                      <a16:colId xmlns:a16="http://schemas.microsoft.com/office/drawing/2014/main" val="2894423520"/>
                    </a:ext>
                  </a:extLst>
                </a:gridCol>
              </a:tblGrid>
              <a:tr h="184150">
                <a:tc>
                  <a:txBody>
                    <a:bodyPr/>
                    <a:lstStyle/>
                    <a:p>
                      <a:pPr algn="l" fontAlgn="b"/>
                      <a:r>
                        <a:rPr lang="sv-SE" sz="2400" b="1" i="0" u="none" strike="noStrike" dirty="0">
                          <a:solidFill>
                            <a:srgbClr val="000000"/>
                          </a:solidFill>
                          <a:effectLst/>
                          <a:latin typeface="+mj-lt"/>
                        </a:rPr>
                        <a:t>Antal hjärtinfarkter (diagnoskod I21, I22) per vecka 2019-2020. Riket</a:t>
                      </a:r>
                    </a:p>
                  </a:txBody>
                  <a:tcPr marL="6350" marR="6350" marT="6350" marB="0" anchor="b">
                    <a:lnL>
                      <a:noFill/>
                    </a:lnL>
                    <a:lnR>
                      <a:noFill/>
                    </a:lnR>
                    <a:lnT>
                      <a:noFill/>
                    </a:lnT>
                    <a:lnB>
                      <a:noFill/>
                    </a:lnB>
                  </a:tcPr>
                </a:tc>
                <a:extLst>
                  <a:ext uri="{0D108BD9-81ED-4DB2-BD59-A6C34878D82A}">
                    <a16:rowId xmlns:a16="http://schemas.microsoft.com/office/drawing/2014/main" val="1696704867"/>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204510206"/>
                  </a:ext>
                </a:extLst>
              </a:tr>
            </a:tbl>
          </a:graphicData>
        </a:graphic>
      </p:graphicFrame>
      <p:graphicFrame>
        <p:nvGraphicFramePr>
          <p:cNvPr id="4" name="Tabell 3">
            <a:extLst>
              <a:ext uri="{FF2B5EF4-FFF2-40B4-BE49-F238E27FC236}">
                <a16:creationId xmlns:a16="http://schemas.microsoft.com/office/drawing/2014/main" id="{08438188-FC6D-4D8A-84FF-6FF8F7BBA49B}"/>
              </a:ext>
            </a:extLst>
          </p:cNvPr>
          <p:cNvGraphicFramePr>
            <a:graphicFrameLocks noGrp="1"/>
          </p:cNvGraphicFramePr>
          <p:nvPr>
            <p:extLst>
              <p:ext uri="{D42A27DB-BD31-4B8C-83A1-F6EECF244321}">
                <p14:modId xmlns:p14="http://schemas.microsoft.com/office/powerpoint/2010/main" val="1768314961"/>
              </p:ext>
            </p:extLst>
          </p:nvPr>
        </p:nvGraphicFramePr>
        <p:xfrm>
          <a:off x="6400802" y="202248"/>
          <a:ext cx="5374638" cy="957580"/>
        </p:xfrm>
        <a:graphic>
          <a:graphicData uri="http://schemas.openxmlformats.org/drawingml/2006/table">
            <a:tbl>
              <a:tblPr/>
              <a:tblGrid>
                <a:gridCol w="5374638">
                  <a:extLst>
                    <a:ext uri="{9D8B030D-6E8A-4147-A177-3AD203B41FA5}">
                      <a16:colId xmlns:a16="http://schemas.microsoft.com/office/drawing/2014/main" val="3111773871"/>
                    </a:ext>
                  </a:extLst>
                </a:gridCol>
              </a:tblGrid>
              <a:tr h="184150">
                <a:tc>
                  <a:txBody>
                    <a:bodyPr/>
                    <a:lstStyle/>
                    <a:p>
                      <a:pPr algn="l" fontAlgn="b"/>
                      <a:r>
                        <a:rPr lang="sv-SE" sz="2400" b="1" i="0" u="none" strike="noStrike" dirty="0">
                          <a:solidFill>
                            <a:srgbClr val="000000"/>
                          </a:solidFill>
                          <a:effectLst/>
                          <a:latin typeface="+mj-lt"/>
                        </a:rPr>
                        <a:t>Antal hjärtinfarkter (diagnoskod I21, I22) per år 2000 – 2020. Riket</a:t>
                      </a:r>
                    </a:p>
                  </a:txBody>
                  <a:tcPr marL="6350" marR="6350" marT="6350" marB="0" anchor="b">
                    <a:lnL>
                      <a:noFill/>
                    </a:lnL>
                    <a:lnR>
                      <a:noFill/>
                    </a:lnR>
                    <a:lnT>
                      <a:noFill/>
                    </a:lnT>
                    <a:lnB>
                      <a:noFill/>
                    </a:lnB>
                  </a:tcPr>
                </a:tc>
                <a:extLst>
                  <a:ext uri="{0D108BD9-81ED-4DB2-BD59-A6C34878D82A}">
                    <a16:rowId xmlns:a16="http://schemas.microsoft.com/office/drawing/2014/main" val="3415228550"/>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87490377"/>
                  </a:ext>
                </a:extLst>
              </a:tr>
            </a:tbl>
          </a:graphicData>
        </a:graphic>
      </p:graphicFrame>
      <p:graphicFrame>
        <p:nvGraphicFramePr>
          <p:cNvPr id="5" name="Diagram 4">
            <a:extLst>
              <a:ext uri="{FF2B5EF4-FFF2-40B4-BE49-F238E27FC236}">
                <a16:creationId xmlns:a16="http://schemas.microsoft.com/office/drawing/2014/main" id="{00000000-0008-0000-4A00-000002000000}"/>
              </a:ext>
            </a:extLst>
          </p:cNvPr>
          <p:cNvGraphicFramePr>
            <a:graphicFrameLocks/>
          </p:cNvGraphicFramePr>
          <p:nvPr>
            <p:extLst>
              <p:ext uri="{D42A27DB-BD31-4B8C-83A1-F6EECF244321}">
                <p14:modId xmlns:p14="http://schemas.microsoft.com/office/powerpoint/2010/main" val="2148976288"/>
              </p:ext>
            </p:extLst>
          </p:nvPr>
        </p:nvGraphicFramePr>
        <p:xfrm>
          <a:off x="6400802" y="1159127"/>
          <a:ext cx="4477655" cy="350567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5">
            <a:extLst>
              <a:ext uri="{FF2B5EF4-FFF2-40B4-BE49-F238E27FC236}">
                <a16:creationId xmlns:a16="http://schemas.microsoft.com/office/drawing/2014/main" id="{DF4CAAA3-1E6D-4CF5-BA20-02CCFFF7FB54}"/>
              </a:ext>
            </a:extLst>
          </p:cNvPr>
          <p:cNvSpPr txBox="1"/>
          <p:nvPr/>
        </p:nvSpPr>
        <p:spPr>
          <a:xfrm>
            <a:off x="353332" y="4695694"/>
            <a:ext cx="10525125" cy="2062103"/>
          </a:xfrm>
          <a:prstGeom prst="rect">
            <a:avLst/>
          </a:prstGeom>
          <a:noFill/>
        </p:spPr>
        <p:txBody>
          <a:bodyPr wrap="square" rtlCol="0">
            <a:spAutoFit/>
          </a:bodyPr>
          <a:lstStyle/>
          <a:p>
            <a:r>
              <a:rPr lang="sv-SE" sz="1600" dirty="0">
                <a:latin typeface="Calibri" panose="020F0502020204030204" pitchFamily="34" charset="0"/>
                <a:cs typeface="Calibri" panose="020F0502020204030204" pitchFamily="34" charset="0"/>
              </a:rPr>
              <a:t>Under perioderna med störst smittspridning i befolkningen kan det ha varit en reell minskning av incidensen, förekomsten av hjärtinfarkt. Detta skulle i så fall kunna förklaras med mindre stress i samhället som en följd av restriktionerna och färre fall av influensa och maginfluensa, som kan associeras med hjärtinfarkt. Många, kanske särskilt de äldre, förändrade sitt vardagsliv när smittspridningen var som störst. </a:t>
            </a:r>
          </a:p>
          <a:p>
            <a:r>
              <a:rPr lang="sv-SE" sz="1600" dirty="0">
                <a:latin typeface="Calibri" panose="020F0502020204030204" pitchFamily="34" charset="0"/>
                <a:cs typeface="Calibri" panose="020F0502020204030204" pitchFamily="34" charset="0"/>
              </a:rPr>
              <a:t>Att incidens av hjärtsjukdom kan påverkas av restriktioner eller befolkningens rörlighet visas i en studie vid Lunds universitet, där mobildata från Google och Apple analyserades och kombinerades med data från </a:t>
            </a:r>
            <a:r>
              <a:rPr lang="sv-SE" sz="1600" dirty="0" err="1">
                <a:latin typeface="Calibri" panose="020F0502020204030204" pitchFamily="34" charset="0"/>
                <a:cs typeface="Calibri" panose="020F0502020204030204" pitchFamily="34" charset="0"/>
              </a:rPr>
              <a:t>Swedeheart</a:t>
            </a:r>
            <a:r>
              <a:rPr lang="sv-SE" sz="1600" dirty="0">
                <a:latin typeface="Calibri" panose="020F0502020204030204" pitchFamily="34" charset="0"/>
                <a:cs typeface="Calibri" panose="020F0502020204030204" pitchFamily="34" charset="0"/>
              </a:rPr>
              <a:t> och SMHI. Studien, som refereras i årsrapporten, pekar på en koppling mellan den ökade hemmavistelsen under våren 2020 och den minskade incidensen av sjukhusvårdad hjärtinfarkt och instabil kärlkramp.</a:t>
            </a:r>
          </a:p>
        </p:txBody>
      </p:sp>
    </p:spTree>
    <p:extLst>
      <p:ext uri="{BB962C8B-B14F-4D97-AF65-F5344CB8AC3E}">
        <p14:creationId xmlns:p14="http://schemas.microsoft.com/office/powerpoint/2010/main" val="407565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9893160D-B68A-41B4-A26F-1D924CF18023}"/>
              </a:ext>
            </a:extLst>
          </p:cNvPr>
          <p:cNvGraphicFramePr>
            <a:graphicFrameLocks noGrp="1"/>
          </p:cNvGraphicFramePr>
          <p:nvPr>
            <p:extLst>
              <p:ext uri="{D42A27DB-BD31-4B8C-83A1-F6EECF244321}">
                <p14:modId xmlns:p14="http://schemas.microsoft.com/office/powerpoint/2010/main" val="778261272"/>
              </p:ext>
            </p:extLst>
          </p:nvPr>
        </p:nvGraphicFramePr>
        <p:xfrm>
          <a:off x="339725" y="198279"/>
          <a:ext cx="11442700" cy="591820"/>
        </p:xfrm>
        <a:graphic>
          <a:graphicData uri="http://schemas.openxmlformats.org/drawingml/2006/table">
            <a:tbl>
              <a:tblPr/>
              <a:tblGrid>
                <a:gridCol w="11442700">
                  <a:extLst>
                    <a:ext uri="{9D8B030D-6E8A-4147-A177-3AD203B41FA5}">
                      <a16:colId xmlns:a16="http://schemas.microsoft.com/office/drawing/2014/main" val="98583420"/>
                    </a:ext>
                  </a:extLst>
                </a:gridCol>
              </a:tblGrid>
              <a:tr h="184150">
                <a:tc>
                  <a:txBody>
                    <a:bodyPr/>
                    <a:lstStyle/>
                    <a:p>
                      <a:pPr algn="l" fontAlgn="b"/>
                      <a:r>
                        <a:rPr lang="sv-SE" sz="2400" b="1" i="0" u="none" strike="noStrike" dirty="0" err="1">
                          <a:solidFill>
                            <a:srgbClr val="000000"/>
                          </a:solidFill>
                          <a:effectLst/>
                          <a:latin typeface="+mj-lt"/>
                        </a:rPr>
                        <a:t>Swedehearts</a:t>
                      </a:r>
                      <a:r>
                        <a:rPr lang="sv-SE" sz="2400" b="1" i="0" u="none" strike="noStrike" dirty="0">
                          <a:solidFill>
                            <a:srgbClr val="000000"/>
                          </a:solidFill>
                          <a:effectLst/>
                          <a:latin typeface="+mj-lt"/>
                        </a:rPr>
                        <a:t> kvalitetsindex 2019 och 2020 fördelat på region</a:t>
                      </a:r>
                    </a:p>
                  </a:txBody>
                  <a:tcPr marL="6350" marR="6350" marT="6350" marB="0" anchor="b">
                    <a:lnL>
                      <a:noFill/>
                    </a:lnL>
                    <a:lnR>
                      <a:noFill/>
                    </a:lnR>
                    <a:lnT>
                      <a:noFill/>
                    </a:lnT>
                    <a:lnB>
                      <a:noFill/>
                    </a:lnB>
                  </a:tcPr>
                </a:tc>
                <a:extLst>
                  <a:ext uri="{0D108BD9-81ED-4DB2-BD59-A6C34878D82A}">
                    <a16:rowId xmlns:a16="http://schemas.microsoft.com/office/drawing/2014/main" val="3388863069"/>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594674222"/>
                  </a:ext>
                </a:extLst>
              </a:tr>
            </a:tbl>
          </a:graphicData>
        </a:graphic>
      </p:graphicFrame>
      <p:graphicFrame>
        <p:nvGraphicFramePr>
          <p:cNvPr id="3" name="Tabell 2">
            <a:extLst>
              <a:ext uri="{FF2B5EF4-FFF2-40B4-BE49-F238E27FC236}">
                <a16:creationId xmlns:a16="http://schemas.microsoft.com/office/drawing/2014/main" id="{4776B115-53EE-4F3F-B973-0F3AF00E6D64}"/>
              </a:ext>
            </a:extLst>
          </p:cNvPr>
          <p:cNvGraphicFramePr>
            <a:graphicFrameLocks noGrp="1"/>
          </p:cNvGraphicFramePr>
          <p:nvPr>
            <p:extLst>
              <p:ext uri="{D42A27DB-BD31-4B8C-83A1-F6EECF244321}">
                <p14:modId xmlns:p14="http://schemas.microsoft.com/office/powerpoint/2010/main" val="3990944269"/>
              </p:ext>
            </p:extLst>
          </p:nvPr>
        </p:nvGraphicFramePr>
        <p:xfrm>
          <a:off x="590550" y="790099"/>
          <a:ext cx="3256280" cy="4056856"/>
        </p:xfrm>
        <a:graphic>
          <a:graphicData uri="http://schemas.openxmlformats.org/drawingml/2006/table">
            <a:tbl>
              <a:tblPr/>
              <a:tblGrid>
                <a:gridCol w="1247365">
                  <a:extLst>
                    <a:ext uri="{9D8B030D-6E8A-4147-A177-3AD203B41FA5}">
                      <a16:colId xmlns:a16="http://schemas.microsoft.com/office/drawing/2014/main" val="488693244"/>
                    </a:ext>
                  </a:extLst>
                </a:gridCol>
                <a:gridCol w="630248">
                  <a:extLst>
                    <a:ext uri="{9D8B030D-6E8A-4147-A177-3AD203B41FA5}">
                      <a16:colId xmlns:a16="http://schemas.microsoft.com/office/drawing/2014/main" val="402881189"/>
                    </a:ext>
                  </a:extLst>
                </a:gridCol>
                <a:gridCol w="630248">
                  <a:extLst>
                    <a:ext uri="{9D8B030D-6E8A-4147-A177-3AD203B41FA5}">
                      <a16:colId xmlns:a16="http://schemas.microsoft.com/office/drawing/2014/main" val="1152973342"/>
                    </a:ext>
                  </a:extLst>
                </a:gridCol>
                <a:gridCol w="748419">
                  <a:extLst>
                    <a:ext uri="{9D8B030D-6E8A-4147-A177-3AD203B41FA5}">
                      <a16:colId xmlns:a16="http://schemas.microsoft.com/office/drawing/2014/main" val="2650881680"/>
                    </a:ext>
                  </a:extLst>
                </a:gridCol>
              </a:tblGrid>
              <a:tr h="182194">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2019</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2020</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förändring</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505793532"/>
                  </a:ext>
                </a:extLst>
              </a:tr>
              <a:tr h="176121">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-38%</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4897873"/>
                  </a:ext>
                </a:extLst>
              </a:tr>
              <a:tr h="176121">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-17%</a:t>
                      </a:r>
                    </a:p>
                  </a:txBody>
                  <a:tcPr marL="6350" marR="6350" marT="6350" marB="0" anchor="b">
                    <a:lnL>
                      <a:noFill/>
                    </a:lnL>
                    <a:lnR>
                      <a:noFill/>
                    </a:lnR>
                    <a:lnT>
                      <a:noFill/>
                    </a:lnT>
                    <a:lnB>
                      <a:noFill/>
                    </a:lnB>
                  </a:tcPr>
                </a:tc>
                <a:extLst>
                  <a:ext uri="{0D108BD9-81ED-4DB2-BD59-A6C34878D82A}">
                    <a16:rowId xmlns:a16="http://schemas.microsoft.com/office/drawing/2014/main" val="3576747668"/>
                  </a:ext>
                </a:extLst>
              </a:tr>
              <a:tr h="176121">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130708351"/>
                  </a:ext>
                </a:extLst>
              </a:tr>
              <a:tr h="176121">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a:t>
                      </a:r>
                    </a:p>
                  </a:txBody>
                  <a:tcPr marL="6350" marR="6350" marT="6350" marB="0" anchor="b">
                    <a:lnL>
                      <a:noFill/>
                    </a:lnL>
                    <a:lnR>
                      <a:noFill/>
                    </a:lnR>
                    <a:lnT>
                      <a:noFill/>
                    </a:lnT>
                    <a:lnB>
                      <a:noFill/>
                    </a:lnB>
                  </a:tcPr>
                </a:tc>
                <a:extLst>
                  <a:ext uri="{0D108BD9-81ED-4DB2-BD59-A6C34878D82A}">
                    <a16:rowId xmlns:a16="http://schemas.microsoft.com/office/drawing/2014/main" val="3697966063"/>
                  </a:ext>
                </a:extLst>
              </a:tr>
              <a:tr h="176121">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580583882"/>
                  </a:ext>
                </a:extLst>
              </a:tr>
              <a:tr h="176121">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a:t>
                      </a:r>
                    </a:p>
                  </a:txBody>
                  <a:tcPr marL="6350" marR="6350" marT="6350" marB="0" anchor="b">
                    <a:lnL>
                      <a:noFill/>
                    </a:lnL>
                    <a:lnR>
                      <a:noFill/>
                    </a:lnR>
                    <a:lnT>
                      <a:noFill/>
                    </a:lnT>
                    <a:lnB>
                      <a:noFill/>
                    </a:lnB>
                  </a:tcPr>
                </a:tc>
                <a:extLst>
                  <a:ext uri="{0D108BD9-81ED-4DB2-BD59-A6C34878D82A}">
                    <a16:rowId xmlns:a16="http://schemas.microsoft.com/office/drawing/2014/main" val="3186045851"/>
                  </a:ext>
                </a:extLst>
              </a:tr>
              <a:tr h="176121">
                <a:tc>
                  <a:txBody>
                    <a:bodyPr/>
                    <a:lstStyle/>
                    <a:p>
                      <a:pPr algn="l" fontAlgn="b"/>
                      <a:r>
                        <a:rPr lang="sv-SE" sz="1100" b="0" i="0" u="none" strike="noStrike">
                          <a:solidFill>
                            <a:srgbClr val="000000"/>
                          </a:solidFill>
                          <a:effectLst/>
                          <a:latin typeface="Calibri" panose="020F0502020204030204" pitchFamily="34" charset="0"/>
                        </a:rPr>
                        <a:t>Jämtland Härjedalen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548630883"/>
                  </a:ext>
                </a:extLst>
              </a:tr>
              <a:tr h="176121">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350" marR="6350" marT="6350" marB="0" anchor="b">
                    <a:lnL>
                      <a:noFill/>
                    </a:lnL>
                    <a:lnR>
                      <a:noFill/>
                    </a:lnR>
                    <a:lnT>
                      <a:noFill/>
                    </a:lnT>
                    <a:lnB>
                      <a:noFill/>
                    </a:lnB>
                  </a:tcPr>
                </a:tc>
                <a:extLst>
                  <a:ext uri="{0D108BD9-81ED-4DB2-BD59-A6C34878D82A}">
                    <a16:rowId xmlns:a16="http://schemas.microsoft.com/office/drawing/2014/main" val="1710428230"/>
                  </a:ext>
                </a:extLst>
              </a:tr>
              <a:tr h="176121">
                <a:tc>
                  <a:txBody>
                    <a:bodyPr/>
                    <a:lstStyle/>
                    <a:p>
                      <a:pPr algn="l" fontAlgn="b"/>
                      <a:r>
                        <a:rPr lang="sv-SE" sz="1100" b="0" i="0" u="none" strike="noStrike" dirty="0">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191287158"/>
                  </a:ext>
                </a:extLst>
              </a:tr>
              <a:tr h="17612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153231715"/>
                  </a:ext>
                </a:extLst>
              </a:tr>
              <a:tr h="176121">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442801610"/>
                  </a:ext>
                </a:extLst>
              </a:tr>
              <a:tr h="176121">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extLst>
                  <a:ext uri="{0D108BD9-81ED-4DB2-BD59-A6C34878D82A}">
                    <a16:rowId xmlns:a16="http://schemas.microsoft.com/office/drawing/2014/main" val="314777324"/>
                  </a:ext>
                </a:extLst>
              </a:tr>
              <a:tr h="176121">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169386089"/>
                  </a:ext>
                </a:extLst>
              </a:tr>
              <a:tr h="17612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1604315239"/>
                  </a:ext>
                </a:extLst>
              </a:tr>
              <a:tr h="176121">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568776679"/>
                  </a:ext>
                </a:extLst>
              </a:tr>
              <a:tr h="176121">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496805646"/>
                  </a:ext>
                </a:extLst>
              </a:tr>
              <a:tr h="176121">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050188697"/>
                  </a:ext>
                </a:extLst>
              </a:tr>
              <a:tr h="176121">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extLst>
                  <a:ext uri="{0D108BD9-81ED-4DB2-BD59-A6C34878D82A}">
                    <a16:rowId xmlns:a16="http://schemas.microsoft.com/office/drawing/2014/main" val="1519408648"/>
                  </a:ext>
                </a:extLst>
              </a:tr>
              <a:tr h="176121">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393423345"/>
                  </a:ext>
                </a:extLst>
              </a:tr>
              <a:tr h="176121">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1393726704"/>
                  </a:ext>
                </a:extLst>
              </a:tr>
              <a:tr h="17612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188622224"/>
                  </a:ext>
                </a:extLst>
              </a:tr>
              <a:tr h="176121">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2691756589"/>
                  </a:ext>
                </a:extLst>
              </a:tr>
            </a:tbl>
          </a:graphicData>
        </a:graphic>
      </p:graphicFrame>
      <p:graphicFrame>
        <p:nvGraphicFramePr>
          <p:cNvPr id="4" name="Diagram 3">
            <a:extLst>
              <a:ext uri="{FF2B5EF4-FFF2-40B4-BE49-F238E27FC236}">
                <a16:creationId xmlns:a16="http://schemas.microsoft.com/office/drawing/2014/main" id="{00000000-0008-0000-4B00-000005000000}"/>
              </a:ext>
            </a:extLst>
          </p:cNvPr>
          <p:cNvGraphicFramePr>
            <a:graphicFrameLocks/>
          </p:cNvGraphicFramePr>
          <p:nvPr>
            <p:extLst>
              <p:ext uri="{D42A27DB-BD31-4B8C-83A1-F6EECF244321}">
                <p14:modId xmlns:p14="http://schemas.microsoft.com/office/powerpoint/2010/main" val="1952095484"/>
              </p:ext>
            </p:extLst>
          </p:nvPr>
        </p:nvGraphicFramePr>
        <p:xfrm>
          <a:off x="4552950" y="913527"/>
          <a:ext cx="5038724"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6C75E9D1-D084-400B-B86F-9E57BC2FA340}"/>
              </a:ext>
            </a:extLst>
          </p:cNvPr>
          <p:cNvSpPr txBox="1"/>
          <p:nvPr/>
        </p:nvSpPr>
        <p:spPr>
          <a:xfrm>
            <a:off x="438150" y="5239543"/>
            <a:ext cx="9991725" cy="923330"/>
          </a:xfrm>
          <a:prstGeom prst="rect">
            <a:avLst/>
          </a:prstGeom>
          <a:noFill/>
        </p:spPr>
        <p:txBody>
          <a:bodyPr wrap="square" rtlCol="0">
            <a:spAutoFit/>
          </a:bodyPr>
          <a:lstStyle/>
          <a:p>
            <a:r>
              <a:rPr lang="sv-SE" dirty="0"/>
              <a:t>Kvalitetsregistret </a:t>
            </a:r>
            <a:r>
              <a:rPr lang="sv-SE" dirty="0" err="1"/>
              <a:t>Swedeheart</a:t>
            </a:r>
            <a:r>
              <a:rPr lang="sv-SE" dirty="0"/>
              <a:t> har ett kvalitetsindex med elva indikatorer. Skåne ligger mycket bra till och har förbättrat sitt resultat ytterligare jämfört med 2019. Detta visar att hjärtinfarktvården i de avseenden som mäts i indexet upprätthållit kvaliteten under 2020.</a:t>
            </a:r>
          </a:p>
        </p:txBody>
      </p:sp>
    </p:spTree>
    <p:extLst>
      <p:ext uri="{BB962C8B-B14F-4D97-AF65-F5344CB8AC3E}">
        <p14:creationId xmlns:p14="http://schemas.microsoft.com/office/powerpoint/2010/main" val="308991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649B0C97-E9EA-41BD-B1C9-CE306883EC7E}"/>
              </a:ext>
            </a:extLst>
          </p:cNvPr>
          <p:cNvGraphicFramePr>
            <a:graphicFrameLocks noGrp="1"/>
          </p:cNvGraphicFramePr>
          <p:nvPr>
            <p:extLst>
              <p:ext uri="{D42A27DB-BD31-4B8C-83A1-F6EECF244321}">
                <p14:modId xmlns:p14="http://schemas.microsoft.com/office/powerpoint/2010/main" val="4129017477"/>
              </p:ext>
            </p:extLst>
          </p:nvPr>
        </p:nvGraphicFramePr>
        <p:xfrm>
          <a:off x="66675" y="179428"/>
          <a:ext cx="11782425" cy="652780"/>
        </p:xfrm>
        <a:graphic>
          <a:graphicData uri="http://schemas.openxmlformats.org/drawingml/2006/table">
            <a:tbl>
              <a:tblPr/>
              <a:tblGrid>
                <a:gridCol w="11782425">
                  <a:extLst>
                    <a:ext uri="{9D8B030D-6E8A-4147-A177-3AD203B41FA5}">
                      <a16:colId xmlns:a16="http://schemas.microsoft.com/office/drawing/2014/main" val="891236693"/>
                    </a:ext>
                  </a:extLst>
                </a:gridCol>
              </a:tblGrid>
              <a:tr h="184150">
                <a:tc>
                  <a:txBody>
                    <a:bodyPr/>
                    <a:lstStyle/>
                    <a:p>
                      <a:pPr algn="ctr" fontAlgn="b"/>
                      <a:r>
                        <a:rPr lang="sv-SE" sz="2800" b="1" i="0" u="none" strike="noStrike" dirty="0">
                          <a:solidFill>
                            <a:srgbClr val="000000"/>
                          </a:solidFill>
                          <a:effectLst/>
                          <a:latin typeface="+mj-lt"/>
                        </a:rPr>
                        <a:t>Andelen slutenvårdade patienter med covid-19 som vårdats på IVA</a:t>
                      </a:r>
                    </a:p>
                  </a:txBody>
                  <a:tcPr marL="6350" marR="6350" marT="6350" marB="0" anchor="b">
                    <a:lnL>
                      <a:noFill/>
                    </a:lnL>
                    <a:lnR>
                      <a:noFill/>
                    </a:lnR>
                    <a:lnT>
                      <a:noFill/>
                    </a:lnT>
                    <a:lnB>
                      <a:noFill/>
                    </a:lnB>
                  </a:tcPr>
                </a:tc>
                <a:extLst>
                  <a:ext uri="{0D108BD9-81ED-4DB2-BD59-A6C34878D82A}">
                    <a16:rowId xmlns:a16="http://schemas.microsoft.com/office/drawing/2014/main" val="1076881866"/>
                  </a:ext>
                </a:extLst>
              </a:tr>
              <a:tr h="184150">
                <a:tc>
                  <a:txBody>
                    <a:bodyPr/>
                    <a:lstStyle/>
                    <a:p>
                      <a:pPr algn="ctr"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810542433"/>
                  </a:ext>
                </a:extLst>
              </a:tr>
            </a:tbl>
          </a:graphicData>
        </a:graphic>
      </p:graphicFrame>
      <p:graphicFrame>
        <p:nvGraphicFramePr>
          <p:cNvPr id="5" name="Tabell 4">
            <a:extLst>
              <a:ext uri="{FF2B5EF4-FFF2-40B4-BE49-F238E27FC236}">
                <a16:creationId xmlns:a16="http://schemas.microsoft.com/office/drawing/2014/main" id="{C9777BA6-1A44-4EBD-A20D-12F0B625CCC3}"/>
              </a:ext>
            </a:extLst>
          </p:cNvPr>
          <p:cNvGraphicFramePr>
            <a:graphicFrameLocks noGrp="1"/>
          </p:cNvGraphicFramePr>
          <p:nvPr>
            <p:extLst>
              <p:ext uri="{D42A27DB-BD31-4B8C-83A1-F6EECF244321}">
                <p14:modId xmlns:p14="http://schemas.microsoft.com/office/powerpoint/2010/main" val="671455442"/>
              </p:ext>
            </p:extLst>
          </p:nvPr>
        </p:nvGraphicFramePr>
        <p:xfrm>
          <a:off x="409575" y="728486"/>
          <a:ext cx="2752725" cy="4706832"/>
        </p:xfrm>
        <a:graphic>
          <a:graphicData uri="http://schemas.openxmlformats.org/drawingml/2006/table">
            <a:tbl>
              <a:tblPr/>
              <a:tblGrid>
                <a:gridCol w="1795256">
                  <a:extLst>
                    <a:ext uri="{9D8B030D-6E8A-4147-A177-3AD203B41FA5}">
                      <a16:colId xmlns:a16="http://schemas.microsoft.com/office/drawing/2014/main" val="3366129582"/>
                    </a:ext>
                  </a:extLst>
                </a:gridCol>
                <a:gridCol w="957469">
                  <a:extLst>
                    <a:ext uri="{9D8B030D-6E8A-4147-A177-3AD203B41FA5}">
                      <a16:colId xmlns:a16="http://schemas.microsoft.com/office/drawing/2014/main" val="3606298519"/>
                    </a:ext>
                  </a:extLst>
                </a:gridCol>
              </a:tblGrid>
              <a:tr h="173760">
                <a:tc>
                  <a:txBody>
                    <a:bodyPr/>
                    <a:lstStyle/>
                    <a:p>
                      <a:pPr algn="l" fontAlgn="b"/>
                      <a:r>
                        <a:rPr lang="sv-SE" sz="1200" b="1" i="0" u="none" strike="noStrike">
                          <a:solidFill>
                            <a:srgbClr val="000000"/>
                          </a:solidFill>
                          <a:effectLst/>
                          <a:latin typeface="Calibri" panose="020F0502020204030204" pitchFamily="34" charset="0"/>
                        </a:rPr>
                        <a:t>Region</a:t>
                      </a:r>
                    </a:p>
                  </a:txBody>
                  <a:tcPr marL="5618" marR="5618" marT="561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200" b="1" i="0" u="none" strike="noStrike">
                          <a:solidFill>
                            <a:srgbClr val="000000"/>
                          </a:solidFill>
                          <a:effectLst/>
                          <a:latin typeface="Calibri" panose="020F0502020204030204" pitchFamily="34" charset="0"/>
                        </a:rPr>
                        <a:t>Andel %</a:t>
                      </a:r>
                    </a:p>
                  </a:txBody>
                  <a:tcPr marL="5618" marR="5618" marT="5618"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3703943995"/>
                  </a:ext>
                </a:extLst>
              </a:tr>
              <a:tr h="173760">
                <a:tc>
                  <a:txBody>
                    <a:bodyPr/>
                    <a:lstStyle/>
                    <a:p>
                      <a:pPr algn="l" fontAlgn="b"/>
                      <a:r>
                        <a:rPr lang="sv-SE" sz="1200" b="0" i="0" u="none" strike="noStrike">
                          <a:solidFill>
                            <a:srgbClr val="000000"/>
                          </a:solidFill>
                          <a:effectLst/>
                          <a:latin typeface="Calibri" panose="020F0502020204030204" pitchFamily="34" charset="0"/>
                        </a:rPr>
                        <a:t>Västmanland</a:t>
                      </a:r>
                    </a:p>
                  </a:txBody>
                  <a:tcPr marL="5618" marR="5618" marT="561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7,3</a:t>
                      </a:r>
                    </a:p>
                  </a:txBody>
                  <a:tcPr marL="5618" marR="5618" marT="561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675890128"/>
                  </a:ext>
                </a:extLst>
              </a:tr>
              <a:tr h="173760">
                <a:tc>
                  <a:txBody>
                    <a:bodyPr/>
                    <a:lstStyle/>
                    <a:p>
                      <a:pPr algn="l" fontAlgn="b"/>
                      <a:r>
                        <a:rPr lang="sv-SE" sz="1200" b="0" i="0" u="none" strike="noStrike" dirty="0">
                          <a:solidFill>
                            <a:srgbClr val="000000"/>
                          </a:solidFill>
                          <a:effectLst/>
                          <a:latin typeface="Calibri" panose="020F0502020204030204" pitchFamily="34" charset="0"/>
                        </a:rPr>
                        <a:t>Skåne</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8,2</a:t>
                      </a:r>
                    </a:p>
                  </a:txBody>
                  <a:tcPr marL="5618" marR="5618" marT="5618" marB="0" anchor="b">
                    <a:lnL>
                      <a:noFill/>
                    </a:lnL>
                    <a:lnR>
                      <a:noFill/>
                    </a:lnR>
                    <a:lnT>
                      <a:noFill/>
                    </a:lnT>
                    <a:lnB>
                      <a:noFill/>
                    </a:lnB>
                  </a:tcPr>
                </a:tc>
                <a:extLst>
                  <a:ext uri="{0D108BD9-81ED-4DB2-BD59-A6C34878D82A}">
                    <a16:rowId xmlns:a16="http://schemas.microsoft.com/office/drawing/2014/main" val="586355573"/>
                  </a:ext>
                </a:extLst>
              </a:tr>
              <a:tr h="173760">
                <a:tc>
                  <a:txBody>
                    <a:bodyPr/>
                    <a:lstStyle/>
                    <a:p>
                      <a:pPr algn="l" fontAlgn="b"/>
                      <a:r>
                        <a:rPr lang="sv-SE" sz="1200" b="0" i="0" u="none" strike="noStrike" dirty="0">
                          <a:solidFill>
                            <a:srgbClr val="000000"/>
                          </a:solidFill>
                          <a:effectLst/>
                          <a:latin typeface="Calibri" panose="020F0502020204030204" pitchFamily="34" charset="0"/>
                        </a:rPr>
                        <a:t>Blekinge</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9,1</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489094845"/>
                  </a:ext>
                </a:extLst>
              </a:tr>
              <a:tr h="173760">
                <a:tc>
                  <a:txBody>
                    <a:bodyPr/>
                    <a:lstStyle/>
                    <a:p>
                      <a:pPr algn="l" fontAlgn="b"/>
                      <a:r>
                        <a:rPr lang="sv-SE" sz="1200" b="0" i="0" u="none" strike="noStrike">
                          <a:solidFill>
                            <a:srgbClr val="000000"/>
                          </a:solidFill>
                          <a:effectLst/>
                          <a:latin typeface="Calibri" panose="020F0502020204030204" pitchFamily="34" charset="0"/>
                        </a:rPr>
                        <a:t>Kalmar</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9,5</a:t>
                      </a:r>
                    </a:p>
                  </a:txBody>
                  <a:tcPr marL="5618" marR="5618" marT="5618" marB="0" anchor="b">
                    <a:lnL>
                      <a:noFill/>
                    </a:lnL>
                    <a:lnR>
                      <a:noFill/>
                    </a:lnR>
                    <a:lnT>
                      <a:noFill/>
                    </a:lnT>
                    <a:lnB>
                      <a:noFill/>
                    </a:lnB>
                  </a:tcPr>
                </a:tc>
                <a:extLst>
                  <a:ext uri="{0D108BD9-81ED-4DB2-BD59-A6C34878D82A}">
                    <a16:rowId xmlns:a16="http://schemas.microsoft.com/office/drawing/2014/main" val="2692800446"/>
                  </a:ext>
                </a:extLst>
              </a:tr>
              <a:tr h="173760">
                <a:tc>
                  <a:txBody>
                    <a:bodyPr/>
                    <a:lstStyle/>
                    <a:p>
                      <a:pPr algn="l" fontAlgn="b"/>
                      <a:r>
                        <a:rPr lang="sv-SE" sz="1200" b="0" i="0" u="none" strike="noStrike">
                          <a:solidFill>
                            <a:srgbClr val="000000"/>
                          </a:solidFill>
                          <a:effectLst/>
                          <a:latin typeface="Calibri" panose="020F0502020204030204" pitchFamily="34" charset="0"/>
                        </a:rPr>
                        <a:t>Gotland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9,7</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1747188029"/>
                  </a:ext>
                </a:extLst>
              </a:tr>
              <a:tr h="173760">
                <a:tc>
                  <a:txBody>
                    <a:bodyPr/>
                    <a:lstStyle/>
                    <a:p>
                      <a:pPr algn="l" fontAlgn="b"/>
                      <a:r>
                        <a:rPr lang="sv-SE" sz="1200" b="0" i="0" u="none" strike="noStrike">
                          <a:solidFill>
                            <a:srgbClr val="000000"/>
                          </a:solidFill>
                          <a:effectLst/>
                          <a:latin typeface="Calibri" panose="020F0502020204030204" pitchFamily="34" charset="0"/>
                        </a:rPr>
                        <a:t>Värmland</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9,8</a:t>
                      </a:r>
                    </a:p>
                  </a:txBody>
                  <a:tcPr marL="5618" marR="5618" marT="5618" marB="0" anchor="b">
                    <a:lnL>
                      <a:noFill/>
                    </a:lnL>
                    <a:lnR>
                      <a:noFill/>
                    </a:lnR>
                    <a:lnT>
                      <a:noFill/>
                    </a:lnT>
                    <a:lnB>
                      <a:noFill/>
                    </a:lnB>
                  </a:tcPr>
                </a:tc>
                <a:extLst>
                  <a:ext uri="{0D108BD9-81ED-4DB2-BD59-A6C34878D82A}">
                    <a16:rowId xmlns:a16="http://schemas.microsoft.com/office/drawing/2014/main" val="809477318"/>
                  </a:ext>
                </a:extLst>
              </a:tr>
              <a:tr h="173760">
                <a:tc>
                  <a:txBody>
                    <a:bodyPr/>
                    <a:lstStyle/>
                    <a:p>
                      <a:pPr algn="l" fontAlgn="b"/>
                      <a:r>
                        <a:rPr lang="sv-SE" sz="1200" b="0" i="0" u="none" strike="noStrike" dirty="0">
                          <a:solidFill>
                            <a:srgbClr val="000000"/>
                          </a:solidFill>
                          <a:effectLst/>
                          <a:latin typeface="Calibri" panose="020F0502020204030204" pitchFamily="34" charset="0"/>
                        </a:rPr>
                        <a:t>Västernorrland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9,8</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597886481"/>
                  </a:ext>
                </a:extLst>
              </a:tr>
              <a:tr h="173760">
                <a:tc>
                  <a:txBody>
                    <a:bodyPr/>
                    <a:lstStyle/>
                    <a:p>
                      <a:pPr algn="l" fontAlgn="b"/>
                      <a:r>
                        <a:rPr lang="sv-SE" sz="1200" b="0" i="0" u="none" strike="noStrike">
                          <a:solidFill>
                            <a:srgbClr val="000000"/>
                          </a:solidFill>
                          <a:effectLst/>
                          <a:latin typeface="Calibri" panose="020F0502020204030204" pitchFamily="34" charset="0"/>
                        </a:rPr>
                        <a:t>Stockholm</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9,9</a:t>
                      </a:r>
                    </a:p>
                  </a:txBody>
                  <a:tcPr marL="5618" marR="5618" marT="5618" marB="0" anchor="b">
                    <a:lnL>
                      <a:noFill/>
                    </a:lnL>
                    <a:lnR>
                      <a:noFill/>
                    </a:lnR>
                    <a:lnT>
                      <a:noFill/>
                    </a:lnT>
                    <a:lnB>
                      <a:noFill/>
                    </a:lnB>
                  </a:tcPr>
                </a:tc>
                <a:extLst>
                  <a:ext uri="{0D108BD9-81ED-4DB2-BD59-A6C34878D82A}">
                    <a16:rowId xmlns:a16="http://schemas.microsoft.com/office/drawing/2014/main" val="540639868"/>
                  </a:ext>
                </a:extLst>
              </a:tr>
              <a:tr h="173760">
                <a:tc>
                  <a:txBody>
                    <a:bodyPr/>
                    <a:lstStyle/>
                    <a:p>
                      <a:pPr algn="l" fontAlgn="b"/>
                      <a:r>
                        <a:rPr lang="sv-SE" sz="1200" b="0" i="0" u="none" strike="noStrike">
                          <a:solidFill>
                            <a:srgbClr val="000000"/>
                          </a:solidFill>
                          <a:effectLst/>
                          <a:latin typeface="Calibri" panose="020F0502020204030204" pitchFamily="34" charset="0"/>
                        </a:rPr>
                        <a:t>Halland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10,2</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1710121845"/>
                  </a:ext>
                </a:extLst>
              </a:tr>
              <a:tr h="173760">
                <a:tc>
                  <a:txBody>
                    <a:bodyPr/>
                    <a:lstStyle/>
                    <a:p>
                      <a:pPr algn="l" fontAlgn="b"/>
                      <a:r>
                        <a:rPr lang="sv-SE" sz="1200" b="0" i="0" u="none" strike="noStrike">
                          <a:solidFill>
                            <a:srgbClr val="000000"/>
                          </a:solidFill>
                          <a:effectLst/>
                          <a:latin typeface="Calibri" panose="020F0502020204030204" pitchFamily="34" charset="0"/>
                        </a:rPr>
                        <a:t>Jönköping</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10,3</a:t>
                      </a:r>
                    </a:p>
                  </a:txBody>
                  <a:tcPr marL="5618" marR="5618" marT="5618" marB="0" anchor="b">
                    <a:lnL>
                      <a:noFill/>
                    </a:lnL>
                    <a:lnR>
                      <a:noFill/>
                    </a:lnR>
                    <a:lnT>
                      <a:noFill/>
                    </a:lnT>
                    <a:lnB>
                      <a:noFill/>
                    </a:lnB>
                  </a:tcPr>
                </a:tc>
                <a:extLst>
                  <a:ext uri="{0D108BD9-81ED-4DB2-BD59-A6C34878D82A}">
                    <a16:rowId xmlns:a16="http://schemas.microsoft.com/office/drawing/2014/main" val="1989098054"/>
                  </a:ext>
                </a:extLst>
              </a:tr>
              <a:tr h="173760">
                <a:tc>
                  <a:txBody>
                    <a:bodyPr/>
                    <a:lstStyle/>
                    <a:p>
                      <a:pPr algn="l" fontAlgn="b"/>
                      <a:r>
                        <a:rPr lang="sv-SE" sz="1200" b="0" i="0" u="none" strike="noStrike">
                          <a:solidFill>
                            <a:srgbClr val="000000"/>
                          </a:solidFill>
                          <a:effectLst/>
                          <a:latin typeface="Calibri" panose="020F0502020204030204" pitchFamily="34" charset="0"/>
                        </a:rPr>
                        <a:t>Gävleborg</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10,3</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2334530684"/>
                  </a:ext>
                </a:extLst>
              </a:tr>
              <a:tr h="173760">
                <a:tc>
                  <a:txBody>
                    <a:bodyPr/>
                    <a:lstStyle/>
                    <a:p>
                      <a:pPr algn="l" fontAlgn="b"/>
                      <a:r>
                        <a:rPr lang="sv-SE" sz="1200" b="0" i="0" u="none" strike="noStrike">
                          <a:solidFill>
                            <a:srgbClr val="000000"/>
                          </a:solidFill>
                          <a:effectLst/>
                          <a:latin typeface="Calibri" panose="020F0502020204030204" pitchFamily="34" charset="0"/>
                        </a:rPr>
                        <a:t>Kronoberg</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10,5</a:t>
                      </a:r>
                    </a:p>
                  </a:txBody>
                  <a:tcPr marL="5618" marR="5618" marT="5618" marB="0" anchor="b">
                    <a:lnL>
                      <a:noFill/>
                    </a:lnL>
                    <a:lnR>
                      <a:noFill/>
                    </a:lnR>
                    <a:lnT>
                      <a:noFill/>
                    </a:lnT>
                    <a:lnB>
                      <a:noFill/>
                    </a:lnB>
                  </a:tcPr>
                </a:tc>
                <a:extLst>
                  <a:ext uri="{0D108BD9-81ED-4DB2-BD59-A6C34878D82A}">
                    <a16:rowId xmlns:a16="http://schemas.microsoft.com/office/drawing/2014/main" val="1166490550"/>
                  </a:ext>
                </a:extLst>
              </a:tr>
              <a:tr h="173760">
                <a:tc>
                  <a:txBody>
                    <a:bodyPr/>
                    <a:lstStyle/>
                    <a:p>
                      <a:pPr algn="l" fontAlgn="b"/>
                      <a:r>
                        <a:rPr lang="sv-SE" sz="1200" b="0" i="0" u="none" strike="noStrike">
                          <a:solidFill>
                            <a:srgbClr val="000000"/>
                          </a:solidFill>
                          <a:effectLst/>
                          <a:latin typeface="Calibri" panose="020F0502020204030204" pitchFamily="34" charset="0"/>
                        </a:rPr>
                        <a:t>Östergötland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10,7</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4204117150"/>
                  </a:ext>
                </a:extLst>
              </a:tr>
              <a:tr h="173760">
                <a:tc>
                  <a:txBody>
                    <a:bodyPr/>
                    <a:lstStyle/>
                    <a:p>
                      <a:pPr algn="l" fontAlgn="b"/>
                      <a:r>
                        <a:rPr lang="sv-SE" sz="1200" b="0" i="0" u="none" strike="noStrike">
                          <a:solidFill>
                            <a:srgbClr val="000000"/>
                          </a:solidFill>
                          <a:effectLst/>
                          <a:latin typeface="Calibri" panose="020F0502020204030204" pitchFamily="34" charset="0"/>
                        </a:rPr>
                        <a:t>Riket</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10,9</a:t>
                      </a:r>
                    </a:p>
                  </a:txBody>
                  <a:tcPr marL="5618" marR="5618" marT="5618" marB="0" anchor="b">
                    <a:lnL>
                      <a:noFill/>
                    </a:lnL>
                    <a:lnR>
                      <a:noFill/>
                    </a:lnR>
                    <a:lnT>
                      <a:noFill/>
                    </a:lnT>
                    <a:lnB>
                      <a:noFill/>
                    </a:lnB>
                  </a:tcPr>
                </a:tc>
                <a:extLst>
                  <a:ext uri="{0D108BD9-81ED-4DB2-BD59-A6C34878D82A}">
                    <a16:rowId xmlns:a16="http://schemas.microsoft.com/office/drawing/2014/main" val="4010925272"/>
                  </a:ext>
                </a:extLst>
              </a:tr>
              <a:tr h="173760">
                <a:tc>
                  <a:txBody>
                    <a:bodyPr/>
                    <a:lstStyle/>
                    <a:p>
                      <a:pPr algn="l" fontAlgn="b"/>
                      <a:r>
                        <a:rPr lang="sv-SE" sz="1200" b="1" i="0" u="none" strike="noStrike">
                          <a:solidFill>
                            <a:srgbClr val="000000"/>
                          </a:solidFill>
                          <a:effectLst/>
                          <a:latin typeface="Calibri" panose="020F0502020204030204" pitchFamily="34" charset="0"/>
                        </a:rPr>
                        <a:t>Dalarna</a:t>
                      </a:r>
                    </a:p>
                  </a:txBody>
                  <a:tcPr marL="5618" marR="5618" marT="5618" marB="0" anchor="b">
                    <a:lnL>
                      <a:noFill/>
                    </a:lnL>
                    <a:lnR>
                      <a:noFill/>
                    </a:lnR>
                    <a:lnT>
                      <a:noFill/>
                    </a:lnT>
                    <a:lnB>
                      <a:noFill/>
                    </a:lnB>
                    <a:solidFill>
                      <a:srgbClr val="F2F2F2"/>
                    </a:solidFill>
                  </a:tcPr>
                </a:tc>
                <a:tc>
                  <a:txBody>
                    <a:bodyPr/>
                    <a:lstStyle/>
                    <a:p>
                      <a:pPr algn="r" fontAlgn="b"/>
                      <a:r>
                        <a:rPr lang="sv-SE" sz="1200" b="1" i="0" u="none" strike="noStrike">
                          <a:solidFill>
                            <a:srgbClr val="000000"/>
                          </a:solidFill>
                          <a:effectLst/>
                          <a:latin typeface="Calibri" panose="020F0502020204030204" pitchFamily="34" charset="0"/>
                        </a:rPr>
                        <a:t>11,5</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2927506393"/>
                  </a:ext>
                </a:extLst>
              </a:tr>
              <a:tr h="173760">
                <a:tc>
                  <a:txBody>
                    <a:bodyPr/>
                    <a:lstStyle/>
                    <a:p>
                      <a:pPr algn="l" fontAlgn="b"/>
                      <a:r>
                        <a:rPr lang="sv-SE" sz="1200" b="0" i="0" u="none" strike="noStrike">
                          <a:solidFill>
                            <a:srgbClr val="000000"/>
                          </a:solidFill>
                          <a:effectLst/>
                          <a:latin typeface="Calibri" panose="020F0502020204030204" pitchFamily="34" charset="0"/>
                        </a:rPr>
                        <a:t>Västra Götaland</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12,6</a:t>
                      </a:r>
                    </a:p>
                  </a:txBody>
                  <a:tcPr marL="5618" marR="5618" marT="5618" marB="0" anchor="b">
                    <a:lnL>
                      <a:noFill/>
                    </a:lnL>
                    <a:lnR>
                      <a:noFill/>
                    </a:lnR>
                    <a:lnT>
                      <a:noFill/>
                    </a:lnT>
                    <a:lnB>
                      <a:noFill/>
                    </a:lnB>
                  </a:tcPr>
                </a:tc>
                <a:extLst>
                  <a:ext uri="{0D108BD9-81ED-4DB2-BD59-A6C34878D82A}">
                    <a16:rowId xmlns:a16="http://schemas.microsoft.com/office/drawing/2014/main" val="3400908321"/>
                  </a:ext>
                </a:extLst>
              </a:tr>
              <a:tr h="173760">
                <a:tc>
                  <a:txBody>
                    <a:bodyPr/>
                    <a:lstStyle/>
                    <a:p>
                      <a:pPr algn="l" fontAlgn="b"/>
                      <a:r>
                        <a:rPr lang="sv-SE" sz="1200" b="0" i="0" u="none" strike="noStrike">
                          <a:solidFill>
                            <a:srgbClr val="000000"/>
                          </a:solidFill>
                          <a:effectLst/>
                          <a:latin typeface="Calibri" panose="020F0502020204030204" pitchFamily="34" charset="0"/>
                        </a:rPr>
                        <a:t>Jämtland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12,6</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3531666287"/>
                  </a:ext>
                </a:extLst>
              </a:tr>
              <a:tr h="173760">
                <a:tc>
                  <a:txBody>
                    <a:bodyPr/>
                    <a:lstStyle/>
                    <a:p>
                      <a:pPr algn="l" fontAlgn="b"/>
                      <a:r>
                        <a:rPr lang="sv-SE" sz="1200" b="0" i="0" u="none" strike="noStrike">
                          <a:solidFill>
                            <a:srgbClr val="000000"/>
                          </a:solidFill>
                          <a:effectLst/>
                          <a:latin typeface="Calibri" panose="020F0502020204030204" pitchFamily="34" charset="0"/>
                        </a:rPr>
                        <a:t>Örebro</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13,3</a:t>
                      </a:r>
                    </a:p>
                  </a:txBody>
                  <a:tcPr marL="5618" marR="5618" marT="5618" marB="0" anchor="b">
                    <a:lnL>
                      <a:noFill/>
                    </a:lnL>
                    <a:lnR>
                      <a:noFill/>
                    </a:lnR>
                    <a:lnT>
                      <a:noFill/>
                    </a:lnT>
                    <a:lnB>
                      <a:noFill/>
                    </a:lnB>
                  </a:tcPr>
                </a:tc>
                <a:extLst>
                  <a:ext uri="{0D108BD9-81ED-4DB2-BD59-A6C34878D82A}">
                    <a16:rowId xmlns:a16="http://schemas.microsoft.com/office/drawing/2014/main" val="403391234"/>
                  </a:ext>
                </a:extLst>
              </a:tr>
              <a:tr h="173760">
                <a:tc>
                  <a:txBody>
                    <a:bodyPr/>
                    <a:lstStyle/>
                    <a:p>
                      <a:pPr algn="l" fontAlgn="b"/>
                      <a:r>
                        <a:rPr lang="sv-SE" sz="1200" b="0" i="0" u="none" strike="noStrike">
                          <a:solidFill>
                            <a:srgbClr val="000000"/>
                          </a:solidFill>
                          <a:effectLst/>
                          <a:latin typeface="Calibri" panose="020F0502020204030204" pitchFamily="34" charset="0"/>
                        </a:rPr>
                        <a:t>Norrbotten</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15,1</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3449254083"/>
                  </a:ext>
                </a:extLst>
              </a:tr>
              <a:tr h="173760">
                <a:tc>
                  <a:txBody>
                    <a:bodyPr/>
                    <a:lstStyle/>
                    <a:p>
                      <a:pPr algn="l" fontAlgn="b"/>
                      <a:r>
                        <a:rPr lang="sv-SE" sz="1200" b="0" i="0" u="none" strike="noStrike">
                          <a:solidFill>
                            <a:srgbClr val="000000"/>
                          </a:solidFill>
                          <a:effectLst/>
                          <a:latin typeface="Calibri" panose="020F0502020204030204" pitchFamily="34" charset="0"/>
                        </a:rPr>
                        <a:t>Södermanland</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15,8</a:t>
                      </a:r>
                    </a:p>
                  </a:txBody>
                  <a:tcPr marL="5618" marR="5618" marT="5618" marB="0" anchor="b">
                    <a:lnL>
                      <a:noFill/>
                    </a:lnL>
                    <a:lnR>
                      <a:noFill/>
                    </a:lnR>
                    <a:lnT>
                      <a:noFill/>
                    </a:lnT>
                    <a:lnB>
                      <a:noFill/>
                    </a:lnB>
                  </a:tcPr>
                </a:tc>
                <a:extLst>
                  <a:ext uri="{0D108BD9-81ED-4DB2-BD59-A6C34878D82A}">
                    <a16:rowId xmlns:a16="http://schemas.microsoft.com/office/drawing/2014/main" val="2141551473"/>
                  </a:ext>
                </a:extLst>
              </a:tr>
              <a:tr h="173760">
                <a:tc>
                  <a:txBody>
                    <a:bodyPr/>
                    <a:lstStyle/>
                    <a:p>
                      <a:pPr algn="l" fontAlgn="b"/>
                      <a:r>
                        <a:rPr lang="sv-SE" sz="1200" b="0" i="0" u="none" strike="noStrike">
                          <a:solidFill>
                            <a:srgbClr val="000000"/>
                          </a:solidFill>
                          <a:effectLst/>
                          <a:latin typeface="Calibri" panose="020F0502020204030204" pitchFamily="34" charset="0"/>
                        </a:rPr>
                        <a:t>Uppsala</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16,0</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1117917717"/>
                  </a:ext>
                </a:extLst>
              </a:tr>
              <a:tr h="173760">
                <a:tc>
                  <a:txBody>
                    <a:bodyPr/>
                    <a:lstStyle/>
                    <a:p>
                      <a:pPr algn="l" fontAlgn="b"/>
                      <a:r>
                        <a:rPr lang="sv-SE" sz="1200" b="0" i="0" u="none" strike="noStrike">
                          <a:solidFill>
                            <a:srgbClr val="000000"/>
                          </a:solidFill>
                          <a:effectLst/>
                          <a:latin typeface="Calibri" panose="020F0502020204030204" pitchFamily="34" charset="0"/>
                        </a:rPr>
                        <a:t>Västerbotten</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16,5</a:t>
                      </a:r>
                    </a:p>
                  </a:txBody>
                  <a:tcPr marL="5618" marR="5618" marT="5618" marB="0" anchor="b">
                    <a:lnL>
                      <a:noFill/>
                    </a:lnL>
                    <a:lnR>
                      <a:noFill/>
                    </a:lnR>
                    <a:lnT>
                      <a:noFill/>
                    </a:lnT>
                    <a:lnB>
                      <a:noFill/>
                    </a:lnB>
                  </a:tcPr>
                </a:tc>
                <a:extLst>
                  <a:ext uri="{0D108BD9-81ED-4DB2-BD59-A6C34878D82A}">
                    <a16:rowId xmlns:a16="http://schemas.microsoft.com/office/drawing/2014/main" val="798391301"/>
                  </a:ext>
                </a:extLst>
              </a:tr>
              <a:tr h="342341">
                <a:tc gridSpan="2">
                  <a:txBody>
                    <a:bodyPr/>
                    <a:lstStyle/>
                    <a:p>
                      <a:pPr algn="l" fontAlgn="b"/>
                      <a:r>
                        <a:rPr lang="sv-SE" sz="1200" b="0" i="0" u="none" strike="noStrike" dirty="0">
                          <a:solidFill>
                            <a:srgbClr val="000000"/>
                          </a:solidFill>
                          <a:effectLst/>
                          <a:latin typeface="Calibri" panose="020F0502020204030204" pitchFamily="34" charset="0"/>
                        </a:rPr>
                        <a:t>Not: Baseras på inrapportering till Socialstyrelsen till början av maj 2021.</a:t>
                      </a:r>
                    </a:p>
                  </a:txBody>
                  <a:tcPr marL="5618" marR="5618" marT="5618" marB="0" anchor="b">
                    <a:lnL>
                      <a:noFill/>
                    </a:lnL>
                    <a:lnR>
                      <a:noFill/>
                    </a:lnR>
                    <a:lnT>
                      <a:noFill/>
                    </a:lnT>
                    <a:lnB>
                      <a:noFill/>
                    </a:lnB>
                  </a:tcPr>
                </a:tc>
                <a:tc hMerge="1">
                  <a:txBody>
                    <a:bodyPr/>
                    <a:lstStyle/>
                    <a:p>
                      <a:endParaRPr lang="sv-SE"/>
                    </a:p>
                  </a:txBody>
                  <a:tcPr/>
                </a:tc>
                <a:extLst>
                  <a:ext uri="{0D108BD9-81ED-4DB2-BD59-A6C34878D82A}">
                    <a16:rowId xmlns:a16="http://schemas.microsoft.com/office/drawing/2014/main" val="1907821732"/>
                  </a:ext>
                </a:extLst>
              </a:tr>
            </a:tbl>
          </a:graphicData>
        </a:graphic>
      </p:graphicFrame>
      <p:cxnSp>
        <p:nvCxnSpPr>
          <p:cNvPr id="6" name="Rak pilkoppling 5">
            <a:extLst>
              <a:ext uri="{FF2B5EF4-FFF2-40B4-BE49-F238E27FC236}">
                <a16:creationId xmlns:a16="http://schemas.microsoft.com/office/drawing/2014/main" id="{C83C7E15-8EBA-40D8-91CC-DFFF8C1F4542}"/>
              </a:ext>
            </a:extLst>
          </p:cNvPr>
          <p:cNvCxnSpPr/>
          <p:nvPr/>
        </p:nvCxnSpPr>
        <p:spPr>
          <a:xfrm>
            <a:off x="6104338" y="6896679"/>
            <a:ext cx="4311662" cy="0"/>
          </a:xfrm>
          <a:prstGeom prst="straightConnector1">
            <a:avLst/>
          </a:prstGeom>
          <a:ln w="6350" cap="flat" cmpd="sng" algn="ctr">
            <a:solidFill>
              <a:schemeClr val="tx1">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Diagram 7">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048385965"/>
              </p:ext>
            </p:extLst>
          </p:nvPr>
        </p:nvGraphicFramePr>
        <p:xfrm>
          <a:off x="3447865" y="946193"/>
          <a:ext cx="5581837" cy="434981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ruta 8">
            <a:extLst>
              <a:ext uri="{FF2B5EF4-FFF2-40B4-BE49-F238E27FC236}">
                <a16:creationId xmlns:a16="http://schemas.microsoft.com/office/drawing/2014/main" id="{96430C55-2EE7-48A1-AE64-49F467DF5FFC}"/>
              </a:ext>
            </a:extLst>
          </p:cNvPr>
          <p:cNvSpPr txBox="1"/>
          <p:nvPr/>
        </p:nvSpPr>
        <p:spPr>
          <a:xfrm>
            <a:off x="259448" y="5548117"/>
            <a:ext cx="10788854" cy="1077218"/>
          </a:xfrm>
          <a:prstGeom prst="rect">
            <a:avLst/>
          </a:prstGeom>
          <a:solidFill>
            <a:schemeClr val="bg1"/>
          </a:solidFill>
        </p:spPr>
        <p:txBody>
          <a:bodyPr wrap="square">
            <a:spAutoFit/>
          </a:bodyPr>
          <a:lstStyle/>
          <a:p>
            <a:pPr lvl="0"/>
            <a:r>
              <a:rPr lang="sv-SE" sz="1600" dirty="0">
                <a:latin typeface="Calibri" panose="020F0502020204030204" pitchFamily="34" charset="0"/>
                <a:cs typeface="Calibri" panose="020F0502020204030204" pitchFamily="34" charset="0"/>
              </a:rPr>
              <a:t>Region Skåne har haft en jämförelsevis låg andel patienter med Covid-19 som vårdats på IVA, 7,9 % att jämföra med rikets 10,6 %. Detta kan delvis bero på en väl utbyggd intermediärvårdsnivå som svarar mot intensivvårdsplatser i många andra regioner. I regionen finns en etablerad kultur och kompetens för att kunna hantera denna typ av patienter i högflödessyrgas i intermediärvård istället för användning av en intensivvårdsplats. Region Skånes belastning ses framför allt 2021.</a:t>
            </a:r>
          </a:p>
        </p:txBody>
      </p:sp>
      <p:sp>
        <p:nvSpPr>
          <p:cNvPr id="3" name="textruta 2">
            <a:extLst>
              <a:ext uri="{FF2B5EF4-FFF2-40B4-BE49-F238E27FC236}">
                <a16:creationId xmlns:a16="http://schemas.microsoft.com/office/drawing/2014/main" id="{93367729-F5C0-4548-BA98-736FEC191331}"/>
              </a:ext>
            </a:extLst>
          </p:cNvPr>
          <p:cNvSpPr txBox="1"/>
          <p:nvPr/>
        </p:nvSpPr>
        <p:spPr>
          <a:xfrm>
            <a:off x="9315267" y="1297514"/>
            <a:ext cx="2467158" cy="2862322"/>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Den bild som rapporteras med sjunkande mortalitet bland </a:t>
            </a:r>
            <a:r>
              <a:rPr lang="sv-SE" dirty="0" err="1">
                <a:latin typeface="Calibri" panose="020F0502020204030204" pitchFamily="34" charset="0"/>
                <a:cs typeface="Calibri" panose="020F0502020204030204" pitchFamily="34" charset="0"/>
              </a:rPr>
              <a:t>Covid</a:t>
            </a:r>
            <a:r>
              <a:rPr lang="sv-SE" dirty="0">
                <a:latin typeface="Calibri" panose="020F0502020204030204" pitchFamily="34" charset="0"/>
                <a:cs typeface="Calibri" panose="020F0502020204030204" pitchFamily="34" charset="0"/>
              </a:rPr>
              <a:t>-</a:t>
            </a:r>
            <a:r>
              <a:rPr lang="sv-SE" dirty="0" err="1">
                <a:latin typeface="Calibri" panose="020F0502020204030204" pitchFamily="34" charset="0"/>
                <a:cs typeface="Calibri" panose="020F0502020204030204" pitchFamily="34" charset="0"/>
              </a:rPr>
              <a:t>iva</a:t>
            </a:r>
            <a:r>
              <a:rPr lang="sv-SE" dirty="0">
                <a:latin typeface="Calibri" panose="020F0502020204030204" pitchFamily="34" charset="0"/>
                <a:cs typeface="Calibri" panose="020F0502020204030204" pitchFamily="34" charset="0"/>
              </a:rPr>
              <a:t>-patienter över tiden har även observerats i Skåne. De bakomliggande orsakerna är oklara.</a:t>
            </a:r>
          </a:p>
          <a:p>
            <a:endParaRPr lang="sv-SE" dirty="0"/>
          </a:p>
        </p:txBody>
      </p:sp>
    </p:spTree>
    <p:extLst>
      <p:ext uri="{BB962C8B-B14F-4D97-AF65-F5344CB8AC3E}">
        <p14:creationId xmlns:p14="http://schemas.microsoft.com/office/powerpoint/2010/main" val="1123727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64A6BEB6-9B79-401C-8D56-C5D998A0FE23}"/>
              </a:ext>
            </a:extLst>
          </p:cNvPr>
          <p:cNvGraphicFramePr>
            <a:graphicFrameLocks noGrp="1"/>
          </p:cNvGraphicFramePr>
          <p:nvPr>
            <p:extLst>
              <p:ext uri="{D42A27DB-BD31-4B8C-83A1-F6EECF244321}">
                <p14:modId xmlns:p14="http://schemas.microsoft.com/office/powerpoint/2010/main" val="1319304469"/>
              </p:ext>
            </p:extLst>
          </p:nvPr>
        </p:nvGraphicFramePr>
        <p:xfrm>
          <a:off x="561975" y="162084"/>
          <a:ext cx="6092826" cy="957580"/>
        </p:xfrm>
        <a:graphic>
          <a:graphicData uri="http://schemas.openxmlformats.org/drawingml/2006/table">
            <a:tbl>
              <a:tblPr/>
              <a:tblGrid>
                <a:gridCol w="6092826">
                  <a:extLst>
                    <a:ext uri="{9D8B030D-6E8A-4147-A177-3AD203B41FA5}">
                      <a16:colId xmlns:a16="http://schemas.microsoft.com/office/drawing/2014/main" val="1412233166"/>
                    </a:ext>
                  </a:extLst>
                </a:gridCol>
              </a:tblGrid>
              <a:tr h="184150">
                <a:tc>
                  <a:txBody>
                    <a:bodyPr/>
                    <a:lstStyle/>
                    <a:p>
                      <a:pPr algn="l" fontAlgn="b"/>
                      <a:r>
                        <a:rPr lang="sv-SE" sz="2400" b="1" i="0" u="none" strike="noStrike" dirty="0">
                          <a:solidFill>
                            <a:srgbClr val="000000"/>
                          </a:solidFill>
                          <a:effectLst/>
                          <a:latin typeface="+mj-lt"/>
                        </a:rPr>
                        <a:t>Antal fall av stroke som registrerats i Riksstroke, 2019 – 2020. Riket</a:t>
                      </a:r>
                    </a:p>
                  </a:txBody>
                  <a:tcPr marL="6350" marR="6350" marT="6350" marB="0" anchor="b">
                    <a:lnL>
                      <a:noFill/>
                    </a:lnL>
                    <a:lnR>
                      <a:noFill/>
                    </a:lnR>
                    <a:lnT>
                      <a:noFill/>
                    </a:lnT>
                    <a:lnB>
                      <a:noFill/>
                    </a:lnB>
                  </a:tcPr>
                </a:tc>
                <a:extLst>
                  <a:ext uri="{0D108BD9-81ED-4DB2-BD59-A6C34878D82A}">
                    <a16:rowId xmlns:a16="http://schemas.microsoft.com/office/drawing/2014/main" val="3770693032"/>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664303785"/>
                  </a:ext>
                </a:extLst>
              </a:tr>
            </a:tbl>
          </a:graphicData>
        </a:graphic>
      </p:graphicFrame>
      <p:graphicFrame>
        <p:nvGraphicFramePr>
          <p:cNvPr id="3" name="Diagram 2">
            <a:extLst>
              <a:ext uri="{FF2B5EF4-FFF2-40B4-BE49-F238E27FC236}">
                <a16:creationId xmlns:a16="http://schemas.microsoft.com/office/drawing/2014/main" id="{00000000-0008-0000-4D00-000002000000}"/>
              </a:ext>
            </a:extLst>
          </p:cNvPr>
          <p:cNvGraphicFramePr>
            <a:graphicFrameLocks/>
          </p:cNvGraphicFramePr>
          <p:nvPr>
            <p:extLst>
              <p:ext uri="{D42A27DB-BD31-4B8C-83A1-F6EECF244321}">
                <p14:modId xmlns:p14="http://schemas.microsoft.com/office/powerpoint/2010/main" val="2951009180"/>
              </p:ext>
            </p:extLst>
          </p:nvPr>
        </p:nvGraphicFramePr>
        <p:xfrm>
          <a:off x="634000" y="1040672"/>
          <a:ext cx="5347700" cy="371230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B63CCB1E-7906-4C9C-8EFA-AC3BA17F8D53}"/>
              </a:ext>
            </a:extLst>
          </p:cNvPr>
          <p:cNvSpPr txBox="1"/>
          <p:nvPr/>
        </p:nvSpPr>
        <p:spPr>
          <a:xfrm>
            <a:off x="466725" y="5000625"/>
            <a:ext cx="9639300" cy="1477328"/>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Minskande strokeförekomst är en långsiktig trend. I Riksstroke har antalet fall sedan 2010 minskat med mer än 5 000 fall. Det absoluta antalet stroke minskar i Sverige, trots en ökande folkmängd och trots att antalet äldre i befolkningen ökar. Denna minskning talar för att primär- och sekundärprevention av stroke och annan hjärt-kärlsjukdom har haft framgång, utöver andra aspekter av samhällsutvecklingen som påverkar sjukdomsrisken.</a:t>
            </a:r>
          </a:p>
        </p:txBody>
      </p:sp>
    </p:spTree>
    <p:extLst>
      <p:ext uri="{BB962C8B-B14F-4D97-AF65-F5344CB8AC3E}">
        <p14:creationId xmlns:p14="http://schemas.microsoft.com/office/powerpoint/2010/main" val="3905476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408B087-A9CE-4B25-B221-B5D756BA8C00}"/>
              </a:ext>
            </a:extLst>
          </p:cNvPr>
          <p:cNvSpPr txBox="1"/>
          <p:nvPr/>
        </p:nvSpPr>
        <p:spPr>
          <a:xfrm>
            <a:off x="304800" y="213142"/>
            <a:ext cx="11449050" cy="830997"/>
          </a:xfrm>
          <a:prstGeom prst="rect">
            <a:avLst/>
          </a:prstGeom>
          <a:noFill/>
        </p:spPr>
        <p:txBody>
          <a:bodyPr wrap="square">
            <a:spAutoFit/>
          </a:bodyPr>
          <a:lstStyle/>
          <a:p>
            <a:r>
              <a:rPr lang="sv-SE" sz="2400" b="1" i="0" u="none" strike="noStrike" dirty="0">
                <a:solidFill>
                  <a:srgbClr val="000000"/>
                </a:solidFill>
                <a:effectLst/>
                <a:latin typeface="+mj-lt"/>
              </a:rPr>
              <a:t>Minskning av antal registrerade personer i Nationella diabetesregistret 2020 jämfört 2019. Procent.</a:t>
            </a:r>
            <a:r>
              <a:rPr lang="sv-SE" sz="2400" dirty="0">
                <a:latin typeface="+mj-lt"/>
              </a:rPr>
              <a:t> </a:t>
            </a:r>
          </a:p>
        </p:txBody>
      </p:sp>
      <p:graphicFrame>
        <p:nvGraphicFramePr>
          <p:cNvPr id="4" name="Tabell 3">
            <a:extLst>
              <a:ext uri="{FF2B5EF4-FFF2-40B4-BE49-F238E27FC236}">
                <a16:creationId xmlns:a16="http://schemas.microsoft.com/office/drawing/2014/main" id="{50DDBA8F-B207-48CC-9750-DE7B2C102300}"/>
              </a:ext>
            </a:extLst>
          </p:cNvPr>
          <p:cNvGraphicFramePr>
            <a:graphicFrameLocks noGrp="1"/>
          </p:cNvGraphicFramePr>
          <p:nvPr>
            <p:extLst>
              <p:ext uri="{D42A27DB-BD31-4B8C-83A1-F6EECF244321}">
                <p14:modId xmlns:p14="http://schemas.microsoft.com/office/powerpoint/2010/main" val="4050605667"/>
              </p:ext>
            </p:extLst>
          </p:nvPr>
        </p:nvGraphicFramePr>
        <p:xfrm>
          <a:off x="590550" y="1044139"/>
          <a:ext cx="2247900" cy="4031034"/>
        </p:xfrm>
        <a:graphic>
          <a:graphicData uri="http://schemas.openxmlformats.org/drawingml/2006/table">
            <a:tbl>
              <a:tblPr/>
              <a:tblGrid>
                <a:gridCol w="1355117">
                  <a:extLst>
                    <a:ext uri="{9D8B030D-6E8A-4147-A177-3AD203B41FA5}">
                      <a16:colId xmlns:a16="http://schemas.microsoft.com/office/drawing/2014/main" val="4112877374"/>
                    </a:ext>
                  </a:extLst>
                </a:gridCol>
                <a:gridCol w="892783">
                  <a:extLst>
                    <a:ext uri="{9D8B030D-6E8A-4147-A177-3AD203B41FA5}">
                      <a16:colId xmlns:a16="http://schemas.microsoft.com/office/drawing/2014/main" val="1268204377"/>
                    </a:ext>
                  </a:extLst>
                </a:gridCol>
              </a:tblGrid>
              <a:tr h="181034">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Minskning</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3743775280"/>
                  </a:ext>
                </a:extLst>
              </a:tr>
              <a:tr h="175000">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dirty="0">
                          <a:solidFill>
                            <a:srgbClr val="000000"/>
                          </a:solidFill>
                          <a:effectLst/>
                          <a:latin typeface="Calibri" panose="020F0502020204030204" pitchFamily="34" charset="0"/>
                        </a:rPr>
                        <a:t>-23%</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762616097"/>
                  </a:ext>
                </a:extLst>
              </a:tr>
              <a:tr h="175000">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a:t>
                      </a:r>
                    </a:p>
                  </a:txBody>
                  <a:tcPr marL="6350" marR="6350" marT="6350" marB="0" anchor="b">
                    <a:lnL>
                      <a:noFill/>
                    </a:lnL>
                    <a:lnR>
                      <a:noFill/>
                    </a:lnR>
                    <a:lnT>
                      <a:noFill/>
                    </a:lnT>
                    <a:lnB>
                      <a:noFill/>
                    </a:lnB>
                  </a:tcPr>
                </a:tc>
                <a:extLst>
                  <a:ext uri="{0D108BD9-81ED-4DB2-BD59-A6C34878D82A}">
                    <a16:rowId xmlns:a16="http://schemas.microsoft.com/office/drawing/2014/main" val="4106847321"/>
                  </a:ext>
                </a:extLst>
              </a:tr>
              <a:tr h="175000">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437140108"/>
                  </a:ext>
                </a:extLst>
              </a:tr>
              <a:tr h="175000">
                <a:tc>
                  <a:txBody>
                    <a:bodyPr/>
                    <a:lstStyle/>
                    <a:p>
                      <a:pPr algn="l" fontAlgn="b"/>
                      <a:r>
                        <a:rPr lang="sv-SE" sz="1100" b="0" i="0" u="none" strike="noStrike" dirty="0">
                          <a:solidFill>
                            <a:srgbClr val="000000"/>
                          </a:solidFill>
                          <a:effectLst/>
                          <a:latin typeface="Calibri" panose="020F0502020204030204" pitchFamily="34" charset="0"/>
                        </a:rPr>
                        <a:t>Örebro</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a:t>
                      </a:r>
                    </a:p>
                  </a:txBody>
                  <a:tcPr marL="6350" marR="6350" marT="6350" marB="0" anchor="b">
                    <a:lnL>
                      <a:noFill/>
                    </a:lnL>
                    <a:lnR>
                      <a:noFill/>
                    </a:lnR>
                    <a:lnT>
                      <a:noFill/>
                    </a:lnT>
                    <a:lnB>
                      <a:noFill/>
                    </a:lnB>
                  </a:tcPr>
                </a:tc>
                <a:extLst>
                  <a:ext uri="{0D108BD9-81ED-4DB2-BD59-A6C34878D82A}">
                    <a16:rowId xmlns:a16="http://schemas.microsoft.com/office/drawing/2014/main" val="1831013509"/>
                  </a:ext>
                </a:extLst>
              </a:tr>
              <a:tr h="175000">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691046586"/>
                  </a:ext>
                </a:extLst>
              </a:tr>
              <a:tr h="175000">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a:t>
                      </a:r>
                    </a:p>
                  </a:txBody>
                  <a:tcPr marL="6350" marR="6350" marT="6350" marB="0" anchor="b">
                    <a:lnL>
                      <a:noFill/>
                    </a:lnL>
                    <a:lnR>
                      <a:noFill/>
                    </a:lnR>
                    <a:lnT>
                      <a:noFill/>
                    </a:lnT>
                    <a:lnB>
                      <a:noFill/>
                    </a:lnB>
                  </a:tcPr>
                </a:tc>
                <a:extLst>
                  <a:ext uri="{0D108BD9-81ED-4DB2-BD59-A6C34878D82A}">
                    <a16:rowId xmlns:a16="http://schemas.microsoft.com/office/drawing/2014/main" val="3047436538"/>
                  </a:ext>
                </a:extLst>
              </a:tr>
              <a:tr h="175000">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604633329"/>
                  </a:ext>
                </a:extLst>
              </a:tr>
              <a:tr h="175000">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extLst>
                  <a:ext uri="{0D108BD9-81ED-4DB2-BD59-A6C34878D82A}">
                    <a16:rowId xmlns:a16="http://schemas.microsoft.com/office/drawing/2014/main" val="2893619618"/>
                  </a:ext>
                </a:extLst>
              </a:tr>
              <a:tr h="175000">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601016456"/>
                  </a:ext>
                </a:extLst>
              </a:tr>
              <a:tr h="175000">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2969699356"/>
                  </a:ext>
                </a:extLst>
              </a:tr>
              <a:tr h="175000">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93672604"/>
                  </a:ext>
                </a:extLst>
              </a:tr>
              <a:tr h="175000">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425588030"/>
                  </a:ext>
                </a:extLst>
              </a:tr>
              <a:tr h="175000">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069730111"/>
                  </a:ext>
                </a:extLst>
              </a:tr>
              <a:tr h="175000">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3556693417"/>
                  </a:ext>
                </a:extLst>
              </a:tr>
              <a:tr h="175000">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781909270"/>
                  </a:ext>
                </a:extLst>
              </a:tr>
              <a:tr h="175000">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a:t>
                      </a:r>
                    </a:p>
                  </a:txBody>
                  <a:tcPr marL="6350" marR="6350" marT="6350" marB="0" anchor="b">
                    <a:lnL>
                      <a:noFill/>
                    </a:lnL>
                    <a:lnR>
                      <a:noFill/>
                    </a:lnR>
                    <a:lnT>
                      <a:noFill/>
                    </a:lnT>
                    <a:lnB>
                      <a:noFill/>
                    </a:lnB>
                  </a:tcPr>
                </a:tc>
                <a:extLst>
                  <a:ext uri="{0D108BD9-81ED-4DB2-BD59-A6C34878D82A}">
                    <a16:rowId xmlns:a16="http://schemas.microsoft.com/office/drawing/2014/main" val="2128906880"/>
                  </a:ext>
                </a:extLst>
              </a:tr>
              <a:tr h="175000">
                <a:tc>
                  <a:txBody>
                    <a:bodyPr/>
                    <a:lstStyle/>
                    <a:p>
                      <a:pPr algn="l" fontAlgn="b"/>
                      <a:r>
                        <a:rPr lang="sv-SE" sz="1100" b="0" i="0" u="none" strike="noStrike">
                          <a:solidFill>
                            <a:srgbClr val="000000"/>
                          </a:solidFill>
                          <a:effectLst/>
                          <a:latin typeface="Calibri" panose="020F0502020204030204" pitchFamily="34" charset="0"/>
                        </a:rPr>
                        <a:t>Jämtland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747746997"/>
                  </a:ext>
                </a:extLst>
              </a:tr>
              <a:tr h="175000">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a:t>
                      </a:r>
                    </a:p>
                  </a:txBody>
                  <a:tcPr marL="6350" marR="6350" marT="6350" marB="0" anchor="b">
                    <a:lnL>
                      <a:noFill/>
                    </a:lnL>
                    <a:lnR>
                      <a:noFill/>
                    </a:lnR>
                    <a:lnT>
                      <a:noFill/>
                    </a:lnT>
                    <a:lnB>
                      <a:noFill/>
                    </a:lnB>
                  </a:tcPr>
                </a:tc>
                <a:extLst>
                  <a:ext uri="{0D108BD9-81ED-4DB2-BD59-A6C34878D82A}">
                    <a16:rowId xmlns:a16="http://schemas.microsoft.com/office/drawing/2014/main" val="559241922"/>
                  </a:ext>
                </a:extLst>
              </a:tr>
              <a:tr h="175000">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73376082"/>
                  </a:ext>
                </a:extLst>
              </a:tr>
              <a:tr h="175000">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extLst>
                  <a:ext uri="{0D108BD9-81ED-4DB2-BD59-A6C34878D82A}">
                    <a16:rowId xmlns:a16="http://schemas.microsoft.com/office/drawing/2014/main" val="2086701248"/>
                  </a:ext>
                </a:extLst>
              </a:tr>
              <a:tr h="175000">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174119945"/>
                  </a:ext>
                </a:extLst>
              </a:tr>
              <a:tr h="175000">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666551126"/>
                  </a:ext>
                </a:extLst>
              </a:tr>
            </a:tbl>
          </a:graphicData>
        </a:graphic>
      </p:graphicFrame>
      <p:graphicFrame>
        <p:nvGraphicFramePr>
          <p:cNvPr id="5" name="Diagram 4">
            <a:extLst>
              <a:ext uri="{FF2B5EF4-FFF2-40B4-BE49-F238E27FC236}">
                <a16:creationId xmlns:a16="http://schemas.microsoft.com/office/drawing/2014/main" id="{00000000-0008-0000-5000-000002000000}"/>
              </a:ext>
            </a:extLst>
          </p:cNvPr>
          <p:cNvGraphicFramePr>
            <a:graphicFrameLocks/>
          </p:cNvGraphicFramePr>
          <p:nvPr>
            <p:extLst>
              <p:ext uri="{D42A27DB-BD31-4B8C-83A1-F6EECF244321}">
                <p14:modId xmlns:p14="http://schemas.microsoft.com/office/powerpoint/2010/main" val="3271442579"/>
              </p:ext>
            </p:extLst>
          </p:nvPr>
        </p:nvGraphicFramePr>
        <p:xfrm>
          <a:off x="3690937" y="1200149"/>
          <a:ext cx="4810125" cy="379882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FEBB769C-F028-48CF-BE38-86DD63C94861}"/>
              </a:ext>
            </a:extLst>
          </p:cNvPr>
          <p:cNvSpPr txBox="1"/>
          <p:nvPr/>
        </p:nvSpPr>
        <p:spPr>
          <a:xfrm>
            <a:off x="304800" y="5306005"/>
            <a:ext cx="10163174" cy="1200329"/>
          </a:xfrm>
          <a:prstGeom prst="rect">
            <a:avLst/>
          </a:prstGeom>
          <a:noFill/>
        </p:spPr>
        <p:txBody>
          <a:bodyPr wrap="square" rtlCol="0">
            <a:spAutoFit/>
          </a:bodyPr>
          <a:lstStyle/>
          <a:p>
            <a:r>
              <a:rPr lang="sv-SE" dirty="0"/>
              <a:t>Diabetes har pekats ut som en riskgrupp för att drabbas av svår Covid-19. På grund av detta kan säkert flera patienter ha avstått från sina fysiska kontrollbesök vilket kan förklara ett minskat antal registrerade patienter.  Diabetesvården har ställt om och infört andra arbetssätt än de traditionella. Digitala besök har kommit igång både på medicinmottagningarna och inom primärvården.</a:t>
            </a:r>
          </a:p>
        </p:txBody>
      </p:sp>
    </p:spTree>
    <p:extLst>
      <p:ext uri="{BB962C8B-B14F-4D97-AF65-F5344CB8AC3E}">
        <p14:creationId xmlns:p14="http://schemas.microsoft.com/office/powerpoint/2010/main" val="345213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608300CA-1677-4F1E-A918-12BA69860B1D}"/>
              </a:ext>
            </a:extLst>
          </p:cNvPr>
          <p:cNvGraphicFramePr>
            <a:graphicFrameLocks noGrp="1"/>
          </p:cNvGraphicFramePr>
          <p:nvPr>
            <p:extLst>
              <p:ext uri="{D42A27DB-BD31-4B8C-83A1-F6EECF244321}">
                <p14:modId xmlns:p14="http://schemas.microsoft.com/office/powerpoint/2010/main" val="915997636"/>
              </p:ext>
            </p:extLst>
          </p:nvPr>
        </p:nvGraphicFramePr>
        <p:xfrm>
          <a:off x="409575" y="190659"/>
          <a:ext cx="11506200" cy="591820"/>
        </p:xfrm>
        <a:graphic>
          <a:graphicData uri="http://schemas.openxmlformats.org/drawingml/2006/table">
            <a:tbl>
              <a:tblPr/>
              <a:tblGrid>
                <a:gridCol w="11506200">
                  <a:extLst>
                    <a:ext uri="{9D8B030D-6E8A-4147-A177-3AD203B41FA5}">
                      <a16:colId xmlns:a16="http://schemas.microsoft.com/office/drawing/2014/main" val="2579948503"/>
                    </a:ext>
                  </a:extLst>
                </a:gridCol>
              </a:tblGrid>
              <a:tr h="184150">
                <a:tc>
                  <a:txBody>
                    <a:bodyPr/>
                    <a:lstStyle/>
                    <a:p>
                      <a:pPr algn="l" fontAlgn="b"/>
                      <a:r>
                        <a:rPr lang="sv-SE" sz="2400" b="1" i="0" u="none" strike="noStrike" dirty="0">
                          <a:solidFill>
                            <a:srgbClr val="000000"/>
                          </a:solidFill>
                          <a:effectLst/>
                          <a:latin typeface="+mj-lt"/>
                        </a:rPr>
                        <a:t>Antal primära höftprotesoperationer per 100 000 invånare 2019 - 2020.</a:t>
                      </a:r>
                    </a:p>
                  </a:txBody>
                  <a:tcPr marL="6350" marR="6350" marT="6350" marB="0" anchor="b">
                    <a:lnL>
                      <a:noFill/>
                    </a:lnL>
                    <a:lnR>
                      <a:noFill/>
                    </a:lnR>
                    <a:lnT>
                      <a:noFill/>
                    </a:lnT>
                    <a:lnB>
                      <a:noFill/>
                    </a:lnB>
                  </a:tcPr>
                </a:tc>
                <a:extLst>
                  <a:ext uri="{0D108BD9-81ED-4DB2-BD59-A6C34878D82A}">
                    <a16:rowId xmlns:a16="http://schemas.microsoft.com/office/drawing/2014/main" val="2345998324"/>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682477923"/>
                  </a:ext>
                </a:extLst>
              </a:tr>
            </a:tbl>
          </a:graphicData>
        </a:graphic>
      </p:graphicFrame>
      <p:graphicFrame>
        <p:nvGraphicFramePr>
          <p:cNvPr id="3" name="Tabell 2">
            <a:extLst>
              <a:ext uri="{FF2B5EF4-FFF2-40B4-BE49-F238E27FC236}">
                <a16:creationId xmlns:a16="http://schemas.microsoft.com/office/drawing/2014/main" id="{167AB3B2-AD90-49AC-BBF0-25015E8911AB}"/>
              </a:ext>
            </a:extLst>
          </p:cNvPr>
          <p:cNvGraphicFramePr>
            <a:graphicFrameLocks noGrp="1"/>
          </p:cNvGraphicFramePr>
          <p:nvPr>
            <p:extLst>
              <p:ext uri="{D42A27DB-BD31-4B8C-83A1-F6EECF244321}">
                <p14:modId xmlns:p14="http://schemas.microsoft.com/office/powerpoint/2010/main" val="2112310594"/>
              </p:ext>
            </p:extLst>
          </p:nvPr>
        </p:nvGraphicFramePr>
        <p:xfrm>
          <a:off x="514350" y="782479"/>
          <a:ext cx="2620172" cy="4168030"/>
        </p:xfrm>
        <a:graphic>
          <a:graphicData uri="http://schemas.openxmlformats.org/drawingml/2006/table">
            <a:tbl>
              <a:tblPr/>
              <a:tblGrid>
                <a:gridCol w="986819">
                  <a:extLst>
                    <a:ext uri="{9D8B030D-6E8A-4147-A177-3AD203B41FA5}">
                      <a16:colId xmlns:a16="http://schemas.microsoft.com/office/drawing/2014/main" val="2416057864"/>
                    </a:ext>
                  </a:extLst>
                </a:gridCol>
                <a:gridCol w="544451">
                  <a:extLst>
                    <a:ext uri="{9D8B030D-6E8A-4147-A177-3AD203B41FA5}">
                      <a16:colId xmlns:a16="http://schemas.microsoft.com/office/drawing/2014/main" val="2382141528"/>
                    </a:ext>
                  </a:extLst>
                </a:gridCol>
                <a:gridCol w="544451">
                  <a:extLst>
                    <a:ext uri="{9D8B030D-6E8A-4147-A177-3AD203B41FA5}">
                      <a16:colId xmlns:a16="http://schemas.microsoft.com/office/drawing/2014/main" val="3515908567"/>
                    </a:ext>
                  </a:extLst>
                </a:gridCol>
                <a:gridCol w="544451">
                  <a:extLst>
                    <a:ext uri="{9D8B030D-6E8A-4147-A177-3AD203B41FA5}">
                      <a16:colId xmlns:a16="http://schemas.microsoft.com/office/drawing/2014/main" val="3909336871"/>
                    </a:ext>
                  </a:extLst>
                </a:gridCol>
              </a:tblGrid>
              <a:tr h="296530">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2019</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Förändring</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2462906131"/>
                  </a:ext>
                </a:extLst>
              </a:tr>
              <a:tr h="158354">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151,9</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73,2</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-52%</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775918764"/>
                  </a:ext>
                </a:extLst>
              </a:tr>
              <a:tr h="158354">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158,6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-43%</a:t>
                      </a:r>
                    </a:p>
                  </a:txBody>
                  <a:tcPr marL="6290" marR="6290" marT="6290" marB="0" anchor="b">
                    <a:lnL>
                      <a:noFill/>
                    </a:lnL>
                    <a:lnR>
                      <a:noFill/>
                    </a:lnR>
                    <a:lnT>
                      <a:noFill/>
                    </a:lnT>
                    <a:lnB>
                      <a:noFill/>
                    </a:lnB>
                  </a:tcPr>
                </a:tc>
                <a:extLst>
                  <a:ext uri="{0D108BD9-81ED-4DB2-BD59-A6C34878D82A}">
                    <a16:rowId xmlns:a16="http://schemas.microsoft.com/office/drawing/2014/main" val="1318981751"/>
                  </a:ext>
                </a:extLst>
              </a:tr>
              <a:tr h="158354">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125,7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91,1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74447261"/>
                  </a:ext>
                </a:extLst>
              </a:tr>
              <a:tr h="158354">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155,9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102,3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-34%</a:t>
                      </a:r>
                    </a:p>
                  </a:txBody>
                  <a:tcPr marL="6290" marR="6290" marT="6290" marB="0" anchor="b">
                    <a:lnL>
                      <a:noFill/>
                    </a:lnL>
                    <a:lnR>
                      <a:noFill/>
                    </a:lnR>
                    <a:lnT>
                      <a:noFill/>
                    </a:lnT>
                    <a:lnB>
                      <a:noFill/>
                    </a:lnB>
                  </a:tcPr>
                </a:tc>
                <a:extLst>
                  <a:ext uri="{0D108BD9-81ED-4DB2-BD59-A6C34878D82A}">
                    <a16:rowId xmlns:a16="http://schemas.microsoft.com/office/drawing/2014/main" val="1927875475"/>
                  </a:ext>
                </a:extLst>
              </a:tr>
              <a:tr h="158354">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146,7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104,1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340795537"/>
                  </a:ext>
                </a:extLst>
              </a:tr>
              <a:tr h="158354">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155,7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107,7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-31%</a:t>
                      </a:r>
                    </a:p>
                  </a:txBody>
                  <a:tcPr marL="6290" marR="6290" marT="6290" marB="0" anchor="b">
                    <a:lnL>
                      <a:noFill/>
                    </a:lnL>
                    <a:lnR>
                      <a:noFill/>
                    </a:lnR>
                    <a:lnT>
                      <a:noFill/>
                    </a:lnT>
                    <a:lnB>
                      <a:noFill/>
                    </a:lnB>
                  </a:tcPr>
                </a:tc>
                <a:extLst>
                  <a:ext uri="{0D108BD9-81ED-4DB2-BD59-A6C34878D82A}">
                    <a16:rowId xmlns:a16="http://schemas.microsoft.com/office/drawing/2014/main" val="3509071620"/>
                  </a:ext>
                </a:extLst>
              </a:tr>
              <a:tr h="158354">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189,6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112,2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9761493"/>
                  </a:ext>
                </a:extLst>
              </a:tr>
              <a:tr h="158354">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157,7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116,8</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-26%</a:t>
                      </a:r>
                    </a:p>
                  </a:txBody>
                  <a:tcPr marL="6290" marR="6290" marT="6290" marB="0" anchor="b">
                    <a:lnL>
                      <a:noFill/>
                    </a:lnL>
                    <a:lnR>
                      <a:noFill/>
                    </a:lnR>
                    <a:lnT>
                      <a:noFill/>
                    </a:lnT>
                    <a:lnB>
                      <a:noFill/>
                    </a:lnB>
                  </a:tcPr>
                </a:tc>
                <a:extLst>
                  <a:ext uri="{0D108BD9-81ED-4DB2-BD59-A6C34878D82A}">
                    <a16:rowId xmlns:a16="http://schemas.microsoft.com/office/drawing/2014/main" val="825158855"/>
                  </a:ext>
                </a:extLst>
              </a:tr>
              <a:tr h="158354">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193,6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122,3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920397243"/>
                  </a:ext>
                </a:extLst>
              </a:tr>
              <a:tr h="158354">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133,2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122,3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290" marR="6290" marT="6290" marB="0" anchor="b">
                    <a:lnL>
                      <a:noFill/>
                    </a:lnL>
                    <a:lnR>
                      <a:noFill/>
                    </a:lnR>
                    <a:lnT>
                      <a:noFill/>
                    </a:lnT>
                    <a:lnB>
                      <a:noFill/>
                    </a:lnB>
                  </a:tcPr>
                </a:tc>
                <a:extLst>
                  <a:ext uri="{0D108BD9-81ED-4DB2-BD59-A6C34878D82A}">
                    <a16:rowId xmlns:a16="http://schemas.microsoft.com/office/drawing/2014/main" val="91787848"/>
                  </a:ext>
                </a:extLst>
              </a:tr>
              <a:tr h="158354">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169,1</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126,2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899131197"/>
                  </a:ext>
                </a:extLst>
              </a:tr>
              <a:tr h="158354">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173,1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127,3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a:t>
                      </a:r>
                    </a:p>
                  </a:txBody>
                  <a:tcPr marL="6290" marR="6290" marT="6290" marB="0" anchor="b">
                    <a:lnL>
                      <a:noFill/>
                    </a:lnL>
                    <a:lnR>
                      <a:noFill/>
                    </a:lnR>
                    <a:lnT>
                      <a:noFill/>
                    </a:lnT>
                    <a:lnB>
                      <a:noFill/>
                    </a:lnB>
                  </a:tcPr>
                </a:tc>
                <a:extLst>
                  <a:ext uri="{0D108BD9-81ED-4DB2-BD59-A6C34878D82A}">
                    <a16:rowId xmlns:a16="http://schemas.microsoft.com/office/drawing/2014/main" val="1388614962"/>
                  </a:ext>
                </a:extLst>
              </a:tr>
              <a:tr h="158354">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196,1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131,0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dirty="0">
                          <a:solidFill>
                            <a:srgbClr val="000000"/>
                          </a:solidFill>
                          <a:effectLst/>
                          <a:latin typeface="Calibri" panose="020F0502020204030204" pitchFamily="34" charset="0"/>
                        </a:rPr>
                        <a:t>-33%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658008104"/>
                  </a:ext>
                </a:extLst>
              </a:tr>
              <a:tr h="158354">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190,4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133,4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a:t>
                      </a:r>
                    </a:p>
                  </a:txBody>
                  <a:tcPr marL="6290" marR="6290" marT="6290" marB="0" anchor="b">
                    <a:lnL>
                      <a:noFill/>
                    </a:lnL>
                    <a:lnR>
                      <a:noFill/>
                    </a:lnR>
                    <a:lnT>
                      <a:noFill/>
                    </a:lnT>
                    <a:lnB>
                      <a:noFill/>
                    </a:lnB>
                  </a:tcPr>
                </a:tc>
                <a:extLst>
                  <a:ext uri="{0D108BD9-81ED-4DB2-BD59-A6C34878D82A}">
                    <a16:rowId xmlns:a16="http://schemas.microsoft.com/office/drawing/2014/main" val="779334068"/>
                  </a:ext>
                </a:extLst>
              </a:tr>
              <a:tr h="158354">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164,9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136,4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027848309"/>
                  </a:ext>
                </a:extLst>
              </a:tr>
              <a:tr h="158354">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188,9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141,2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a:t>
                      </a:r>
                    </a:p>
                  </a:txBody>
                  <a:tcPr marL="6290" marR="6290" marT="6290" marB="0" anchor="b">
                    <a:lnL>
                      <a:noFill/>
                    </a:lnL>
                    <a:lnR>
                      <a:noFill/>
                    </a:lnR>
                    <a:lnT>
                      <a:noFill/>
                    </a:lnT>
                    <a:lnB>
                      <a:noFill/>
                    </a:lnB>
                  </a:tcPr>
                </a:tc>
                <a:extLst>
                  <a:ext uri="{0D108BD9-81ED-4DB2-BD59-A6C34878D82A}">
                    <a16:rowId xmlns:a16="http://schemas.microsoft.com/office/drawing/2014/main" val="3903963479"/>
                  </a:ext>
                </a:extLst>
              </a:tr>
              <a:tr h="158354">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199,9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141,5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619776955"/>
                  </a:ext>
                </a:extLst>
              </a:tr>
              <a:tr h="158354">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157,1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153,4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a:t>
                      </a:r>
                    </a:p>
                  </a:txBody>
                  <a:tcPr marL="6290" marR="6290" marT="6290" marB="0" anchor="b">
                    <a:lnL>
                      <a:noFill/>
                    </a:lnL>
                    <a:lnR>
                      <a:noFill/>
                    </a:lnR>
                    <a:lnT>
                      <a:noFill/>
                    </a:lnT>
                    <a:lnB>
                      <a:noFill/>
                    </a:lnB>
                  </a:tcPr>
                </a:tc>
                <a:extLst>
                  <a:ext uri="{0D108BD9-81ED-4DB2-BD59-A6C34878D82A}">
                    <a16:rowId xmlns:a16="http://schemas.microsoft.com/office/drawing/2014/main" val="1098649676"/>
                  </a:ext>
                </a:extLst>
              </a:tr>
              <a:tr h="158354">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257,5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168,3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680020662"/>
                  </a:ext>
                </a:extLst>
              </a:tr>
              <a:tr h="158354">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276,2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180,5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-35%</a:t>
                      </a:r>
                    </a:p>
                  </a:txBody>
                  <a:tcPr marL="6290" marR="6290" marT="6290" marB="0" anchor="b">
                    <a:lnL>
                      <a:noFill/>
                    </a:lnL>
                    <a:lnR>
                      <a:noFill/>
                    </a:lnR>
                    <a:lnT>
                      <a:noFill/>
                    </a:lnT>
                    <a:lnB>
                      <a:noFill/>
                    </a:lnB>
                  </a:tcPr>
                </a:tc>
                <a:extLst>
                  <a:ext uri="{0D108BD9-81ED-4DB2-BD59-A6C34878D82A}">
                    <a16:rowId xmlns:a16="http://schemas.microsoft.com/office/drawing/2014/main" val="3455392953"/>
                  </a:ext>
                </a:extLst>
              </a:tr>
              <a:tr h="158354">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227,9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184,6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038156077"/>
                  </a:ext>
                </a:extLst>
              </a:tr>
              <a:tr h="158354">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225,0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224,2</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0%</a:t>
                      </a:r>
                    </a:p>
                  </a:txBody>
                  <a:tcPr marL="6290" marR="6290" marT="6290" marB="0" anchor="b">
                    <a:lnL>
                      <a:noFill/>
                    </a:lnL>
                    <a:lnR>
                      <a:noFill/>
                    </a:lnR>
                    <a:lnT>
                      <a:noFill/>
                    </a:lnT>
                    <a:lnB>
                      <a:noFill/>
                    </a:lnB>
                  </a:tcPr>
                </a:tc>
                <a:extLst>
                  <a:ext uri="{0D108BD9-81ED-4DB2-BD59-A6C34878D82A}">
                    <a16:rowId xmlns:a16="http://schemas.microsoft.com/office/drawing/2014/main" val="1160177921"/>
                  </a:ext>
                </a:extLst>
              </a:tr>
            </a:tbl>
          </a:graphicData>
        </a:graphic>
      </p:graphicFrame>
      <p:graphicFrame>
        <p:nvGraphicFramePr>
          <p:cNvPr id="5" name="Diagram 4">
            <a:extLst>
              <a:ext uri="{FF2B5EF4-FFF2-40B4-BE49-F238E27FC236}">
                <a16:creationId xmlns:a16="http://schemas.microsoft.com/office/drawing/2014/main" id="{00000000-0008-0000-5700-000002000000}"/>
              </a:ext>
            </a:extLst>
          </p:cNvPr>
          <p:cNvGraphicFramePr>
            <a:graphicFrameLocks/>
          </p:cNvGraphicFramePr>
          <p:nvPr>
            <p:extLst>
              <p:ext uri="{D42A27DB-BD31-4B8C-83A1-F6EECF244321}">
                <p14:modId xmlns:p14="http://schemas.microsoft.com/office/powerpoint/2010/main" val="3465283772"/>
              </p:ext>
            </p:extLst>
          </p:nvPr>
        </p:nvGraphicFramePr>
        <p:xfrm>
          <a:off x="3838574" y="1004154"/>
          <a:ext cx="4981575" cy="39463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919EDFC2-A11D-4AB0-963B-66398057FD53}"/>
              </a:ext>
            </a:extLst>
          </p:cNvPr>
          <p:cNvSpPr txBox="1"/>
          <p:nvPr/>
        </p:nvSpPr>
        <p:spPr>
          <a:xfrm>
            <a:off x="295276" y="5429190"/>
            <a:ext cx="9782174" cy="923330"/>
          </a:xfrm>
          <a:prstGeom prst="rect">
            <a:avLst/>
          </a:prstGeom>
          <a:noFill/>
        </p:spPr>
        <p:txBody>
          <a:bodyPr wrap="square" rtlCol="0">
            <a:spAutoFit/>
          </a:bodyPr>
          <a:lstStyle/>
          <a:p>
            <a:r>
              <a:rPr lang="sv-SE" dirty="0"/>
              <a:t>Under pandemin har den elektiva vården tvingats dra ner till förmån för </a:t>
            </a:r>
            <a:r>
              <a:rPr lang="sv-SE" dirty="0" err="1"/>
              <a:t>covidvård</a:t>
            </a:r>
            <a:r>
              <a:rPr lang="sv-SE" dirty="0"/>
              <a:t> och akuta operationer. I Skåne har vi en stor mängd uppskjuten vård inom framförallt ortopedin. Den procentuella minskningen i Skåne ligger i paritet med de </a:t>
            </a:r>
            <a:r>
              <a:rPr lang="sv-SE"/>
              <a:t>andra regionerna.</a:t>
            </a:r>
            <a:endParaRPr lang="sv-SE" dirty="0"/>
          </a:p>
        </p:txBody>
      </p:sp>
    </p:spTree>
    <p:extLst>
      <p:ext uri="{BB962C8B-B14F-4D97-AF65-F5344CB8AC3E}">
        <p14:creationId xmlns:p14="http://schemas.microsoft.com/office/powerpoint/2010/main" val="255285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CF9D931-8F00-470D-A332-1197DB764481}"/>
              </a:ext>
            </a:extLst>
          </p:cNvPr>
          <p:cNvSpPr>
            <a:spLocks noGrp="1"/>
          </p:cNvSpPr>
          <p:nvPr>
            <p:ph type="title"/>
          </p:nvPr>
        </p:nvSpPr>
        <p:spPr>
          <a:xfrm>
            <a:off x="609600" y="274638"/>
            <a:ext cx="9604248" cy="1143000"/>
          </a:xfrm>
        </p:spPr>
        <p:txBody>
          <a:bodyPr/>
          <a:lstStyle/>
          <a:p>
            <a:r>
              <a:rPr lang="sv-SE" sz="2800" kern="1200" dirty="0">
                <a:solidFill>
                  <a:srgbClr val="000000"/>
                </a:solidFill>
                <a:ea typeface="+mn-ea"/>
                <a:cs typeface="+mn-cs"/>
              </a:rPr>
              <a:t>Antal inskrivna på IVA per Hälso- och sjukvårdsregion, per 100 000 invånare</a:t>
            </a:r>
          </a:p>
        </p:txBody>
      </p:sp>
      <p:graphicFrame>
        <p:nvGraphicFramePr>
          <p:cNvPr id="5" name="Platshållare för innehåll 8">
            <a:extLst>
              <a:ext uri="{FF2B5EF4-FFF2-40B4-BE49-F238E27FC236}">
                <a16:creationId xmlns:a16="http://schemas.microsoft.com/office/drawing/2014/main" id="{8B4C16C4-D15A-4F0F-8D08-E20D523AE4B1}"/>
              </a:ext>
            </a:extLst>
          </p:cNvPr>
          <p:cNvGraphicFramePr>
            <a:graphicFrameLocks/>
          </p:cNvGraphicFramePr>
          <p:nvPr>
            <p:extLst>
              <p:ext uri="{D42A27DB-BD31-4B8C-83A1-F6EECF244321}">
                <p14:modId xmlns:p14="http://schemas.microsoft.com/office/powerpoint/2010/main" val="3972058997"/>
              </p:ext>
            </p:extLst>
          </p:nvPr>
        </p:nvGraphicFramePr>
        <p:xfrm>
          <a:off x="176593" y="1688548"/>
          <a:ext cx="11619357" cy="48080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633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0551489F-64F8-4EFB-938C-5EFAC66BB614}"/>
              </a:ext>
            </a:extLst>
          </p:cNvPr>
          <p:cNvGrpSpPr/>
          <p:nvPr/>
        </p:nvGrpSpPr>
        <p:grpSpPr>
          <a:xfrm>
            <a:off x="729842" y="1358511"/>
            <a:ext cx="9727479" cy="5181003"/>
            <a:chOff x="337078" y="891535"/>
            <a:chExt cx="10950753" cy="5832537"/>
          </a:xfrm>
        </p:grpSpPr>
        <p:pic>
          <p:nvPicPr>
            <p:cNvPr id="2" name="Bildobjekt 1">
              <a:extLst>
                <a:ext uri="{FF2B5EF4-FFF2-40B4-BE49-F238E27FC236}">
                  <a16:creationId xmlns:a16="http://schemas.microsoft.com/office/drawing/2014/main" id="{35949681-8C26-4ED5-8CD5-66419C01479C}"/>
                </a:ext>
              </a:extLst>
            </p:cNvPr>
            <p:cNvPicPr>
              <a:picLocks noChangeAspect="1"/>
            </p:cNvPicPr>
            <p:nvPr/>
          </p:nvPicPr>
          <p:blipFill>
            <a:blip r:embed="rId2"/>
            <a:stretch>
              <a:fillRect/>
            </a:stretch>
          </p:blipFill>
          <p:spPr>
            <a:xfrm>
              <a:off x="337078" y="891535"/>
              <a:ext cx="10950753" cy="5832537"/>
            </a:xfrm>
            <a:prstGeom prst="rect">
              <a:avLst/>
            </a:prstGeom>
          </p:spPr>
        </p:pic>
        <p:sp>
          <p:nvSpPr>
            <p:cNvPr id="3" name="Rektangel 2">
              <a:extLst>
                <a:ext uri="{FF2B5EF4-FFF2-40B4-BE49-F238E27FC236}">
                  <a16:creationId xmlns:a16="http://schemas.microsoft.com/office/drawing/2014/main" id="{5882C4C4-B98A-4281-8E55-2626B3943A4A}"/>
                </a:ext>
              </a:extLst>
            </p:cNvPr>
            <p:cNvSpPr/>
            <p:nvPr/>
          </p:nvSpPr>
          <p:spPr bwMode="auto">
            <a:xfrm>
              <a:off x="7348167" y="1726437"/>
              <a:ext cx="3939664" cy="438074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grpSp>
      <p:sp>
        <p:nvSpPr>
          <p:cNvPr id="5" name="Rubrik 4">
            <a:extLst>
              <a:ext uri="{FF2B5EF4-FFF2-40B4-BE49-F238E27FC236}">
                <a16:creationId xmlns:a16="http://schemas.microsoft.com/office/drawing/2014/main" id="{AF4BF071-F86A-4038-9CA4-0E266DECC97A}"/>
              </a:ext>
            </a:extLst>
          </p:cNvPr>
          <p:cNvSpPr>
            <a:spLocks noGrp="1"/>
          </p:cNvSpPr>
          <p:nvPr>
            <p:ph type="title"/>
          </p:nvPr>
        </p:nvSpPr>
        <p:spPr/>
        <p:txBody>
          <a:bodyPr/>
          <a:lstStyle/>
          <a:p>
            <a:r>
              <a:rPr lang="sv-SE" sz="2800" kern="1200" dirty="0">
                <a:solidFill>
                  <a:srgbClr val="000000"/>
                </a:solidFill>
                <a:ea typeface="+mn-ea"/>
                <a:cs typeface="+mn-cs"/>
              </a:rPr>
              <a:t>Covid slutenvård och IVA Skåne</a:t>
            </a:r>
          </a:p>
        </p:txBody>
      </p:sp>
    </p:spTree>
    <p:extLst>
      <p:ext uri="{BB962C8B-B14F-4D97-AF65-F5344CB8AC3E}">
        <p14:creationId xmlns:p14="http://schemas.microsoft.com/office/powerpoint/2010/main" val="90459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B071408E-E783-4433-8808-444DF2B8F2B3}"/>
              </a:ext>
            </a:extLst>
          </p:cNvPr>
          <p:cNvGraphicFramePr>
            <a:graphicFrameLocks noGrp="1"/>
          </p:cNvGraphicFramePr>
          <p:nvPr>
            <p:extLst>
              <p:ext uri="{D42A27DB-BD31-4B8C-83A1-F6EECF244321}">
                <p14:modId xmlns:p14="http://schemas.microsoft.com/office/powerpoint/2010/main" val="3507333079"/>
              </p:ext>
            </p:extLst>
          </p:nvPr>
        </p:nvGraphicFramePr>
        <p:xfrm>
          <a:off x="66675" y="175419"/>
          <a:ext cx="11782425" cy="1197457"/>
        </p:xfrm>
        <a:graphic>
          <a:graphicData uri="http://schemas.openxmlformats.org/drawingml/2006/table">
            <a:tbl>
              <a:tblPr/>
              <a:tblGrid>
                <a:gridCol w="11782425">
                  <a:extLst>
                    <a:ext uri="{9D8B030D-6E8A-4147-A177-3AD203B41FA5}">
                      <a16:colId xmlns:a16="http://schemas.microsoft.com/office/drawing/2014/main" val="758419400"/>
                    </a:ext>
                  </a:extLst>
                </a:gridCol>
              </a:tblGrid>
              <a:tr h="639439">
                <a:tc>
                  <a:txBody>
                    <a:bodyPr/>
                    <a:lstStyle/>
                    <a:p>
                      <a:pPr algn="l" fontAlgn="b"/>
                      <a:r>
                        <a:rPr lang="sv-SE" sz="2800" b="1" i="0" u="none" strike="noStrike" dirty="0">
                          <a:solidFill>
                            <a:srgbClr val="000000"/>
                          </a:solidFill>
                          <a:effectLst/>
                          <a:latin typeface="+mj-lt"/>
                        </a:rPr>
                        <a:t>Antal sjukhusvårdade patienter med covid-19 per 100 000 invånare. Baseras på inrapportering till Socialstyrelsen till början av april 2021</a:t>
                      </a:r>
                    </a:p>
                  </a:txBody>
                  <a:tcPr marL="6350" marR="6350" marT="6350" marB="0" anchor="b">
                    <a:lnL>
                      <a:noFill/>
                    </a:lnL>
                    <a:lnR>
                      <a:noFill/>
                    </a:lnR>
                    <a:lnT>
                      <a:noFill/>
                    </a:lnT>
                    <a:lnB>
                      <a:noFill/>
                    </a:lnB>
                  </a:tcPr>
                </a:tc>
                <a:extLst>
                  <a:ext uri="{0D108BD9-81ED-4DB2-BD59-A6C34878D82A}">
                    <a16:rowId xmlns:a16="http://schemas.microsoft.com/office/drawing/2014/main" val="1709600974"/>
                  </a:ext>
                </a:extLst>
              </a:tr>
              <a:tr h="337667">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344722896"/>
                  </a:ext>
                </a:extLst>
              </a:tr>
            </a:tbl>
          </a:graphicData>
        </a:graphic>
      </p:graphicFrame>
      <p:graphicFrame>
        <p:nvGraphicFramePr>
          <p:cNvPr id="3" name="Tabell 2">
            <a:extLst>
              <a:ext uri="{FF2B5EF4-FFF2-40B4-BE49-F238E27FC236}">
                <a16:creationId xmlns:a16="http://schemas.microsoft.com/office/drawing/2014/main" id="{3AF7FE8A-9C81-4279-B3E4-43D79EFB9059}"/>
              </a:ext>
            </a:extLst>
          </p:cNvPr>
          <p:cNvGraphicFramePr>
            <a:graphicFrameLocks noGrp="1"/>
          </p:cNvGraphicFramePr>
          <p:nvPr>
            <p:extLst>
              <p:ext uri="{D42A27DB-BD31-4B8C-83A1-F6EECF244321}">
                <p14:modId xmlns:p14="http://schemas.microsoft.com/office/powerpoint/2010/main" val="2111023953"/>
              </p:ext>
            </p:extLst>
          </p:nvPr>
        </p:nvGraphicFramePr>
        <p:xfrm>
          <a:off x="342900" y="1151028"/>
          <a:ext cx="2705099" cy="4001770"/>
        </p:xfrm>
        <a:graphic>
          <a:graphicData uri="http://schemas.openxmlformats.org/drawingml/2006/table">
            <a:tbl>
              <a:tblPr/>
              <a:tblGrid>
                <a:gridCol w="1089554">
                  <a:extLst>
                    <a:ext uri="{9D8B030D-6E8A-4147-A177-3AD203B41FA5}">
                      <a16:colId xmlns:a16="http://schemas.microsoft.com/office/drawing/2014/main" val="2778619707"/>
                    </a:ext>
                  </a:extLst>
                </a:gridCol>
                <a:gridCol w="663751">
                  <a:extLst>
                    <a:ext uri="{9D8B030D-6E8A-4147-A177-3AD203B41FA5}">
                      <a16:colId xmlns:a16="http://schemas.microsoft.com/office/drawing/2014/main" val="3040270506"/>
                    </a:ext>
                  </a:extLst>
                </a:gridCol>
                <a:gridCol w="951794">
                  <a:extLst>
                    <a:ext uri="{9D8B030D-6E8A-4147-A177-3AD203B41FA5}">
                      <a16:colId xmlns:a16="http://schemas.microsoft.com/office/drawing/2014/main" val="2686601376"/>
                    </a:ext>
                  </a:extLst>
                </a:gridCol>
              </a:tblGrid>
              <a:tr h="162698">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dirty="0">
                          <a:solidFill>
                            <a:srgbClr val="000000"/>
                          </a:solidFill>
                          <a:effectLst/>
                          <a:latin typeface="Calibri" panose="020F0502020204030204" pitchFamily="34" charset="0"/>
                        </a:rPr>
                        <a:t>Varav IVA</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slutenvårdade</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3390230527"/>
                  </a:ext>
                </a:extLst>
              </a:tr>
              <a:tr h="162698">
                <a:tc>
                  <a:txBody>
                    <a:bodyPr/>
                    <a:lstStyle/>
                    <a:p>
                      <a:pPr algn="l" fontAlgn="b"/>
                      <a:r>
                        <a:rPr lang="sv-SE" sz="1100" b="0" i="0" u="none" strike="noStrike" dirty="0">
                          <a:solidFill>
                            <a:srgbClr val="000000"/>
                          </a:solidFill>
                          <a:effectLst/>
                          <a:latin typeface="Calibri" panose="020F0502020204030204" pitchFamily="34" charset="0"/>
                        </a:rPr>
                        <a:t>Västerbotten</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33,7</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206,1</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454370237"/>
                  </a:ext>
                </a:extLst>
              </a:tr>
              <a:tr h="162698">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25,1</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233,3</a:t>
                      </a:r>
                    </a:p>
                  </a:txBody>
                  <a:tcPr marL="6350" marR="6350" marT="6350" marB="0" anchor="b">
                    <a:lnL>
                      <a:noFill/>
                    </a:lnL>
                    <a:lnR>
                      <a:noFill/>
                    </a:lnR>
                    <a:lnT>
                      <a:noFill/>
                    </a:lnT>
                    <a:lnB>
                      <a:noFill/>
                    </a:lnB>
                  </a:tcPr>
                </a:tc>
                <a:extLst>
                  <a:ext uri="{0D108BD9-81ED-4DB2-BD59-A6C34878D82A}">
                    <a16:rowId xmlns:a16="http://schemas.microsoft.com/office/drawing/2014/main" val="2332407408"/>
                  </a:ext>
                </a:extLst>
              </a:tr>
              <a:tr h="162698">
                <a:tc>
                  <a:txBody>
                    <a:bodyPr/>
                    <a:lstStyle/>
                    <a:p>
                      <a:pPr algn="l" fontAlgn="b"/>
                      <a:r>
                        <a:rPr lang="sv-SE" sz="1100" b="0" i="0" u="none" strike="noStrike">
                          <a:solidFill>
                            <a:srgbClr val="000000"/>
                          </a:solidFill>
                          <a:effectLst/>
                          <a:latin typeface="Calibri" panose="020F0502020204030204" pitchFamily="34" charset="0"/>
                        </a:rPr>
                        <a:t>Jämtland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33,5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245,5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169178642"/>
                  </a:ext>
                </a:extLst>
              </a:tr>
              <a:tr h="162698">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39,7</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264,8</a:t>
                      </a:r>
                    </a:p>
                  </a:txBody>
                  <a:tcPr marL="6350" marR="6350" marT="6350" marB="0" anchor="b">
                    <a:lnL>
                      <a:noFill/>
                    </a:lnL>
                    <a:lnR>
                      <a:noFill/>
                    </a:lnR>
                    <a:lnT>
                      <a:noFill/>
                    </a:lnT>
                    <a:lnB>
                      <a:noFill/>
                    </a:lnB>
                  </a:tcPr>
                </a:tc>
                <a:extLst>
                  <a:ext uri="{0D108BD9-81ED-4DB2-BD59-A6C34878D82A}">
                    <a16:rowId xmlns:a16="http://schemas.microsoft.com/office/drawing/2014/main" val="4159197540"/>
                  </a:ext>
                </a:extLst>
              </a:tr>
              <a:tr h="162698">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23,9</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270,3</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798471954"/>
                  </a:ext>
                </a:extLst>
              </a:tr>
              <a:tr h="162698">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32,3</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306,2</a:t>
                      </a:r>
                    </a:p>
                  </a:txBody>
                  <a:tcPr marL="6350" marR="6350" marT="6350" marB="0" anchor="b">
                    <a:lnL>
                      <a:noFill/>
                    </a:lnL>
                    <a:lnR>
                      <a:noFill/>
                    </a:lnR>
                    <a:lnT>
                      <a:noFill/>
                    </a:lnT>
                    <a:lnB>
                      <a:noFill/>
                    </a:lnB>
                  </a:tcPr>
                </a:tc>
                <a:extLst>
                  <a:ext uri="{0D108BD9-81ED-4DB2-BD59-A6C34878D82A}">
                    <a16:rowId xmlns:a16="http://schemas.microsoft.com/office/drawing/2014/main" val="4272350204"/>
                  </a:ext>
                </a:extLst>
              </a:tr>
              <a:tr h="162698">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29,9</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314,4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285355439"/>
                  </a:ext>
                </a:extLst>
              </a:tr>
              <a:tr h="162698">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30,6</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317,7</a:t>
                      </a:r>
                    </a:p>
                  </a:txBody>
                  <a:tcPr marL="6350" marR="6350" marT="6350" marB="0" anchor="b">
                    <a:lnL>
                      <a:noFill/>
                    </a:lnL>
                    <a:lnR>
                      <a:noFill/>
                    </a:lnR>
                    <a:lnT>
                      <a:noFill/>
                    </a:lnT>
                    <a:lnB>
                      <a:noFill/>
                    </a:lnB>
                  </a:tcPr>
                </a:tc>
                <a:extLst>
                  <a:ext uri="{0D108BD9-81ED-4DB2-BD59-A6C34878D82A}">
                    <a16:rowId xmlns:a16="http://schemas.microsoft.com/office/drawing/2014/main" val="3338659133"/>
                  </a:ext>
                </a:extLst>
              </a:tr>
              <a:tr h="162698">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29,7</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320,7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020083958"/>
                  </a:ext>
                </a:extLst>
              </a:tr>
              <a:tr h="162698">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45,2</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366,4</a:t>
                      </a:r>
                    </a:p>
                  </a:txBody>
                  <a:tcPr marL="6350" marR="6350" marT="6350" marB="0" anchor="b">
                    <a:lnL>
                      <a:noFill/>
                    </a:lnL>
                    <a:lnR>
                      <a:noFill/>
                    </a:lnR>
                    <a:lnT>
                      <a:noFill/>
                    </a:lnT>
                    <a:lnB>
                      <a:noFill/>
                    </a:lnB>
                  </a:tcPr>
                </a:tc>
                <a:extLst>
                  <a:ext uri="{0D108BD9-81ED-4DB2-BD59-A6C34878D82A}">
                    <a16:rowId xmlns:a16="http://schemas.microsoft.com/office/drawing/2014/main" val="2517607104"/>
                  </a:ext>
                </a:extLst>
              </a:tr>
              <a:tr h="162698">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30,1</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380,3</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816812703"/>
                  </a:ext>
                </a:extLst>
              </a:tr>
              <a:tr h="162698">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40,5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399,5</a:t>
                      </a:r>
                    </a:p>
                  </a:txBody>
                  <a:tcPr marL="6350" marR="6350" marT="6350" marB="0" anchor="b">
                    <a:lnL>
                      <a:noFill/>
                    </a:lnL>
                    <a:lnR>
                      <a:noFill/>
                    </a:lnR>
                    <a:lnT>
                      <a:noFill/>
                    </a:lnT>
                    <a:lnB>
                      <a:noFill/>
                    </a:lnB>
                  </a:tcPr>
                </a:tc>
                <a:extLst>
                  <a:ext uri="{0D108BD9-81ED-4DB2-BD59-A6C34878D82A}">
                    <a16:rowId xmlns:a16="http://schemas.microsoft.com/office/drawing/2014/main" val="3892977928"/>
                  </a:ext>
                </a:extLst>
              </a:tr>
              <a:tr h="162698">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27,1</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417,5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664954387"/>
                  </a:ext>
                </a:extLst>
              </a:tr>
              <a:tr h="162698">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43,5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418,3</a:t>
                      </a:r>
                    </a:p>
                  </a:txBody>
                  <a:tcPr marL="6350" marR="6350" marT="6350" marB="0" anchor="b">
                    <a:lnL>
                      <a:noFill/>
                    </a:lnL>
                    <a:lnR>
                      <a:noFill/>
                    </a:lnR>
                    <a:lnT>
                      <a:noFill/>
                    </a:lnT>
                    <a:lnB>
                      <a:noFill/>
                    </a:lnB>
                  </a:tcPr>
                </a:tc>
                <a:extLst>
                  <a:ext uri="{0D108BD9-81ED-4DB2-BD59-A6C34878D82A}">
                    <a16:rowId xmlns:a16="http://schemas.microsoft.com/office/drawing/2014/main" val="3023611891"/>
                  </a:ext>
                </a:extLst>
              </a:tr>
              <a:tr h="162698">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63,1</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422,8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106870838"/>
                  </a:ext>
                </a:extLst>
              </a:tr>
              <a:tr h="162698">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54,4</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427,0</a:t>
                      </a:r>
                    </a:p>
                  </a:txBody>
                  <a:tcPr marL="6350" marR="6350" marT="6350" marB="0" anchor="b">
                    <a:lnL>
                      <a:noFill/>
                    </a:lnL>
                    <a:lnR>
                      <a:noFill/>
                    </a:lnR>
                    <a:lnT>
                      <a:noFill/>
                    </a:lnT>
                    <a:lnB>
                      <a:noFill/>
                    </a:lnB>
                  </a:tcPr>
                </a:tc>
                <a:extLst>
                  <a:ext uri="{0D108BD9-81ED-4DB2-BD59-A6C34878D82A}">
                    <a16:rowId xmlns:a16="http://schemas.microsoft.com/office/drawing/2014/main" val="2680577172"/>
                  </a:ext>
                </a:extLst>
              </a:tr>
              <a:tr h="162698">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45,2</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441,4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3753681"/>
                  </a:ext>
                </a:extLst>
              </a:tr>
              <a:tr h="162698">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47,1</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443,8</a:t>
                      </a:r>
                    </a:p>
                  </a:txBody>
                  <a:tcPr marL="6350" marR="6350" marT="6350" marB="0" anchor="b">
                    <a:lnL>
                      <a:noFill/>
                    </a:lnL>
                    <a:lnR>
                      <a:noFill/>
                    </a:lnR>
                    <a:lnT>
                      <a:noFill/>
                    </a:lnT>
                    <a:lnB>
                      <a:noFill/>
                    </a:lnB>
                  </a:tcPr>
                </a:tc>
                <a:extLst>
                  <a:ext uri="{0D108BD9-81ED-4DB2-BD59-A6C34878D82A}">
                    <a16:rowId xmlns:a16="http://schemas.microsoft.com/office/drawing/2014/main" val="3679494605"/>
                  </a:ext>
                </a:extLst>
              </a:tr>
              <a:tr h="162698">
                <a:tc>
                  <a:txBody>
                    <a:bodyPr/>
                    <a:lstStyle/>
                    <a:p>
                      <a:pPr algn="l" fontAlgn="b"/>
                      <a:r>
                        <a:rPr lang="sv-SE" sz="1100" b="0" i="0" u="none" strike="noStrike">
                          <a:solidFill>
                            <a:srgbClr val="000000"/>
                          </a:solidFill>
                          <a:effectLst/>
                          <a:latin typeface="Calibri" panose="020F0502020204030204" pitchFamily="34" charset="0"/>
                        </a:rPr>
                        <a:t>Södermanland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69,1</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460,9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660553101"/>
                  </a:ext>
                </a:extLst>
              </a:tr>
              <a:tr h="162698">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48,0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495,3</a:t>
                      </a:r>
                    </a:p>
                  </a:txBody>
                  <a:tcPr marL="6350" marR="6350" marT="6350" marB="0" anchor="b">
                    <a:lnL>
                      <a:noFill/>
                    </a:lnL>
                    <a:lnR>
                      <a:noFill/>
                    </a:lnR>
                    <a:lnT>
                      <a:noFill/>
                    </a:lnT>
                    <a:lnB>
                      <a:noFill/>
                    </a:lnB>
                  </a:tcPr>
                </a:tc>
                <a:extLst>
                  <a:ext uri="{0D108BD9-81ED-4DB2-BD59-A6C34878D82A}">
                    <a16:rowId xmlns:a16="http://schemas.microsoft.com/office/drawing/2014/main" val="1498929976"/>
                  </a:ext>
                </a:extLst>
              </a:tr>
              <a:tr h="162698">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519,4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569512911"/>
                  </a:ext>
                </a:extLst>
              </a:tr>
              <a:tr h="162698">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62,2</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639,9</a:t>
                      </a:r>
                    </a:p>
                  </a:txBody>
                  <a:tcPr marL="6350" marR="6350" marT="6350" marB="0" anchor="b">
                    <a:lnL>
                      <a:noFill/>
                    </a:lnL>
                    <a:lnR>
                      <a:noFill/>
                    </a:lnR>
                    <a:lnT>
                      <a:noFill/>
                    </a:lnT>
                    <a:lnB>
                      <a:noFill/>
                    </a:lnB>
                  </a:tcPr>
                </a:tc>
                <a:extLst>
                  <a:ext uri="{0D108BD9-81ED-4DB2-BD59-A6C34878D82A}">
                    <a16:rowId xmlns:a16="http://schemas.microsoft.com/office/drawing/2014/main" val="2339629270"/>
                  </a:ext>
                </a:extLst>
              </a:tr>
            </a:tbl>
          </a:graphicData>
        </a:graphic>
      </p:graphicFrame>
      <p:graphicFrame>
        <p:nvGraphicFramePr>
          <p:cNvPr id="4" name="Diagram 3">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1604634161"/>
              </p:ext>
            </p:extLst>
          </p:nvPr>
        </p:nvGraphicFramePr>
        <p:xfrm>
          <a:off x="3289592" y="1205644"/>
          <a:ext cx="5336590" cy="390184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17B2E8A0-4A4E-4BB9-8C73-42FFAB4DDF18}"/>
              </a:ext>
            </a:extLst>
          </p:cNvPr>
          <p:cNvSpPr txBox="1"/>
          <p:nvPr/>
        </p:nvSpPr>
        <p:spPr>
          <a:xfrm>
            <a:off x="234657" y="5147148"/>
            <a:ext cx="10233318" cy="584775"/>
          </a:xfrm>
          <a:prstGeom prst="rect">
            <a:avLst/>
          </a:prstGeom>
          <a:noFill/>
        </p:spPr>
        <p:txBody>
          <a:bodyPr wrap="square" rtlCol="0">
            <a:spAutoFit/>
          </a:bodyPr>
          <a:lstStyle/>
          <a:p>
            <a:endParaRPr lang="sv-SE" sz="1600" dirty="0">
              <a:solidFill>
                <a:srgbClr val="000000"/>
              </a:solidFill>
              <a:latin typeface="Calibri" panose="020F0502020204030204" pitchFamily="34" charset="0"/>
            </a:endParaRPr>
          </a:p>
          <a:p>
            <a:pPr lvl="0"/>
            <a:endParaRPr lang="sv-SE" sz="1600" dirty="0">
              <a:latin typeface="Calibri" panose="020F0502020204030204" pitchFamily="34" charset="0"/>
              <a:cs typeface="Calibri" panose="020F0502020204030204" pitchFamily="34" charset="0"/>
            </a:endParaRPr>
          </a:p>
        </p:txBody>
      </p:sp>
      <p:sp>
        <p:nvSpPr>
          <p:cNvPr id="6" name="textruta 5">
            <a:extLst>
              <a:ext uri="{FF2B5EF4-FFF2-40B4-BE49-F238E27FC236}">
                <a16:creationId xmlns:a16="http://schemas.microsoft.com/office/drawing/2014/main" id="{5B254B83-D83B-441C-98A3-2AEDE9D688CC}"/>
              </a:ext>
            </a:extLst>
          </p:cNvPr>
          <p:cNvSpPr txBox="1"/>
          <p:nvPr/>
        </p:nvSpPr>
        <p:spPr>
          <a:xfrm>
            <a:off x="234657" y="5186583"/>
            <a:ext cx="9944100" cy="1569660"/>
          </a:xfrm>
          <a:prstGeom prst="rect">
            <a:avLst/>
          </a:prstGeom>
          <a:noFill/>
        </p:spPr>
        <p:txBody>
          <a:bodyPr wrap="square" rtlCol="0">
            <a:spAutoFit/>
          </a:bodyPr>
          <a:lstStyle/>
          <a:p>
            <a:pPr lvl="0"/>
            <a:r>
              <a:rPr lang="sv-SE" sz="1600" dirty="0">
                <a:latin typeface="Calibri" panose="020F0502020204030204" pitchFamily="34" charset="0"/>
                <a:cs typeface="Calibri" panose="020F0502020204030204" pitchFamily="34" charset="0"/>
              </a:rPr>
              <a:t>Avseende antal sjukhusvårdade patienter med Covid-19 per 100 000 ligger Skåne (380/100 000) nära mediannivåer och under rikets genomsnittsnivåer. Detta kan delvis förklaras av en välfungerande samverkan mellan primärvårdsnivån och kommunal vård och omsorg samt en satsning på mobila läkarteam i kombination med kvalitativ informationsspridning. Under den dramatiska andra vågen i december-januari skedde dock en markant ökning av slutenvårdsbehovet.</a:t>
            </a:r>
          </a:p>
          <a:p>
            <a:r>
              <a:rPr lang="sv-SE" sz="1600" dirty="0">
                <a:solidFill>
                  <a:srgbClr val="000000"/>
                </a:solidFill>
                <a:latin typeface="Calibri" panose="020F0502020204030204" pitchFamily="34" charset="0"/>
              </a:rPr>
              <a:t>Baseras på inrapportering till Socialstyrelsen till början av april 2021</a:t>
            </a:r>
          </a:p>
        </p:txBody>
      </p:sp>
    </p:spTree>
    <p:extLst>
      <p:ext uri="{BB962C8B-B14F-4D97-AF65-F5344CB8AC3E}">
        <p14:creationId xmlns:p14="http://schemas.microsoft.com/office/powerpoint/2010/main" val="179861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CF536AA6-7BF0-4CB3-9087-ADB5AB8A7A0F}"/>
              </a:ext>
            </a:extLst>
          </p:cNvPr>
          <p:cNvGraphicFramePr>
            <a:graphicFrameLocks noGrp="1"/>
          </p:cNvGraphicFramePr>
          <p:nvPr>
            <p:extLst>
              <p:ext uri="{D42A27DB-BD31-4B8C-83A1-F6EECF244321}">
                <p14:modId xmlns:p14="http://schemas.microsoft.com/office/powerpoint/2010/main" val="1114933169"/>
              </p:ext>
            </p:extLst>
          </p:nvPr>
        </p:nvGraphicFramePr>
        <p:xfrm>
          <a:off x="209550" y="158909"/>
          <a:ext cx="11725275" cy="1323340"/>
        </p:xfrm>
        <a:graphic>
          <a:graphicData uri="http://schemas.openxmlformats.org/drawingml/2006/table">
            <a:tbl>
              <a:tblPr/>
              <a:tblGrid>
                <a:gridCol w="11725275">
                  <a:extLst>
                    <a:ext uri="{9D8B030D-6E8A-4147-A177-3AD203B41FA5}">
                      <a16:colId xmlns:a16="http://schemas.microsoft.com/office/drawing/2014/main" val="1304221572"/>
                    </a:ext>
                  </a:extLst>
                </a:gridCol>
              </a:tblGrid>
              <a:tr h="184150">
                <a:tc>
                  <a:txBody>
                    <a:bodyPr/>
                    <a:lstStyle/>
                    <a:p>
                      <a:pPr algn="l" fontAlgn="b"/>
                      <a:r>
                        <a:rPr lang="sv-SE" sz="2400" b="1" i="0" u="none" strike="noStrike" dirty="0">
                          <a:solidFill>
                            <a:srgbClr val="000000"/>
                          </a:solidFill>
                          <a:effectLst/>
                          <a:latin typeface="+mj-lt"/>
                        </a:rPr>
                        <a:t>Antal sjukhusvårdade patienter med covid-19 per 100 000 invånare. Jämförelse mellan två tidsperioder; 1 mars-30 september 2020 samt 1 oktober 2020 – 4 april 2021</a:t>
                      </a:r>
                    </a:p>
                  </a:txBody>
                  <a:tcPr marL="6350" marR="6350" marT="6350" marB="0" anchor="b">
                    <a:lnL>
                      <a:noFill/>
                    </a:lnL>
                    <a:lnR>
                      <a:noFill/>
                    </a:lnR>
                    <a:lnT>
                      <a:noFill/>
                    </a:lnT>
                    <a:lnB>
                      <a:noFill/>
                    </a:lnB>
                  </a:tcPr>
                </a:tc>
                <a:extLst>
                  <a:ext uri="{0D108BD9-81ED-4DB2-BD59-A6C34878D82A}">
                    <a16:rowId xmlns:a16="http://schemas.microsoft.com/office/drawing/2014/main" val="608782802"/>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542656574"/>
                  </a:ext>
                </a:extLst>
              </a:tr>
            </a:tbl>
          </a:graphicData>
        </a:graphic>
      </p:graphicFrame>
      <p:graphicFrame>
        <p:nvGraphicFramePr>
          <p:cNvPr id="3" name="Tabell 2">
            <a:extLst>
              <a:ext uri="{FF2B5EF4-FFF2-40B4-BE49-F238E27FC236}">
                <a16:creationId xmlns:a16="http://schemas.microsoft.com/office/drawing/2014/main" id="{737FDBB3-185F-4D04-9D76-34C1D79E5653}"/>
              </a:ext>
            </a:extLst>
          </p:cNvPr>
          <p:cNvGraphicFramePr>
            <a:graphicFrameLocks noGrp="1"/>
          </p:cNvGraphicFramePr>
          <p:nvPr>
            <p:extLst>
              <p:ext uri="{D42A27DB-BD31-4B8C-83A1-F6EECF244321}">
                <p14:modId xmlns:p14="http://schemas.microsoft.com/office/powerpoint/2010/main" val="3393467916"/>
              </p:ext>
            </p:extLst>
          </p:nvPr>
        </p:nvGraphicFramePr>
        <p:xfrm>
          <a:off x="1095375" y="1214996"/>
          <a:ext cx="3957620" cy="4168030"/>
        </p:xfrm>
        <a:graphic>
          <a:graphicData uri="http://schemas.openxmlformats.org/drawingml/2006/table">
            <a:tbl>
              <a:tblPr/>
              <a:tblGrid>
                <a:gridCol w="1281319">
                  <a:extLst>
                    <a:ext uri="{9D8B030D-6E8A-4147-A177-3AD203B41FA5}">
                      <a16:colId xmlns:a16="http://schemas.microsoft.com/office/drawing/2014/main" val="1887976823"/>
                    </a:ext>
                  </a:extLst>
                </a:gridCol>
                <a:gridCol w="1012655">
                  <a:extLst>
                    <a:ext uri="{9D8B030D-6E8A-4147-A177-3AD203B41FA5}">
                      <a16:colId xmlns:a16="http://schemas.microsoft.com/office/drawing/2014/main" val="3911121497"/>
                    </a:ext>
                  </a:extLst>
                </a:gridCol>
                <a:gridCol w="1167652">
                  <a:extLst>
                    <a:ext uri="{9D8B030D-6E8A-4147-A177-3AD203B41FA5}">
                      <a16:colId xmlns:a16="http://schemas.microsoft.com/office/drawing/2014/main" val="2524299569"/>
                    </a:ext>
                  </a:extLst>
                </a:gridCol>
                <a:gridCol w="495994">
                  <a:extLst>
                    <a:ext uri="{9D8B030D-6E8A-4147-A177-3AD203B41FA5}">
                      <a16:colId xmlns:a16="http://schemas.microsoft.com/office/drawing/2014/main" val="672197011"/>
                    </a:ext>
                  </a:extLst>
                </a:gridCol>
              </a:tblGrid>
              <a:tr h="289662">
                <a:tc>
                  <a:txBody>
                    <a:bodyPr/>
                    <a:lstStyle/>
                    <a:p>
                      <a:pPr algn="l" fontAlgn="b"/>
                      <a:r>
                        <a:rPr lang="sv-SE" sz="1100" b="1" i="0" u="none" strike="noStrike">
                          <a:solidFill>
                            <a:srgbClr val="000000"/>
                          </a:solidFill>
                          <a:effectLst/>
                          <a:latin typeface="Calibri" panose="020F0502020204030204" pitchFamily="34" charset="0"/>
                        </a:rPr>
                        <a:t>Rapporterande 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1 mars-30 sep 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1 okt 2020-4 april 2021</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Förändring</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838702645"/>
                  </a:ext>
                </a:extLst>
              </a:tr>
              <a:tr h="147498">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123,8</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157,0</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27%</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951146235"/>
                  </a:ext>
                </a:extLst>
              </a:tr>
              <a:tr h="147498">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138,4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163,3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a:t>
                      </a:r>
                    </a:p>
                  </a:txBody>
                  <a:tcPr marL="6290" marR="6290" marT="6290" marB="0" anchor="b">
                    <a:lnL>
                      <a:noFill/>
                    </a:lnL>
                    <a:lnR>
                      <a:noFill/>
                    </a:lnR>
                    <a:lnT>
                      <a:noFill/>
                    </a:lnT>
                    <a:lnB>
                      <a:noFill/>
                    </a:lnB>
                  </a:tcPr>
                </a:tc>
                <a:extLst>
                  <a:ext uri="{0D108BD9-81ED-4DB2-BD59-A6C34878D82A}">
                    <a16:rowId xmlns:a16="http://schemas.microsoft.com/office/drawing/2014/main" val="1638593052"/>
                  </a:ext>
                </a:extLst>
              </a:tr>
              <a:tr h="147498">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192,5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176,5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005310527"/>
                  </a:ext>
                </a:extLst>
              </a:tr>
              <a:tr h="147498">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205,3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235%</a:t>
                      </a:r>
                    </a:p>
                  </a:txBody>
                  <a:tcPr marL="6290" marR="6290" marT="6290" marB="0" anchor="b">
                    <a:lnL>
                      <a:noFill/>
                    </a:lnL>
                    <a:lnR>
                      <a:noFill/>
                    </a:lnR>
                    <a:lnT>
                      <a:noFill/>
                    </a:lnT>
                    <a:lnB>
                      <a:noFill/>
                    </a:lnB>
                  </a:tcPr>
                </a:tc>
                <a:extLst>
                  <a:ext uri="{0D108BD9-81ED-4DB2-BD59-A6C34878D82A}">
                    <a16:rowId xmlns:a16="http://schemas.microsoft.com/office/drawing/2014/main" val="2382566483"/>
                  </a:ext>
                </a:extLst>
              </a:tr>
              <a:tr h="147498">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235,4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219,2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4161626877"/>
                  </a:ext>
                </a:extLst>
              </a:tr>
              <a:tr h="147498">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188,7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234,6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a:t>
                      </a:r>
                    </a:p>
                  </a:txBody>
                  <a:tcPr marL="6290" marR="6290" marT="6290" marB="0" anchor="b">
                    <a:lnL>
                      <a:noFill/>
                    </a:lnL>
                    <a:lnR>
                      <a:noFill/>
                    </a:lnR>
                    <a:lnT>
                      <a:noFill/>
                    </a:lnT>
                    <a:lnB>
                      <a:noFill/>
                    </a:lnB>
                  </a:tcPr>
                </a:tc>
                <a:extLst>
                  <a:ext uri="{0D108BD9-81ED-4DB2-BD59-A6C34878D82A}">
                    <a16:rowId xmlns:a16="http://schemas.microsoft.com/office/drawing/2014/main" val="3332439003"/>
                  </a:ext>
                </a:extLst>
              </a:tr>
              <a:tr h="147498">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132,6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255,3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92%</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181378580"/>
                  </a:ext>
                </a:extLst>
              </a:tr>
              <a:tr h="147498">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77,8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263,4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239%</a:t>
                      </a:r>
                    </a:p>
                  </a:txBody>
                  <a:tcPr marL="6290" marR="6290" marT="6290" marB="0" anchor="b">
                    <a:lnL>
                      <a:noFill/>
                    </a:lnL>
                    <a:lnR>
                      <a:noFill/>
                    </a:lnR>
                    <a:lnT>
                      <a:noFill/>
                    </a:lnT>
                    <a:lnB>
                      <a:noFill/>
                    </a:lnB>
                  </a:tcPr>
                </a:tc>
                <a:extLst>
                  <a:ext uri="{0D108BD9-81ED-4DB2-BD59-A6C34878D82A}">
                    <a16:rowId xmlns:a16="http://schemas.microsoft.com/office/drawing/2014/main" val="4159291766"/>
                  </a:ext>
                </a:extLst>
              </a:tr>
              <a:tr h="147498">
                <a:tc>
                  <a:txBody>
                    <a:bodyPr/>
                    <a:lstStyle/>
                    <a:p>
                      <a:pPr algn="l" fontAlgn="b"/>
                      <a:r>
                        <a:rPr lang="sv-SE" sz="1100" b="0" i="0" u="none" strike="noStrike">
                          <a:solidFill>
                            <a:srgbClr val="000000"/>
                          </a:solidFill>
                          <a:effectLst/>
                          <a:latin typeface="Calibri" panose="020F0502020204030204" pitchFamily="34" charset="0"/>
                        </a:rPr>
                        <a:t>Södermanland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287,3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263,9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98062041"/>
                  </a:ext>
                </a:extLst>
              </a:tr>
              <a:tr h="147498">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100,8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264,9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163%</a:t>
                      </a:r>
                    </a:p>
                  </a:txBody>
                  <a:tcPr marL="6290" marR="6290" marT="6290" marB="0" anchor="b">
                    <a:lnL>
                      <a:noFill/>
                    </a:lnL>
                    <a:lnR>
                      <a:noFill/>
                    </a:lnR>
                    <a:lnT>
                      <a:noFill/>
                    </a:lnT>
                    <a:lnB>
                      <a:noFill/>
                    </a:lnB>
                  </a:tcPr>
                </a:tc>
                <a:extLst>
                  <a:ext uri="{0D108BD9-81ED-4DB2-BD59-A6C34878D82A}">
                    <a16:rowId xmlns:a16="http://schemas.microsoft.com/office/drawing/2014/main" val="1386578101"/>
                  </a:ext>
                </a:extLst>
              </a:tr>
              <a:tr h="147498">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201,4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268,2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70258164"/>
                  </a:ext>
                </a:extLst>
              </a:tr>
              <a:tr h="147498">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235,6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275,2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17%</a:t>
                      </a:r>
                    </a:p>
                  </a:txBody>
                  <a:tcPr marL="6290" marR="6290" marT="6290" marB="0" anchor="b">
                    <a:lnL>
                      <a:noFill/>
                    </a:lnL>
                    <a:lnR>
                      <a:noFill/>
                    </a:lnR>
                    <a:lnT>
                      <a:noFill/>
                    </a:lnT>
                    <a:lnB>
                      <a:noFill/>
                    </a:lnB>
                  </a:tcPr>
                </a:tc>
                <a:extLst>
                  <a:ext uri="{0D108BD9-81ED-4DB2-BD59-A6C34878D82A}">
                    <a16:rowId xmlns:a16="http://schemas.microsoft.com/office/drawing/2014/main" val="257405444"/>
                  </a:ext>
                </a:extLst>
              </a:tr>
              <a:tr h="147498">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46,7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297,6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537%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656201799"/>
                  </a:ext>
                </a:extLst>
              </a:tr>
              <a:tr h="147498">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184,9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301,3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63%</a:t>
                      </a:r>
                    </a:p>
                  </a:txBody>
                  <a:tcPr marL="6290" marR="6290" marT="6290" marB="0" anchor="b">
                    <a:lnL>
                      <a:noFill/>
                    </a:lnL>
                    <a:lnR>
                      <a:noFill/>
                    </a:lnR>
                    <a:lnT>
                      <a:noFill/>
                    </a:lnT>
                    <a:lnB>
                      <a:noFill/>
                    </a:lnB>
                  </a:tcPr>
                </a:tc>
                <a:extLst>
                  <a:ext uri="{0D108BD9-81ED-4DB2-BD59-A6C34878D82A}">
                    <a16:rowId xmlns:a16="http://schemas.microsoft.com/office/drawing/2014/main" val="2770499313"/>
                  </a:ext>
                </a:extLst>
              </a:tr>
              <a:tr h="147498">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219,0</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319,0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894233141"/>
                  </a:ext>
                </a:extLst>
              </a:tr>
              <a:tr h="147498">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128,4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319,4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149%</a:t>
                      </a:r>
                    </a:p>
                  </a:txBody>
                  <a:tcPr marL="6290" marR="6290" marT="6290" marB="0" anchor="b">
                    <a:lnL>
                      <a:noFill/>
                    </a:lnL>
                    <a:lnR>
                      <a:noFill/>
                    </a:lnR>
                    <a:lnT>
                      <a:noFill/>
                    </a:lnT>
                    <a:lnB>
                      <a:noFill/>
                    </a:lnB>
                  </a:tcPr>
                </a:tc>
                <a:extLst>
                  <a:ext uri="{0D108BD9-81ED-4DB2-BD59-A6C34878D82A}">
                    <a16:rowId xmlns:a16="http://schemas.microsoft.com/office/drawing/2014/main" val="496660685"/>
                  </a:ext>
                </a:extLst>
              </a:tr>
              <a:tr h="147498">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259,4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327,9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77198826"/>
                  </a:ext>
                </a:extLst>
              </a:tr>
              <a:tr h="147498">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182,6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338,5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a:t>
                      </a:r>
                    </a:p>
                  </a:txBody>
                  <a:tcPr marL="6290" marR="6290" marT="6290" marB="0" anchor="b">
                    <a:lnL>
                      <a:noFill/>
                    </a:lnL>
                    <a:lnR>
                      <a:noFill/>
                    </a:lnR>
                    <a:lnT>
                      <a:noFill/>
                    </a:lnT>
                    <a:lnB>
                      <a:noFill/>
                    </a:lnB>
                  </a:tcPr>
                </a:tc>
                <a:extLst>
                  <a:ext uri="{0D108BD9-81ED-4DB2-BD59-A6C34878D82A}">
                    <a16:rowId xmlns:a16="http://schemas.microsoft.com/office/drawing/2014/main" val="1148114323"/>
                  </a:ext>
                </a:extLst>
              </a:tr>
              <a:tr h="147498">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113,2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344,4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204%</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214116209"/>
                  </a:ext>
                </a:extLst>
              </a:tr>
              <a:tr h="147498">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370,4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381,0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a:t>
                      </a:r>
                    </a:p>
                  </a:txBody>
                  <a:tcPr marL="6290" marR="6290" marT="6290" marB="0" anchor="b">
                    <a:lnL>
                      <a:noFill/>
                    </a:lnL>
                    <a:lnR>
                      <a:noFill/>
                    </a:lnR>
                    <a:lnT>
                      <a:noFill/>
                    </a:lnT>
                    <a:lnB>
                      <a:noFill/>
                    </a:lnB>
                  </a:tcPr>
                </a:tc>
                <a:extLst>
                  <a:ext uri="{0D108BD9-81ED-4DB2-BD59-A6C34878D82A}">
                    <a16:rowId xmlns:a16="http://schemas.microsoft.com/office/drawing/2014/main" val="3650050063"/>
                  </a:ext>
                </a:extLst>
              </a:tr>
              <a:tr h="147498">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231,4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407,1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217858444"/>
                  </a:ext>
                </a:extLst>
              </a:tr>
              <a:tr h="147498">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280,5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425,7</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52%</a:t>
                      </a:r>
                    </a:p>
                  </a:txBody>
                  <a:tcPr marL="6290" marR="6290" marT="6290" marB="0" anchor="b">
                    <a:lnL>
                      <a:noFill/>
                    </a:lnL>
                    <a:lnR>
                      <a:noFill/>
                    </a:lnR>
                    <a:lnT>
                      <a:noFill/>
                    </a:lnT>
                    <a:lnB>
                      <a:noFill/>
                    </a:lnB>
                  </a:tcPr>
                </a:tc>
                <a:extLst>
                  <a:ext uri="{0D108BD9-81ED-4DB2-BD59-A6C34878D82A}">
                    <a16:rowId xmlns:a16="http://schemas.microsoft.com/office/drawing/2014/main" val="2354598003"/>
                  </a:ext>
                </a:extLst>
              </a:tr>
            </a:tbl>
          </a:graphicData>
        </a:graphic>
      </p:graphicFrame>
      <p:graphicFrame>
        <p:nvGraphicFramePr>
          <p:cNvPr id="4" name="Diagram 3">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771839736"/>
              </p:ext>
            </p:extLst>
          </p:nvPr>
        </p:nvGraphicFramePr>
        <p:xfrm>
          <a:off x="5486400" y="1295777"/>
          <a:ext cx="5429249" cy="38199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F2FC25AE-F281-42A3-A0FA-FFE52058C422}"/>
              </a:ext>
            </a:extLst>
          </p:cNvPr>
          <p:cNvSpPr txBox="1"/>
          <p:nvPr/>
        </p:nvSpPr>
        <p:spPr>
          <a:xfrm>
            <a:off x="209550" y="5534561"/>
            <a:ext cx="10807699" cy="1323439"/>
          </a:xfrm>
          <a:prstGeom prst="rect">
            <a:avLst/>
          </a:prstGeom>
          <a:noFill/>
        </p:spPr>
        <p:txBody>
          <a:bodyPr wrap="square">
            <a:spAutoFit/>
          </a:bodyPr>
          <a:lstStyle/>
          <a:p>
            <a:pPr lvl="0"/>
            <a:r>
              <a:rPr lang="sv-SE" sz="1600" dirty="0">
                <a:latin typeface="Calibri" panose="020F0502020204030204" pitchFamily="34" charset="0"/>
                <a:cs typeface="Calibri" panose="020F0502020204030204" pitchFamily="34" charset="0"/>
              </a:rPr>
              <a:t>Antalet inskrivna på sjukhus from v 10 2020 visar tydligt hur olika pandemin drabbat olika regioner vid olika tidpunkter. Region Skåne har haft en relativt mild första våg men sedan augusti fram till april i princip konstant legat över rikets nivåer, ett uttryck för en tuff höst som kulminerade i senvinterns mycket höga nivåer (ca 30 inskrivna / 100 000 invånare flera veckor i rad under den tuffa jul- och nyårsperioden då marginalerna är små) under den andra vågen då Skåne var klart värst drabbat.</a:t>
            </a:r>
          </a:p>
          <a:p>
            <a:pPr algn="l" fontAlgn="b"/>
            <a:endParaRPr lang="sv-SE" sz="16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4201922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9AC3FBA1-31B0-47E4-89AA-8619B53BED2A}"/>
              </a:ext>
            </a:extLst>
          </p:cNvPr>
          <p:cNvGraphicFramePr>
            <a:graphicFrameLocks noGrp="1"/>
          </p:cNvGraphicFramePr>
          <p:nvPr>
            <p:extLst>
              <p:ext uri="{D42A27DB-BD31-4B8C-83A1-F6EECF244321}">
                <p14:modId xmlns:p14="http://schemas.microsoft.com/office/powerpoint/2010/main" val="2598030060"/>
              </p:ext>
            </p:extLst>
          </p:nvPr>
        </p:nvGraphicFramePr>
        <p:xfrm>
          <a:off x="425450" y="177324"/>
          <a:ext cx="10394950" cy="957580"/>
        </p:xfrm>
        <a:graphic>
          <a:graphicData uri="http://schemas.openxmlformats.org/drawingml/2006/table">
            <a:tbl>
              <a:tblPr/>
              <a:tblGrid>
                <a:gridCol w="10394950">
                  <a:extLst>
                    <a:ext uri="{9D8B030D-6E8A-4147-A177-3AD203B41FA5}">
                      <a16:colId xmlns:a16="http://schemas.microsoft.com/office/drawing/2014/main" val="1493430530"/>
                    </a:ext>
                  </a:extLst>
                </a:gridCol>
              </a:tblGrid>
              <a:tr h="648816">
                <a:tc>
                  <a:txBody>
                    <a:bodyPr/>
                    <a:lstStyle/>
                    <a:p>
                      <a:pPr algn="l" fontAlgn="b"/>
                      <a:r>
                        <a:rPr lang="sv-SE" sz="2400" b="1" i="0" u="none" strike="noStrike" dirty="0">
                          <a:solidFill>
                            <a:srgbClr val="000000"/>
                          </a:solidFill>
                          <a:effectLst/>
                          <a:latin typeface="+mj-lt"/>
                        </a:rPr>
                        <a:t>Antal PCR-testade individer vecka 19 2021 per region per 100 000 invånare samt antalet positiva</a:t>
                      </a:r>
                    </a:p>
                  </a:txBody>
                  <a:tcPr marL="6350" marR="6350" marT="6350" marB="0" anchor="b">
                    <a:lnL>
                      <a:noFill/>
                    </a:lnL>
                    <a:lnR>
                      <a:noFill/>
                    </a:lnR>
                    <a:lnT>
                      <a:noFill/>
                    </a:lnT>
                    <a:lnB>
                      <a:noFill/>
                    </a:lnB>
                  </a:tcPr>
                </a:tc>
                <a:extLst>
                  <a:ext uri="{0D108BD9-81ED-4DB2-BD59-A6C34878D82A}">
                    <a16:rowId xmlns:a16="http://schemas.microsoft.com/office/drawing/2014/main" val="2187980394"/>
                  </a:ext>
                </a:extLst>
              </a:tr>
              <a:tr h="193193">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174863455"/>
                  </a:ext>
                </a:extLst>
              </a:tr>
            </a:tbl>
          </a:graphicData>
        </a:graphic>
      </p:graphicFrame>
      <p:graphicFrame>
        <p:nvGraphicFramePr>
          <p:cNvPr id="3" name="Tabell 2">
            <a:extLst>
              <a:ext uri="{FF2B5EF4-FFF2-40B4-BE49-F238E27FC236}">
                <a16:creationId xmlns:a16="http://schemas.microsoft.com/office/drawing/2014/main" id="{036E2A7C-8F4B-4095-87AD-C32286047B06}"/>
              </a:ext>
            </a:extLst>
          </p:cNvPr>
          <p:cNvGraphicFramePr>
            <a:graphicFrameLocks noGrp="1"/>
          </p:cNvGraphicFramePr>
          <p:nvPr>
            <p:extLst>
              <p:ext uri="{D42A27DB-BD31-4B8C-83A1-F6EECF244321}">
                <p14:modId xmlns:p14="http://schemas.microsoft.com/office/powerpoint/2010/main" val="3913688493"/>
              </p:ext>
            </p:extLst>
          </p:nvPr>
        </p:nvGraphicFramePr>
        <p:xfrm>
          <a:off x="425450" y="937419"/>
          <a:ext cx="3367322" cy="4453556"/>
        </p:xfrm>
        <a:graphic>
          <a:graphicData uri="http://schemas.openxmlformats.org/drawingml/2006/table">
            <a:tbl>
              <a:tblPr/>
              <a:tblGrid>
                <a:gridCol w="1173230">
                  <a:extLst>
                    <a:ext uri="{9D8B030D-6E8A-4147-A177-3AD203B41FA5}">
                      <a16:colId xmlns:a16="http://schemas.microsoft.com/office/drawing/2014/main" val="184325864"/>
                    </a:ext>
                  </a:extLst>
                </a:gridCol>
                <a:gridCol w="1112283">
                  <a:extLst>
                    <a:ext uri="{9D8B030D-6E8A-4147-A177-3AD203B41FA5}">
                      <a16:colId xmlns:a16="http://schemas.microsoft.com/office/drawing/2014/main" val="3015369335"/>
                    </a:ext>
                  </a:extLst>
                </a:gridCol>
                <a:gridCol w="1081809">
                  <a:extLst>
                    <a:ext uri="{9D8B030D-6E8A-4147-A177-3AD203B41FA5}">
                      <a16:colId xmlns:a16="http://schemas.microsoft.com/office/drawing/2014/main" val="1697982433"/>
                    </a:ext>
                  </a:extLst>
                </a:gridCol>
              </a:tblGrid>
              <a:tr h="200010">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positiva</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testade</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38088003"/>
                  </a:ext>
                </a:extLst>
              </a:tr>
              <a:tr h="193343">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227</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1 955</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047835492"/>
                  </a:ext>
                </a:extLst>
              </a:tr>
              <a:tr h="193343">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174</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2 007</a:t>
                      </a:r>
                    </a:p>
                  </a:txBody>
                  <a:tcPr marL="6350" marR="6350" marT="6350" marB="0" anchor="b">
                    <a:lnL>
                      <a:noFill/>
                    </a:lnL>
                    <a:lnR>
                      <a:noFill/>
                    </a:lnR>
                    <a:lnT>
                      <a:noFill/>
                    </a:lnT>
                    <a:lnB>
                      <a:noFill/>
                    </a:lnB>
                  </a:tcPr>
                </a:tc>
                <a:extLst>
                  <a:ext uri="{0D108BD9-81ED-4DB2-BD59-A6C34878D82A}">
                    <a16:rowId xmlns:a16="http://schemas.microsoft.com/office/drawing/2014/main" val="2081511977"/>
                  </a:ext>
                </a:extLst>
              </a:tr>
              <a:tr h="193343">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2 089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886002038"/>
                  </a:ext>
                </a:extLst>
              </a:tr>
              <a:tr h="193343">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313</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2 248</a:t>
                      </a:r>
                    </a:p>
                  </a:txBody>
                  <a:tcPr marL="6350" marR="6350" marT="6350" marB="0" anchor="b">
                    <a:lnL>
                      <a:noFill/>
                    </a:lnL>
                    <a:lnR>
                      <a:noFill/>
                    </a:lnR>
                    <a:lnT>
                      <a:noFill/>
                    </a:lnT>
                    <a:lnB>
                      <a:noFill/>
                    </a:lnB>
                  </a:tcPr>
                </a:tc>
                <a:extLst>
                  <a:ext uri="{0D108BD9-81ED-4DB2-BD59-A6C34878D82A}">
                    <a16:rowId xmlns:a16="http://schemas.microsoft.com/office/drawing/2014/main" val="2381765096"/>
                  </a:ext>
                </a:extLst>
              </a:tr>
              <a:tr h="193343">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404</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2 380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42859784"/>
                  </a:ext>
                </a:extLst>
              </a:tr>
              <a:tr h="193343">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243</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2 400</a:t>
                      </a:r>
                    </a:p>
                  </a:txBody>
                  <a:tcPr marL="6350" marR="6350" marT="6350" marB="0" anchor="b">
                    <a:lnL>
                      <a:noFill/>
                    </a:lnL>
                    <a:lnR>
                      <a:noFill/>
                    </a:lnR>
                    <a:lnT>
                      <a:noFill/>
                    </a:lnT>
                    <a:lnB>
                      <a:noFill/>
                    </a:lnB>
                  </a:tcPr>
                </a:tc>
                <a:extLst>
                  <a:ext uri="{0D108BD9-81ED-4DB2-BD59-A6C34878D82A}">
                    <a16:rowId xmlns:a16="http://schemas.microsoft.com/office/drawing/2014/main" val="648835202"/>
                  </a:ext>
                </a:extLst>
              </a:tr>
              <a:tr h="193343">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157</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2 455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710230702"/>
                  </a:ext>
                </a:extLst>
              </a:tr>
              <a:tr h="193343">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266</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2 549</a:t>
                      </a:r>
                    </a:p>
                  </a:txBody>
                  <a:tcPr marL="6350" marR="6350" marT="6350" marB="0" anchor="b">
                    <a:lnL>
                      <a:noFill/>
                    </a:lnL>
                    <a:lnR>
                      <a:noFill/>
                    </a:lnR>
                    <a:lnT>
                      <a:noFill/>
                    </a:lnT>
                    <a:lnB>
                      <a:noFill/>
                    </a:lnB>
                  </a:tcPr>
                </a:tc>
                <a:extLst>
                  <a:ext uri="{0D108BD9-81ED-4DB2-BD59-A6C34878D82A}">
                    <a16:rowId xmlns:a16="http://schemas.microsoft.com/office/drawing/2014/main" val="2751589297"/>
                  </a:ext>
                </a:extLst>
              </a:tr>
              <a:tr h="193343">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415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2 637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003470058"/>
                  </a:ext>
                </a:extLst>
              </a:tr>
              <a:tr h="193343">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251</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2 711</a:t>
                      </a:r>
                    </a:p>
                  </a:txBody>
                  <a:tcPr marL="6350" marR="6350" marT="6350" marB="0" anchor="b">
                    <a:lnL>
                      <a:noFill/>
                    </a:lnL>
                    <a:lnR>
                      <a:noFill/>
                    </a:lnR>
                    <a:lnT>
                      <a:noFill/>
                    </a:lnT>
                    <a:lnB>
                      <a:noFill/>
                    </a:lnB>
                  </a:tcPr>
                </a:tc>
                <a:extLst>
                  <a:ext uri="{0D108BD9-81ED-4DB2-BD59-A6C34878D82A}">
                    <a16:rowId xmlns:a16="http://schemas.microsoft.com/office/drawing/2014/main" val="3033971454"/>
                  </a:ext>
                </a:extLst>
              </a:tr>
              <a:tr h="193343">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253</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2 713</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136166555"/>
                  </a:ext>
                </a:extLst>
              </a:tr>
              <a:tr h="193343">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256</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2 741</a:t>
                      </a:r>
                    </a:p>
                  </a:txBody>
                  <a:tcPr marL="6350" marR="6350" marT="6350" marB="0" anchor="b">
                    <a:lnL>
                      <a:noFill/>
                    </a:lnL>
                    <a:lnR>
                      <a:noFill/>
                    </a:lnR>
                    <a:lnT>
                      <a:noFill/>
                    </a:lnT>
                    <a:lnB>
                      <a:noFill/>
                    </a:lnB>
                  </a:tcPr>
                </a:tc>
                <a:extLst>
                  <a:ext uri="{0D108BD9-81ED-4DB2-BD59-A6C34878D82A}">
                    <a16:rowId xmlns:a16="http://schemas.microsoft.com/office/drawing/2014/main" val="3729722518"/>
                  </a:ext>
                </a:extLst>
              </a:tr>
              <a:tr h="193343">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234</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2 825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681118324"/>
                  </a:ext>
                </a:extLst>
              </a:tr>
              <a:tr h="193343">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2 837</a:t>
                      </a:r>
                    </a:p>
                  </a:txBody>
                  <a:tcPr marL="6350" marR="6350" marT="6350" marB="0" anchor="b">
                    <a:lnL>
                      <a:noFill/>
                    </a:lnL>
                    <a:lnR>
                      <a:noFill/>
                    </a:lnR>
                    <a:lnT>
                      <a:noFill/>
                    </a:lnT>
                    <a:lnB>
                      <a:noFill/>
                    </a:lnB>
                  </a:tcPr>
                </a:tc>
                <a:extLst>
                  <a:ext uri="{0D108BD9-81ED-4DB2-BD59-A6C34878D82A}">
                    <a16:rowId xmlns:a16="http://schemas.microsoft.com/office/drawing/2014/main" val="2096448140"/>
                  </a:ext>
                </a:extLst>
              </a:tr>
              <a:tr h="193343">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310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dirty="0">
                          <a:solidFill>
                            <a:srgbClr val="000000"/>
                          </a:solidFill>
                          <a:effectLst/>
                          <a:latin typeface="Calibri" panose="020F0502020204030204" pitchFamily="34" charset="0"/>
                        </a:rPr>
                        <a:t>2 885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605329683"/>
                  </a:ext>
                </a:extLst>
              </a:tr>
              <a:tr h="193343">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251</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2 895</a:t>
                      </a:r>
                    </a:p>
                  </a:txBody>
                  <a:tcPr marL="6350" marR="6350" marT="6350" marB="0" anchor="b">
                    <a:lnL>
                      <a:noFill/>
                    </a:lnL>
                    <a:lnR>
                      <a:noFill/>
                    </a:lnR>
                    <a:lnT>
                      <a:noFill/>
                    </a:lnT>
                    <a:lnB>
                      <a:noFill/>
                    </a:lnB>
                  </a:tcPr>
                </a:tc>
                <a:extLst>
                  <a:ext uri="{0D108BD9-81ED-4DB2-BD59-A6C34878D82A}">
                    <a16:rowId xmlns:a16="http://schemas.microsoft.com/office/drawing/2014/main" val="3088175191"/>
                  </a:ext>
                </a:extLst>
              </a:tr>
              <a:tr h="193343">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264</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2 966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263144116"/>
                  </a:ext>
                </a:extLst>
              </a:tr>
              <a:tr h="193343">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247</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2 992</a:t>
                      </a:r>
                    </a:p>
                  </a:txBody>
                  <a:tcPr marL="6350" marR="6350" marT="6350" marB="0" anchor="b">
                    <a:lnL>
                      <a:noFill/>
                    </a:lnL>
                    <a:lnR>
                      <a:noFill/>
                    </a:lnR>
                    <a:lnT>
                      <a:noFill/>
                    </a:lnT>
                    <a:lnB>
                      <a:noFill/>
                    </a:lnB>
                  </a:tcPr>
                </a:tc>
                <a:extLst>
                  <a:ext uri="{0D108BD9-81ED-4DB2-BD59-A6C34878D82A}">
                    <a16:rowId xmlns:a16="http://schemas.microsoft.com/office/drawing/2014/main" val="1920087528"/>
                  </a:ext>
                </a:extLst>
              </a:tr>
              <a:tr h="193343">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324</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3 186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737075370"/>
                  </a:ext>
                </a:extLst>
              </a:tr>
              <a:tr h="193343">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256</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3 230</a:t>
                      </a:r>
                    </a:p>
                  </a:txBody>
                  <a:tcPr marL="6350" marR="6350" marT="6350" marB="0" anchor="b">
                    <a:lnL>
                      <a:noFill/>
                    </a:lnL>
                    <a:lnR>
                      <a:noFill/>
                    </a:lnR>
                    <a:lnT>
                      <a:noFill/>
                    </a:lnT>
                    <a:lnB>
                      <a:noFill/>
                    </a:lnB>
                  </a:tcPr>
                </a:tc>
                <a:extLst>
                  <a:ext uri="{0D108BD9-81ED-4DB2-BD59-A6C34878D82A}">
                    <a16:rowId xmlns:a16="http://schemas.microsoft.com/office/drawing/2014/main" val="3640569087"/>
                  </a:ext>
                </a:extLst>
              </a:tr>
              <a:tr h="193343">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193</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3 739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171689085"/>
                  </a:ext>
                </a:extLst>
              </a:tr>
              <a:tr h="193343">
                <a:tc>
                  <a:txBody>
                    <a:bodyPr/>
                    <a:lstStyle/>
                    <a:p>
                      <a:pPr algn="l" fontAlgn="b"/>
                      <a:r>
                        <a:rPr lang="sv-SE" sz="1100" b="0" i="0" u="none" strike="noStrike">
                          <a:solidFill>
                            <a:srgbClr val="000000"/>
                          </a:solidFill>
                          <a:effectLst/>
                          <a:latin typeface="Calibri" panose="020F0502020204030204" pitchFamily="34" charset="0"/>
                        </a:rPr>
                        <a:t>Jämtland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284</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4 142</a:t>
                      </a:r>
                    </a:p>
                  </a:txBody>
                  <a:tcPr marL="6350" marR="6350" marT="6350" marB="0" anchor="b">
                    <a:lnL>
                      <a:noFill/>
                    </a:lnL>
                    <a:lnR>
                      <a:noFill/>
                    </a:lnR>
                    <a:lnT>
                      <a:noFill/>
                    </a:lnT>
                    <a:lnB>
                      <a:noFill/>
                    </a:lnB>
                  </a:tcPr>
                </a:tc>
                <a:extLst>
                  <a:ext uri="{0D108BD9-81ED-4DB2-BD59-A6C34878D82A}">
                    <a16:rowId xmlns:a16="http://schemas.microsoft.com/office/drawing/2014/main" val="474061980"/>
                  </a:ext>
                </a:extLst>
              </a:tr>
            </a:tbl>
          </a:graphicData>
        </a:graphic>
      </p:graphicFrame>
      <p:cxnSp>
        <p:nvCxnSpPr>
          <p:cNvPr id="4" name="Rak pilkoppling 3">
            <a:extLst>
              <a:ext uri="{FF2B5EF4-FFF2-40B4-BE49-F238E27FC236}">
                <a16:creationId xmlns:a16="http://schemas.microsoft.com/office/drawing/2014/main" id="{4EE23520-2D7D-4A39-8CE5-20ABE65C375B}"/>
              </a:ext>
            </a:extLst>
          </p:cNvPr>
          <p:cNvCxnSpPr/>
          <p:nvPr/>
        </p:nvCxnSpPr>
        <p:spPr>
          <a:xfrm>
            <a:off x="6104417" y="6899838"/>
            <a:ext cx="4352858" cy="0"/>
          </a:xfrm>
          <a:prstGeom prst="straightConnector1">
            <a:avLst/>
          </a:prstGeom>
          <a:ln w="6350" cap="flat" cmpd="sng" algn="ctr">
            <a:solidFill>
              <a:schemeClr val="tx1">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184257763"/>
              </p:ext>
            </p:extLst>
          </p:nvPr>
        </p:nvGraphicFramePr>
        <p:xfrm>
          <a:off x="4343987" y="1160687"/>
          <a:ext cx="5257213" cy="416377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A408F2DE-3D75-495A-BAAA-C933076E17F6}"/>
              </a:ext>
            </a:extLst>
          </p:cNvPr>
          <p:cNvSpPr txBox="1"/>
          <p:nvPr/>
        </p:nvSpPr>
        <p:spPr>
          <a:xfrm>
            <a:off x="0" y="5512791"/>
            <a:ext cx="12062129" cy="1323439"/>
          </a:xfrm>
          <a:prstGeom prst="rect">
            <a:avLst/>
          </a:prstGeom>
          <a:solidFill>
            <a:schemeClr val="bg1"/>
          </a:solidFill>
        </p:spPr>
        <p:txBody>
          <a:bodyPr wrap="square">
            <a:spAutoFit/>
          </a:bodyPr>
          <a:lstStyle/>
          <a:p>
            <a:r>
              <a:rPr lang="sv-SE" sz="1600" dirty="0">
                <a:latin typeface="Calibri" panose="020F0502020204030204" pitchFamily="34" charset="0"/>
                <a:cs typeface="Calibri" panose="020F0502020204030204" pitchFamily="34" charset="0"/>
              </a:rPr>
              <a:t>Region Skåne har haft en hög ambitionsnivå för provtagning avseende covid-19 som ett viktigt led i att identifiera nya fall och deras kontakter vid smittspårning i syfte att förebygga nya smittkedjor. Analyser sker både på regionens laboratorium (prover på patienter som söker sjukvård (sjukhus eller primärvård) på grund av symptomgivande covid-19 som kräver vårdbedömning eller inläggning SAMT vård- och omsorgspersonal i regionens och kommunernas regi) och på externa laboratorier via 1177.se (lösning i samarbete med </a:t>
            </a:r>
            <a:r>
              <a:rPr lang="sv-SE" sz="1600" dirty="0" err="1">
                <a:latin typeface="Calibri" panose="020F0502020204030204" pitchFamily="34" charset="0"/>
                <a:cs typeface="Calibri" panose="020F0502020204030204" pitchFamily="34" charset="0"/>
              </a:rPr>
              <a:t>FoHM</a:t>
            </a:r>
            <a:r>
              <a:rPr lang="sv-SE" sz="1600" dirty="0">
                <a:latin typeface="Calibri" panose="020F0502020204030204" pitchFamily="34" charset="0"/>
                <a:cs typeface="Calibri" panose="020F0502020204030204" pitchFamily="34" charset="0"/>
              </a:rPr>
              <a:t>).</a:t>
            </a:r>
          </a:p>
          <a:p>
            <a:r>
              <a:rPr lang="sv-SE" sz="1600" dirty="0">
                <a:latin typeface="Calibri" panose="020F0502020204030204" pitchFamily="34" charset="0"/>
                <a:cs typeface="Calibri" panose="020F0502020204030204" pitchFamily="34" charset="0"/>
              </a:rPr>
              <a:t>Utöver PCR-tester används även antigentester, framförallt i smittspårningssyfte.</a:t>
            </a:r>
          </a:p>
        </p:txBody>
      </p:sp>
    </p:spTree>
    <p:extLst>
      <p:ext uri="{BB962C8B-B14F-4D97-AF65-F5344CB8AC3E}">
        <p14:creationId xmlns:p14="http://schemas.microsoft.com/office/powerpoint/2010/main" val="1388471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3093FF20-F10A-415C-9567-53A520453602}"/>
              </a:ext>
            </a:extLst>
          </p:cNvPr>
          <p:cNvGraphicFramePr>
            <a:graphicFrameLocks noGrp="1"/>
          </p:cNvGraphicFramePr>
          <p:nvPr>
            <p:extLst>
              <p:ext uri="{D42A27DB-BD31-4B8C-83A1-F6EECF244321}">
                <p14:modId xmlns:p14="http://schemas.microsoft.com/office/powerpoint/2010/main" val="289303729"/>
              </p:ext>
            </p:extLst>
          </p:nvPr>
        </p:nvGraphicFramePr>
        <p:xfrm>
          <a:off x="409577" y="7379"/>
          <a:ext cx="11561171" cy="1137097"/>
        </p:xfrm>
        <a:graphic>
          <a:graphicData uri="http://schemas.openxmlformats.org/drawingml/2006/table">
            <a:tbl>
              <a:tblPr/>
              <a:tblGrid>
                <a:gridCol w="11561171">
                  <a:extLst>
                    <a:ext uri="{9D8B030D-6E8A-4147-A177-3AD203B41FA5}">
                      <a16:colId xmlns:a16="http://schemas.microsoft.com/office/drawing/2014/main" val="2528646303"/>
                    </a:ext>
                  </a:extLst>
                </a:gridCol>
              </a:tblGrid>
              <a:tr h="753418">
                <a:tc>
                  <a:txBody>
                    <a:bodyPr/>
                    <a:lstStyle/>
                    <a:p>
                      <a:pPr algn="l" fontAlgn="b"/>
                      <a:endParaRPr lang="sv-SE" sz="1100" b="1" i="0" u="none" strike="noStrike" dirty="0">
                        <a:solidFill>
                          <a:srgbClr val="000000"/>
                        </a:solidFill>
                        <a:effectLst/>
                        <a:latin typeface="Calibri" panose="020F0502020204030204" pitchFamily="34" charset="0"/>
                      </a:endParaRPr>
                    </a:p>
                  </a:txBody>
                  <a:tcPr marL="6321" marR="6321" marT="6321" marB="0" anchor="b">
                    <a:lnL>
                      <a:noFill/>
                    </a:lnL>
                    <a:lnR>
                      <a:noFill/>
                    </a:lnR>
                    <a:lnT>
                      <a:noFill/>
                    </a:lnT>
                    <a:lnB>
                      <a:noFill/>
                    </a:lnB>
                  </a:tcPr>
                </a:tc>
                <a:extLst>
                  <a:ext uri="{0D108BD9-81ED-4DB2-BD59-A6C34878D82A}">
                    <a16:rowId xmlns:a16="http://schemas.microsoft.com/office/drawing/2014/main" val="311984993"/>
                  </a:ext>
                </a:extLst>
              </a:tr>
              <a:tr h="383679">
                <a:tc>
                  <a:txBody>
                    <a:bodyPr/>
                    <a:lstStyle/>
                    <a:p>
                      <a:pPr algn="l" fontAlgn="b"/>
                      <a:endParaRPr lang="sv-SE" sz="1100" b="0" i="0" u="none" strike="noStrike" dirty="0">
                        <a:solidFill>
                          <a:srgbClr val="000000"/>
                        </a:solidFill>
                        <a:effectLst/>
                        <a:latin typeface="Calibri" panose="020F0502020204030204" pitchFamily="34" charset="0"/>
                      </a:endParaRPr>
                    </a:p>
                  </a:txBody>
                  <a:tcPr marL="6321" marR="6321" marT="6321" marB="0" anchor="b">
                    <a:lnL>
                      <a:noFill/>
                    </a:lnL>
                    <a:lnR>
                      <a:noFill/>
                    </a:lnR>
                    <a:lnT>
                      <a:noFill/>
                    </a:lnT>
                    <a:lnB>
                      <a:noFill/>
                    </a:lnB>
                  </a:tcPr>
                </a:tc>
                <a:extLst>
                  <a:ext uri="{0D108BD9-81ED-4DB2-BD59-A6C34878D82A}">
                    <a16:rowId xmlns:a16="http://schemas.microsoft.com/office/drawing/2014/main" val="2701729728"/>
                  </a:ext>
                </a:extLst>
              </a:tr>
            </a:tbl>
          </a:graphicData>
        </a:graphic>
      </p:graphicFrame>
      <p:sp>
        <p:nvSpPr>
          <p:cNvPr id="4" name="textruta 3">
            <a:extLst>
              <a:ext uri="{FF2B5EF4-FFF2-40B4-BE49-F238E27FC236}">
                <a16:creationId xmlns:a16="http://schemas.microsoft.com/office/drawing/2014/main" id="{4C2FA191-A321-467C-B78C-F45744E8755F}"/>
              </a:ext>
            </a:extLst>
          </p:cNvPr>
          <p:cNvSpPr txBox="1"/>
          <p:nvPr/>
        </p:nvSpPr>
        <p:spPr>
          <a:xfrm>
            <a:off x="221252" y="139253"/>
            <a:ext cx="11561171" cy="1415772"/>
          </a:xfrm>
          <a:prstGeom prst="rect">
            <a:avLst/>
          </a:prstGeom>
          <a:noFill/>
        </p:spPr>
        <p:txBody>
          <a:bodyPr wrap="square">
            <a:spAutoFit/>
          </a:bodyPr>
          <a:lstStyle/>
          <a:p>
            <a:pPr fontAlgn="b"/>
            <a:r>
              <a:rPr lang="sv-SE" sz="2400" b="1" i="0" u="none" strike="noStrike" dirty="0">
                <a:solidFill>
                  <a:srgbClr val="000000"/>
                </a:solidFill>
                <a:effectLst/>
                <a:latin typeface="+mj-lt"/>
              </a:rPr>
              <a:t>Antal personer som registrerats med postinfektiöst tillstånd (ICD10-kod U09.9) efter covid-19 i specialiserad vård per 100 000 invånare. Fördelat på region. Från införandet av diagnoskod U09.9, 2020-10-16 till 2021-05-18</a:t>
            </a:r>
            <a:br>
              <a:rPr lang="sv-SE" sz="1400" b="1" i="0" u="none" strike="noStrike" dirty="0">
                <a:solidFill>
                  <a:srgbClr val="000000"/>
                </a:solidFill>
                <a:effectLst/>
                <a:latin typeface="Calibri" panose="020F0502020204030204" pitchFamily="34" charset="0"/>
              </a:rPr>
            </a:br>
            <a:endParaRPr lang="sv-SE" sz="1400" b="0" i="0" u="none" strike="noStrike" dirty="0">
              <a:solidFill>
                <a:srgbClr val="000000"/>
              </a:solidFill>
              <a:effectLst/>
              <a:latin typeface="Calibri" panose="020F0502020204030204" pitchFamily="34" charset="0"/>
            </a:endParaRPr>
          </a:p>
        </p:txBody>
      </p:sp>
      <p:graphicFrame>
        <p:nvGraphicFramePr>
          <p:cNvPr id="5" name="Tabell 4">
            <a:extLst>
              <a:ext uri="{FF2B5EF4-FFF2-40B4-BE49-F238E27FC236}">
                <a16:creationId xmlns:a16="http://schemas.microsoft.com/office/drawing/2014/main" id="{66391F32-7001-4C6B-BDAE-E3DB685B33F6}"/>
              </a:ext>
            </a:extLst>
          </p:cNvPr>
          <p:cNvGraphicFramePr>
            <a:graphicFrameLocks noGrp="1"/>
          </p:cNvGraphicFramePr>
          <p:nvPr>
            <p:extLst>
              <p:ext uri="{D42A27DB-BD31-4B8C-83A1-F6EECF244321}">
                <p14:modId xmlns:p14="http://schemas.microsoft.com/office/powerpoint/2010/main" val="3789684431"/>
              </p:ext>
            </p:extLst>
          </p:nvPr>
        </p:nvGraphicFramePr>
        <p:xfrm>
          <a:off x="409577" y="1308100"/>
          <a:ext cx="2921000" cy="4241800"/>
        </p:xfrm>
        <a:graphic>
          <a:graphicData uri="http://schemas.openxmlformats.org/drawingml/2006/table">
            <a:tbl>
              <a:tblPr/>
              <a:tblGrid>
                <a:gridCol w="952500">
                  <a:extLst>
                    <a:ext uri="{9D8B030D-6E8A-4147-A177-3AD203B41FA5}">
                      <a16:colId xmlns:a16="http://schemas.microsoft.com/office/drawing/2014/main" val="997704828"/>
                    </a:ext>
                  </a:extLst>
                </a:gridCol>
                <a:gridCol w="609600">
                  <a:extLst>
                    <a:ext uri="{9D8B030D-6E8A-4147-A177-3AD203B41FA5}">
                      <a16:colId xmlns:a16="http://schemas.microsoft.com/office/drawing/2014/main" val="3677161071"/>
                    </a:ext>
                  </a:extLst>
                </a:gridCol>
                <a:gridCol w="1358900">
                  <a:extLst>
                    <a:ext uri="{9D8B030D-6E8A-4147-A177-3AD203B41FA5}">
                      <a16:colId xmlns:a16="http://schemas.microsoft.com/office/drawing/2014/main" val="2403739562"/>
                    </a:ext>
                  </a:extLst>
                </a:gridCol>
              </a:tblGrid>
              <a:tr h="190500">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per 100 000 inv</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2858115428"/>
                  </a:ext>
                </a:extLst>
              </a:tr>
              <a:tr h="184150">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11,1</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629265918"/>
                  </a:ext>
                </a:extLst>
              </a:tr>
              <a:tr h="184150">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267</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15,4</a:t>
                      </a:r>
                    </a:p>
                  </a:txBody>
                  <a:tcPr marL="6350" marR="6350" marT="6350" marB="0" anchor="b">
                    <a:lnL>
                      <a:noFill/>
                    </a:lnL>
                    <a:lnR>
                      <a:noFill/>
                    </a:lnR>
                    <a:lnT>
                      <a:noFill/>
                    </a:lnT>
                    <a:lnB>
                      <a:noFill/>
                    </a:lnB>
                  </a:tcPr>
                </a:tc>
                <a:extLst>
                  <a:ext uri="{0D108BD9-81ED-4DB2-BD59-A6C34878D82A}">
                    <a16:rowId xmlns:a16="http://schemas.microsoft.com/office/drawing/2014/main" val="2116877967"/>
                  </a:ext>
                </a:extLst>
              </a:tr>
              <a:tr h="184150">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51</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33348304"/>
                  </a:ext>
                </a:extLst>
              </a:tr>
              <a:tr h="184150">
                <a:tc>
                  <a:txBody>
                    <a:bodyPr/>
                    <a:lstStyle/>
                    <a:p>
                      <a:pPr algn="l" fontAlgn="b"/>
                      <a:r>
                        <a:rPr lang="sv-SE" sz="1100" b="0" i="0" u="none" strike="noStrike">
                          <a:solidFill>
                            <a:srgbClr val="000000"/>
                          </a:solidFill>
                          <a:effectLst/>
                          <a:latin typeface="Calibri" panose="020F0502020204030204" pitchFamily="34" charset="0"/>
                        </a:rPr>
                        <a:t>Södermanland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18,7</a:t>
                      </a:r>
                    </a:p>
                  </a:txBody>
                  <a:tcPr marL="6350" marR="6350" marT="6350" marB="0" anchor="b">
                    <a:lnL>
                      <a:noFill/>
                    </a:lnL>
                    <a:lnR>
                      <a:noFill/>
                    </a:lnR>
                    <a:lnT>
                      <a:noFill/>
                    </a:lnT>
                    <a:lnB>
                      <a:noFill/>
                    </a:lnB>
                  </a:tcPr>
                </a:tc>
                <a:extLst>
                  <a:ext uri="{0D108BD9-81ED-4DB2-BD59-A6C34878D82A}">
                    <a16:rowId xmlns:a16="http://schemas.microsoft.com/office/drawing/2014/main" val="1139951844"/>
                  </a:ext>
                </a:extLst>
              </a:tr>
              <a:tr h="184150">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691057968"/>
                  </a:ext>
                </a:extLst>
              </a:tr>
              <a:tr h="184150">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51</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20,4</a:t>
                      </a:r>
                    </a:p>
                  </a:txBody>
                  <a:tcPr marL="6350" marR="6350" marT="6350" marB="0" anchor="b">
                    <a:lnL>
                      <a:noFill/>
                    </a:lnL>
                    <a:lnR>
                      <a:noFill/>
                    </a:lnR>
                    <a:lnT>
                      <a:noFill/>
                    </a:lnT>
                    <a:lnB>
                      <a:noFill/>
                    </a:lnB>
                  </a:tcPr>
                </a:tc>
                <a:extLst>
                  <a:ext uri="{0D108BD9-81ED-4DB2-BD59-A6C34878D82A}">
                    <a16:rowId xmlns:a16="http://schemas.microsoft.com/office/drawing/2014/main" val="736527537"/>
                  </a:ext>
                </a:extLst>
              </a:tr>
              <a:tr h="184150">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57</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037676228"/>
                  </a:ext>
                </a:extLst>
              </a:tr>
              <a:tr h="184150">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333</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24,0</a:t>
                      </a:r>
                    </a:p>
                  </a:txBody>
                  <a:tcPr marL="6350" marR="6350" marT="6350" marB="0" anchor="b">
                    <a:lnL>
                      <a:noFill/>
                    </a:lnL>
                    <a:lnR>
                      <a:noFill/>
                    </a:lnR>
                    <a:lnT>
                      <a:noFill/>
                    </a:lnT>
                    <a:lnB>
                      <a:noFill/>
                    </a:lnB>
                  </a:tcPr>
                </a:tc>
                <a:extLst>
                  <a:ext uri="{0D108BD9-81ED-4DB2-BD59-A6C34878D82A}">
                    <a16:rowId xmlns:a16="http://schemas.microsoft.com/office/drawing/2014/main" val="417277032"/>
                  </a:ext>
                </a:extLst>
              </a:tr>
              <a:tr h="184150">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67</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24,5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568479705"/>
                  </a:ext>
                </a:extLst>
              </a:tr>
              <a:tr h="184150">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24,5</a:t>
                      </a:r>
                    </a:p>
                  </a:txBody>
                  <a:tcPr marL="6350" marR="6350" marT="6350" marB="0" anchor="b">
                    <a:lnL>
                      <a:noFill/>
                    </a:lnL>
                    <a:lnR>
                      <a:noFill/>
                    </a:lnR>
                    <a:lnT>
                      <a:noFill/>
                    </a:lnT>
                    <a:lnB>
                      <a:noFill/>
                    </a:lnB>
                  </a:tcPr>
                </a:tc>
                <a:extLst>
                  <a:ext uri="{0D108BD9-81ED-4DB2-BD59-A6C34878D82A}">
                    <a16:rowId xmlns:a16="http://schemas.microsoft.com/office/drawing/2014/main" val="3763369381"/>
                  </a:ext>
                </a:extLst>
              </a:tr>
              <a:tr h="184150">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96</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24,7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972574186"/>
                  </a:ext>
                </a:extLst>
              </a:tr>
              <a:tr h="184150">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24,8</a:t>
                      </a:r>
                    </a:p>
                  </a:txBody>
                  <a:tcPr marL="6350" marR="6350" marT="6350" marB="0" anchor="b">
                    <a:lnL>
                      <a:noFill/>
                    </a:lnL>
                    <a:lnR>
                      <a:noFill/>
                    </a:lnR>
                    <a:lnT>
                      <a:noFill/>
                    </a:lnT>
                    <a:lnB>
                      <a:noFill/>
                    </a:lnB>
                  </a:tcPr>
                </a:tc>
                <a:extLst>
                  <a:ext uri="{0D108BD9-81ED-4DB2-BD59-A6C34878D82A}">
                    <a16:rowId xmlns:a16="http://schemas.microsoft.com/office/drawing/2014/main" val="1512464122"/>
                  </a:ext>
                </a:extLst>
              </a:tr>
              <a:tr h="184150">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28,2</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39455474"/>
                  </a:ext>
                </a:extLst>
              </a:tr>
              <a:tr h="184150">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3084</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29,7</a:t>
                      </a:r>
                    </a:p>
                  </a:txBody>
                  <a:tcPr marL="6350" marR="6350" marT="6350" marB="0" anchor="b">
                    <a:lnL>
                      <a:noFill/>
                    </a:lnL>
                    <a:lnR>
                      <a:noFill/>
                    </a:lnR>
                    <a:lnT>
                      <a:noFill/>
                    </a:lnT>
                    <a:lnB>
                      <a:noFill/>
                    </a:lnB>
                  </a:tcPr>
                </a:tc>
                <a:extLst>
                  <a:ext uri="{0D108BD9-81ED-4DB2-BD59-A6C34878D82A}">
                    <a16:rowId xmlns:a16="http://schemas.microsoft.com/office/drawing/2014/main" val="539653883"/>
                  </a:ext>
                </a:extLst>
              </a:tr>
              <a:tr h="184150">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30,1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14291494"/>
                  </a:ext>
                </a:extLst>
              </a:tr>
              <a:tr h="184150">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94</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32,7</a:t>
                      </a:r>
                    </a:p>
                  </a:txBody>
                  <a:tcPr marL="6350" marR="6350" marT="6350" marB="0" anchor="b">
                    <a:lnL>
                      <a:noFill/>
                    </a:lnL>
                    <a:lnR>
                      <a:noFill/>
                    </a:lnR>
                    <a:lnT>
                      <a:noFill/>
                    </a:lnT>
                    <a:lnB>
                      <a:noFill/>
                    </a:lnB>
                  </a:tcPr>
                </a:tc>
                <a:extLst>
                  <a:ext uri="{0D108BD9-81ED-4DB2-BD59-A6C34878D82A}">
                    <a16:rowId xmlns:a16="http://schemas.microsoft.com/office/drawing/2014/main" val="1887643181"/>
                  </a:ext>
                </a:extLst>
              </a:tr>
              <a:tr h="184150">
                <a:tc>
                  <a:txBody>
                    <a:bodyPr/>
                    <a:lstStyle/>
                    <a:p>
                      <a:pPr algn="l" fontAlgn="b"/>
                      <a:r>
                        <a:rPr lang="sv-SE" sz="1100" b="0" i="0" u="none" strike="noStrike">
                          <a:solidFill>
                            <a:srgbClr val="000000"/>
                          </a:solidFill>
                          <a:effectLst/>
                          <a:latin typeface="Calibri" panose="020F0502020204030204" pitchFamily="34" charset="0"/>
                        </a:rPr>
                        <a:t>Jämtland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48</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36,6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246285695"/>
                  </a:ext>
                </a:extLst>
              </a:tr>
              <a:tr h="184150">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78</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38,6</a:t>
                      </a:r>
                    </a:p>
                  </a:txBody>
                  <a:tcPr marL="6350" marR="6350" marT="6350" marB="0" anchor="b">
                    <a:lnL>
                      <a:noFill/>
                    </a:lnL>
                    <a:lnR>
                      <a:noFill/>
                    </a:lnR>
                    <a:lnT>
                      <a:noFill/>
                    </a:lnT>
                    <a:lnB>
                      <a:noFill/>
                    </a:lnB>
                  </a:tcPr>
                </a:tc>
                <a:extLst>
                  <a:ext uri="{0D108BD9-81ED-4DB2-BD59-A6C34878D82A}">
                    <a16:rowId xmlns:a16="http://schemas.microsoft.com/office/drawing/2014/main" val="2907868905"/>
                  </a:ext>
                </a:extLst>
              </a:tr>
              <a:tr h="184150">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955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39,9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990085269"/>
                  </a:ext>
                </a:extLst>
              </a:tr>
              <a:tr h="184150">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29</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48,2</a:t>
                      </a:r>
                    </a:p>
                  </a:txBody>
                  <a:tcPr marL="6350" marR="6350" marT="6350" marB="0" anchor="b">
                    <a:lnL>
                      <a:noFill/>
                    </a:lnL>
                    <a:lnR>
                      <a:noFill/>
                    </a:lnR>
                    <a:lnT>
                      <a:noFill/>
                    </a:lnT>
                    <a:lnB>
                      <a:noFill/>
                    </a:lnB>
                  </a:tcPr>
                </a:tc>
                <a:extLst>
                  <a:ext uri="{0D108BD9-81ED-4DB2-BD59-A6C34878D82A}">
                    <a16:rowId xmlns:a16="http://schemas.microsoft.com/office/drawing/2014/main" val="3169858789"/>
                  </a:ext>
                </a:extLst>
              </a:tr>
              <a:tr h="184150">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131</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53,6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59604012"/>
                  </a:ext>
                </a:extLst>
              </a:tr>
              <a:tr h="184150">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366</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78,3</a:t>
                      </a:r>
                    </a:p>
                  </a:txBody>
                  <a:tcPr marL="6350" marR="6350" marT="6350" marB="0" anchor="b">
                    <a:lnL>
                      <a:noFill/>
                    </a:lnL>
                    <a:lnR>
                      <a:noFill/>
                    </a:lnR>
                    <a:lnT>
                      <a:noFill/>
                    </a:lnT>
                    <a:lnB>
                      <a:noFill/>
                    </a:lnB>
                  </a:tcPr>
                </a:tc>
                <a:extLst>
                  <a:ext uri="{0D108BD9-81ED-4DB2-BD59-A6C34878D82A}">
                    <a16:rowId xmlns:a16="http://schemas.microsoft.com/office/drawing/2014/main" val="3117056468"/>
                  </a:ext>
                </a:extLst>
              </a:tr>
            </a:tbl>
          </a:graphicData>
        </a:graphic>
      </p:graphicFrame>
      <p:graphicFrame>
        <p:nvGraphicFramePr>
          <p:cNvPr id="6" name="Diagram 5">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1114305285"/>
              </p:ext>
            </p:extLst>
          </p:nvPr>
        </p:nvGraphicFramePr>
        <p:xfrm>
          <a:off x="4021723" y="1403859"/>
          <a:ext cx="5236575" cy="40502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ABB4AD90-1A59-4103-B835-32B524885C62}"/>
              </a:ext>
            </a:extLst>
          </p:cNvPr>
          <p:cNvSpPr txBox="1"/>
          <p:nvPr/>
        </p:nvSpPr>
        <p:spPr>
          <a:xfrm>
            <a:off x="137612" y="5795417"/>
            <a:ext cx="11235237" cy="1169551"/>
          </a:xfrm>
          <a:prstGeom prst="rect">
            <a:avLst/>
          </a:prstGeom>
          <a:noFill/>
        </p:spPr>
        <p:txBody>
          <a:bodyPr wrap="square">
            <a:spAutoFit/>
          </a:bodyPr>
          <a:lstStyle/>
          <a:p>
            <a:r>
              <a:rPr lang="sv-SE" sz="1400" b="1" dirty="0">
                <a:effectLst/>
                <a:latin typeface="Calibri" panose="020F0502020204030204" pitchFamily="34" charset="0"/>
                <a:ea typeface="Calibri" panose="020F0502020204030204" pitchFamily="34" charset="0"/>
              </a:rPr>
              <a:t>Antal personer med postinfektiöst tillstånd (ICD10-kod U09.9) efter covid-19 i specialiserad vård per 100 000 invånare. Fördelat på region. Från införandet av diagnoskod U09.9, 2020-10-16 till 2021-05-18</a:t>
            </a:r>
            <a:endParaRPr lang="sv-SE" sz="1400" dirty="0">
              <a:effectLst/>
              <a:latin typeface="Calibri" panose="020F0502020204030204" pitchFamily="34" charset="0"/>
              <a:ea typeface="Calibri" panose="020F0502020204030204" pitchFamily="34" charset="0"/>
            </a:endParaRPr>
          </a:p>
          <a:p>
            <a:r>
              <a:rPr lang="sv-SE" sz="1400" dirty="0">
                <a:effectLst/>
                <a:latin typeface="Calibri" panose="020F0502020204030204" pitchFamily="34" charset="0"/>
                <a:ea typeface="Calibri" panose="020F0502020204030204" pitchFamily="34" charset="0"/>
              </a:rPr>
              <a:t>Antalet är kontrollerat och stämmer med RSVD</a:t>
            </a:r>
          </a:p>
          <a:p>
            <a:r>
              <a:rPr lang="sv-SE" sz="1400" dirty="0">
                <a:latin typeface="Calibri" panose="020F0502020204030204" pitchFamily="34" charset="0"/>
                <a:ea typeface="Calibri" panose="020F0502020204030204" pitchFamily="34" charset="0"/>
              </a:rPr>
              <a:t>Eftersom Skåne hade sin topp sent kan symtom fortfarande dyka upp alternativt inte hunnit registreras och därför bör man anta en viss försiktighet i tolkningen av data.</a:t>
            </a:r>
            <a:endParaRPr lang="sv-SE"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87448671"/>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Skrivskyddad]" id="{B28F9C13-4EDB-4EE9-8B38-BD616E6D0FCF}" vid="{61943D80-2946-4C88-89F7-B742D67E4DF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5589</Words>
  <Application>Microsoft Office PowerPoint</Application>
  <PresentationFormat>Bredbild</PresentationFormat>
  <Paragraphs>1840</Paragraphs>
  <Slides>32</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32</vt:i4>
      </vt:variant>
    </vt:vector>
  </HeadingPairs>
  <TitlesOfParts>
    <vt:vector size="36" baseType="lpstr">
      <vt:lpstr>Arial</vt:lpstr>
      <vt:lpstr>Calibri</vt:lpstr>
      <vt:lpstr>Times New Roman</vt:lpstr>
      <vt:lpstr>Region Skåne</vt:lpstr>
      <vt:lpstr>PowerPoint-presentation</vt:lpstr>
      <vt:lpstr>PowerPoint-presentation</vt:lpstr>
      <vt:lpstr>PowerPoint-presentation</vt:lpstr>
      <vt:lpstr>Antal inskrivna på IVA per Hälso- och sjukvårdsregion, per 100 000 invånare</vt:lpstr>
      <vt:lpstr>Covid slutenvård och IVA Skåne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Antal inskrivna per Hälso- och sjukvårdsregion, per 100 000 invånare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Berling Åsa</dc:creator>
  <cp:lastModifiedBy>Luts Lena</cp:lastModifiedBy>
  <cp:revision>20</cp:revision>
  <dcterms:created xsi:type="dcterms:W3CDTF">2021-06-18T18:22:10Z</dcterms:created>
  <dcterms:modified xsi:type="dcterms:W3CDTF">2021-06-20T17:07:29Z</dcterms:modified>
</cp:coreProperties>
</file>