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4"/>
    <p:sldMasterId id="2147483718" r:id="rId5"/>
    <p:sldMasterId id="2147483730" r:id="rId6"/>
  </p:sldMasterIdLst>
  <p:notesMasterIdLst>
    <p:notesMasterId r:id="rId40"/>
  </p:notesMasterIdLst>
  <p:sldIdLst>
    <p:sldId id="2213" r:id="rId7"/>
    <p:sldId id="2214" r:id="rId8"/>
    <p:sldId id="2257" r:id="rId9"/>
    <p:sldId id="2258" r:id="rId10"/>
    <p:sldId id="2267" r:id="rId11"/>
    <p:sldId id="2244" r:id="rId12"/>
    <p:sldId id="2245" r:id="rId13"/>
    <p:sldId id="2266" r:id="rId14"/>
    <p:sldId id="2240" r:id="rId15"/>
    <p:sldId id="2249" r:id="rId16"/>
    <p:sldId id="2239" r:id="rId17"/>
    <p:sldId id="2233" r:id="rId18"/>
    <p:sldId id="285" r:id="rId19"/>
    <p:sldId id="2243" r:id="rId20"/>
    <p:sldId id="2228" r:id="rId21"/>
    <p:sldId id="2255" r:id="rId22"/>
    <p:sldId id="286" r:id="rId23"/>
    <p:sldId id="287" r:id="rId24"/>
    <p:sldId id="281" r:id="rId25"/>
    <p:sldId id="2235" r:id="rId26"/>
    <p:sldId id="2238" r:id="rId27"/>
    <p:sldId id="2229" r:id="rId28"/>
    <p:sldId id="2256" r:id="rId29"/>
    <p:sldId id="288" r:id="rId30"/>
    <p:sldId id="295" r:id="rId31"/>
    <p:sldId id="2246" r:id="rId32"/>
    <p:sldId id="2133" r:id="rId33"/>
    <p:sldId id="2268" r:id="rId34"/>
    <p:sldId id="367" r:id="rId35"/>
    <p:sldId id="360" r:id="rId36"/>
    <p:sldId id="366" r:id="rId37"/>
    <p:sldId id="368" r:id="rId38"/>
    <p:sldId id="371" r:id="rId39"/>
  </p:sldIdLst>
  <p:sldSz cx="9906000" cy="6858000" type="A4"/>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521415D9-36F7-43E2-AB2F-B90AF26B5E84}">
      <p14:sectionLst xmlns:p14="http://schemas.microsoft.com/office/powerpoint/2010/main">
        <p14:section name="Standardavsnitt" id="{BD29D774-5FC0-4049-817A-85E95F3E1A05}">
          <p14:sldIdLst>
            <p14:sldId id="2213"/>
            <p14:sldId id="2214"/>
            <p14:sldId id="2257"/>
            <p14:sldId id="2258"/>
            <p14:sldId id="2267"/>
            <p14:sldId id="2244"/>
            <p14:sldId id="2245"/>
            <p14:sldId id="2266"/>
            <p14:sldId id="2240"/>
            <p14:sldId id="2249"/>
          </p14:sldIdLst>
        </p14:section>
        <p14:section name="Upplägget" id="{28B12F91-C474-4352-8E0F-1D419B8A34FF}">
          <p14:sldIdLst>
            <p14:sldId id="2239"/>
            <p14:sldId id="2233"/>
            <p14:sldId id="285"/>
            <p14:sldId id="2243"/>
            <p14:sldId id="2228"/>
            <p14:sldId id="2255"/>
            <p14:sldId id="286"/>
            <p14:sldId id="287"/>
            <p14:sldId id="281"/>
            <p14:sldId id="2235"/>
            <p14:sldId id="2238"/>
            <p14:sldId id="2229"/>
            <p14:sldId id="2256"/>
            <p14:sldId id="288"/>
            <p14:sldId id="295"/>
            <p14:sldId id="2246"/>
            <p14:sldId id="2133"/>
            <p14:sldId id="2268"/>
            <p14:sldId id="367"/>
            <p14:sldId id="360"/>
            <p14:sldId id="366"/>
            <p14:sldId id="368"/>
            <p14:sldId id="371"/>
          </p14:sldIdLst>
        </p14:section>
      </p14:sectionLst>
    </p:ext>
    <p:ext uri="{EFAFB233-063F-42B5-8137-9DF3F51BA10A}">
      <p15:sldGuideLst xmlns:p15="http://schemas.microsoft.com/office/powerpoint/2012/main">
        <p15:guide id="1" orient="horz" pos="845" userDrawn="1">
          <p15:clr>
            <a:srgbClr val="A4A3A4"/>
          </p15:clr>
        </p15:guide>
        <p15:guide id="2" orient="horz" pos="1200" userDrawn="1">
          <p15:clr>
            <a:srgbClr val="A4A3A4"/>
          </p15:clr>
        </p15:guide>
        <p15:guide id="3" orient="horz" pos="3504" userDrawn="1">
          <p15:clr>
            <a:srgbClr val="A4A3A4"/>
          </p15:clr>
        </p15:guide>
        <p15:guide id="4" pos="468" userDrawn="1">
          <p15:clr>
            <a:srgbClr val="A4A3A4"/>
          </p15:clr>
        </p15:guide>
        <p15:guide id="5" pos="5408" userDrawn="1">
          <p15:clr>
            <a:srgbClr val="A4A3A4"/>
          </p15:clr>
        </p15:guide>
        <p15:guide id="6" pos="3016" userDrawn="1">
          <p15:clr>
            <a:srgbClr val="A4A3A4"/>
          </p15:clr>
        </p15:guide>
        <p15:guide id="7" pos="27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n Platen Sara" initials="VPS" lastIdx="3" clrIdx="0">
    <p:extLst>
      <p:ext uri="{19B8F6BF-5375-455C-9EA6-DF929625EA0E}">
        <p15:presenceInfo xmlns:p15="http://schemas.microsoft.com/office/powerpoint/2012/main" userId="S::211088@skane.se::760c6cf7-2920-427b-b3a7-62fad1d51f60" providerId="AD"/>
      </p:ext>
    </p:extLst>
  </p:cmAuthor>
  <p:cmAuthor id="2" name="Lunde Lisbeth" initials="LL" lastIdx="1" clrIdx="1">
    <p:extLst>
      <p:ext uri="{19B8F6BF-5375-455C-9EA6-DF929625EA0E}">
        <p15:presenceInfo xmlns:p15="http://schemas.microsoft.com/office/powerpoint/2012/main" userId="S::190468@skane.se::244fa5ef-37fc-4a1e-88da-a27291d47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79F"/>
    <a:srgbClr val="CC9900"/>
    <a:srgbClr val="2D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80" autoAdjust="0"/>
  </p:normalViewPr>
  <p:slideViewPr>
    <p:cSldViewPr snapToGrid="0">
      <p:cViewPr varScale="1">
        <p:scale>
          <a:sx n="45" d="100"/>
          <a:sy n="45" d="100"/>
        </p:scale>
        <p:origin x="1320" y="52"/>
      </p:cViewPr>
      <p:guideLst>
        <p:guide orient="horz" pos="845"/>
        <p:guide orient="horz" pos="1200"/>
        <p:guide orient="horz" pos="3504"/>
        <p:guide pos="468"/>
        <p:guide pos="5408"/>
        <p:guide pos="3016"/>
        <p:guide pos="275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2AC7B-4E11-4602-8D6C-53DCC2970A9D}"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sv-SE"/>
        </a:p>
      </dgm:t>
    </dgm:pt>
    <dgm:pt modelId="{22380F6D-5839-42E7-9A80-61F2F63308AB}">
      <dgm:prSet phldrT="[Text]"/>
      <dgm:spPr/>
      <dgm:t>
        <a:bodyPr/>
        <a:lstStyle/>
        <a:p>
          <a:r>
            <a:rPr lang="sv-SE"/>
            <a:t>1</a:t>
          </a:r>
        </a:p>
      </dgm:t>
    </dgm:pt>
    <dgm:pt modelId="{26FAECCE-A23A-41FA-AB4A-78F0E8FEC2AC}" type="parTrans" cxnId="{72ED6BB7-B794-4CD2-815E-EA247DD7D9C1}">
      <dgm:prSet/>
      <dgm:spPr/>
      <dgm:t>
        <a:bodyPr/>
        <a:lstStyle/>
        <a:p>
          <a:endParaRPr lang="sv-SE"/>
        </a:p>
      </dgm:t>
    </dgm:pt>
    <dgm:pt modelId="{C03DD992-912E-4372-BD5B-543562A66A24}" type="sibTrans" cxnId="{72ED6BB7-B794-4CD2-815E-EA247DD7D9C1}">
      <dgm:prSet/>
      <dgm:spPr/>
      <dgm:t>
        <a:bodyPr/>
        <a:lstStyle/>
        <a:p>
          <a:endParaRPr lang="sv-SE"/>
        </a:p>
      </dgm:t>
    </dgm:pt>
    <dgm:pt modelId="{99710F2D-2E55-426D-BF8C-13C3BD6C8200}">
      <dgm:prSet phldrT="[Text]"/>
      <dgm:spPr/>
      <dgm:t>
        <a:bodyPr/>
        <a:lstStyle/>
        <a:p>
          <a:r>
            <a:rPr lang="sv-SE"/>
            <a:t>Syfte och mål med förändringen</a:t>
          </a:r>
        </a:p>
      </dgm:t>
    </dgm:pt>
    <dgm:pt modelId="{9578850C-DA24-4EED-8B3B-485389E12CD9}" type="parTrans" cxnId="{4A93D8AE-24FC-473C-9219-65EB5719CFA8}">
      <dgm:prSet/>
      <dgm:spPr/>
      <dgm:t>
        <a:bodyPr/>
        <a:lstStyle/>
        <a:p>
          <a:endParaRPr lang="sv-SE"/>
        </a:p>
      </dgm:t>
    </dgm:pt>
    <dgm:pt modelId="{FE4BA208-25AB-4746-AA6C-86404615FB70}" type="sibTrans" cxnId="{4A93D8AE-24FC-473C-9219-65EB5719CFA8}">
      <dgm:prSet/>
      <dgm:spPr/>
      <dgm:t>
        <a:bodyPr/>
        <a:lstStyle/>
        <a:p>
          <a:endParaRPr lang="sv-SE"/>
        </a:p>
      </dgm:t>
    </dgm:pt>
    <dgm:pt modelId="{BF79AB6C-C81C-47F9-9AA8-9483BA4118C4}">
      <dgm:prSet phldrT="[Text]"/>
      <dgm:spPr/>
      <dgm:t>
        <a:bodyPr/>
        <a:lstStyle/>
        <a:p>
          <a:r>
            <a:rPr lang="sv-SE"/>
            <a:t>2</a:t>
          </a:r>
        </a:p>
      </dgm:t>
    </dgm:pt>
    <dgm:pt modelId="{EC32F9BF-3173-43F5-81B6-E5D3CAF95DA9}" type="parTrans" cxnId="{30D66D60-262A-4574-8127-0CD4BEA74D1D}">
      <dgm:prSet/>
      <dgm:spPr/>
      <dgm:t>
        <a:bodyPr/>
        <a:lstStyle/>
        <a:p>
          <a:endParaRPr lang="sv-SE"/>
        </a:p>
      </dgm:t>
    </dgm:pt>
    <dgm:pt modelId="{5E1C1F09-D3C5-44A7-BA59-49F20B441223}" type="sibTrans" cxnId="{30D66D60-262A-4574-8127-0CD4BEA74D1D}">
      <dgm:prSet/>
      <dgm:spPr/>
      <dgm:t>
        <a:bodyPr/>
        <a:lstStyle/>
        <a:p>
          <a:endParaRPr lang="sv-SE"/>
        </a:p>
      </dgm:t>
    </dgm:pt>
    <dgm:pt modelId="{DD1D005E-71E8-483B-BFDC-22FEFE7AA4CE}">
      <dgm:prSet phldrT="[Text]"/>
      <dgm:spPr/>
      <dgm:t>
        <a:bodyPr/>
        <a:lstStyle/>
        <a:p>
          <a:r>
            <a:rPr lang="sv-SE"/>
            <a:t>Vilka aktiviteter behöver vi genomföra?</a:t>
          </a:r>
        </a:p>
      </dgm:t>
    </dgm:pt>
    <dgm:pt modelId="{EC11BC93-4EA6-4A14-AF87-5988F84D2CC0}" type="parTrans" cxnId="{B88CC3EF-4812-4199-9283-6B0A0B49C914}">
      <dgm:prSet/>
      <dgm:spPr/>
      <dgm:t>
        <a:bodyPr/>
        <a:lstStyle/>
        <a:p>
          <a:endParaRPr lang="sv-SE"/>
        </a:p>
      </dgm:t>
    </dgm:pt>
    <dgm:pt modelId="{CFF98C87-767A-4CE1-9922-70FAE0FFF216}" type="sibTrans" cxnId="{B88CC3EF-4812-4199-9283-6B0A0B49C914}">
      <dgm:prSet/>
      <dgm:spPr/>
      <dgm:t>
        <a:bodyPr/>
        <a:lstStyle/>
        <a:p>
          <a:endParaRPr lang="sv-SE"/>
        </a:p>
      </dgm:t>
    </dgm:pt>
    <dgm:pt modelId="{B47B78F5-6FD5-4A09-8D15-3DDBFCBE00BA}">
      <dgm:prSet phldrT="[Text]"/>
      <dgm:spPr/>
      <dgm:t>
        <a:bodyPr/>
        <a:lstStyle/>
        <a:p>
          <a:r>
            <a:rPr lang="sv-SE"/>
            <a:t> 3 </a:t>
          </a:r>
        </a:p>
      </dgm:t>
    </dgm:pt>
    <dgm:pt modelId="{5B8E268D-340A-49AC-AAEC-8C6DEE50BAF9}" type="parTrans" cxnId="{6BE95B5B-5A87-4E89-9570-51E5820BE810}">
      <dgm:prSet/>
      <dgm:spPr/>
      <dgm:t>
        <a:bodyPr/>
        <a:lstStyle/>
        <a:p>
          <a:endParaRPr lang="sv-SE"/>
        </a:p>
      </dgm:t>
    </dgm:pt>
    <dgm:pt modelId="{8DCE475C-FF97-4C0C-BC24-1B4E6499A1D1}" type="sibTrans" cxnId="{6BE95B5B-5A87-4E89-9570-51E5820BE810}">
      <dgm:prSet/>
      <dgm:spPr/>
      <dgm:t>
        <a:bodyPr/>
        <a:lstStyle/>
        <a:p>
          <a:endParaRPr lang="sv-SE"/>
        </a:p>
      </dgm:t>
    </dgm:pt>
    <dgm:pt modelId="{5430BE0A-7317-4B12-B056-A20804845D82}">
      <dgm:prSet phldrT="[Text]"/>
      <dgm:spPr/>
      <dgm:t>
        <a:bodyPr/>
        <a:lstStyle/>
        <a:p>
          <a:r>
            <a:rPr lang="sv-SE"/>
            <a:t>Färdig förändringsplan</a:t>
          </a:r>
        </a:p>
      </dgm:t>
    </dgm:pt>
    <dgm:pt modelId="{EE2A6C5E-9701-401D-BB26-C82517CF6D3B}" type="parTrans" cxnId="{945023A3-11D3-42DF-868F-AE3ED55C08E2}">
      <dgm:prSet/>
      <dgm:spPr/>
      <dgm:t>
        <a:bodyPr/>
        <a:lstStyle/>
        <a:p>
          <a:endParaRPr lang="sv-SE"/>
        </a:p>
      </dgm:t>
    </dgm:pt>
    <dgm:pt modelId="{2BE4C2B7-ECF7-4DB6-B709-A780A433FCC5}" type="sibTrans" cxnId="{945023A3-11D3-42DF-868F-AE3ED55C08E2}">
      <dgm:prSet/>
      <dgm:spPr/>
      <dgm:t>
        <a:bodyPr/>
        <a:lstStyle/>
        <a:p>
          <a:endParaRPr lang="sv-SE"/>
        </a:p>
      </dgm:t>
    </dgm:pt>
    <dgm:pt modelId="{E795DB69-C29F-4AB7-8FB1-1A41F9C3B636}">
      <dgm:prSet/>
      <dgm:spPr/>
      <dgm:t>
        <a:bodyPr/>
        <a:lstStyle/>
        <a:p>
          <a:r>
            <a:rPr lang="sv-SE"/>
            <a:t>Vad innebär det för oss?</a:t>
          </a:r>
        </a:p>
      </dgm:t>
    </dgm:pt>
    <dgm:pt modelId="{8A5E2A75-EC39-4ED4-B8D6-E90E92B9B5F6}" type="parTrans" cxnId="{9253F2A3-E8EA-4E9C-BF22-07BB0E2537D9}">
      <dgm:prSet/>
      <dgm:spPr/>
      <dgm:t>
        <a:bodyPr/>
        <a:lstStyle/>
        <a:p>
          <a:endParaRPr lang="sv-SE"/>
        </a:p>
      </dgm:t>
    </dgm:pt>
    <dgm:pt modelId="{721D97B0-C11A-4D71-8290-E157DD9539AF}" type="sibTrans" cxnId="{9253F2A3-E8EA-4E9C-BF22-07BB0E2537D9}">
      <dgm:prSet/>
      <dgm:spPr/>
      <dgm:t>
        <a:bodyPr/>
        <a:lstStyle/>
        <a:p>
          <a:endParaRPr lang="sv-SE"/>
        </a:p>
      </dgm:t>
    </dgm:pt>
    <dgm:pt modelId="{05B914AA-D049-4B7B-94BB-7200E16A70CC}">
      <dgm:prSet/>
      <dgm:spPr/>
      <dgm:t>
        <a:bodyPr/>
        <a:lstStyle/>
        <a:p>
          <a:endParaRPr lang="sv-SE"/>
        </a:p>
      </dgm:t>
    </dgm:pt>
    <dgm:pt modelId="{CB070BDA-61B4-4B4F-B92D-819FC70CC411}" type="parTrans" cxnId="{FD3B7316-644F-406A-8971-4DADA4F80D46}">
      <dgm:prSet/>
      <dgm:spPr/>
      <dgm:t>
        <a:bodyPr/>
        <a:lstStyle/>
        <a:p>
          <a:endParaRPr lang="sv-SE"/>
        </a:p>
      </dgm:t>
    </dgm:pt>
    <dgm:pt modelId="{6FAB5BF4-150D-418A-A952-A3058437E538}" type="sibTrans" cxnId="{FD3B7316-644F-406A-8971-4DADA4F80D46}">
      <dgm:prSet/>
      <dgm:spPr/>
      <dgm:t>
        <a:bodyPr/>
        <a:lstStyle/>
        <a:p>
          <a:endParaRPr lang="sv-SE"/>
        </a:p>
      </dgm:t>
    </dgm:pt>
    <dgm:pt modelId="{CBA2DAA2-A444-4C17-8E7B-63DD862B4B5E}" type="pres">
      <dgm:prSet presAssocID="{0FA2AC7B-4E11-4602-8D6C-53DCC2970A9D}" presName="linearFlow" presStyleCnt="0">
        <dgm:presLayoutVars>
          <dgm:dir/>
          <dgm:animLvl val="lvl"/>
          <dgm:resizeHandles val="exact"/>
        </dgm:presLayoutVars>
      </dgm:prSet>
      <dgm:spPr/>
    </dgm:pt>
    <dgm:pt modelId="{0375C2C3-0B78-4A7A-A649-0C760EBEF67E}" type="pres">
      <dgm:prSet presAssocID="{22380F6D-5839-42E7-9A80-61F2F63308AB}" presName="composite" presStyleCnt="0"/>
      <dgm:spPr/>
    </dgm:pt>
    <dgm:pt modelId="{50163404-CCD5-4857-97B3-7680E4D02BF7}" type="pres">
      <dgm:prSet presAssocID="{22380F6D-5839-42E7-9A80-61F2F63308AB}" presName="parTx" presStyleLbl="node1" presStyleIdx="0" presStyleCnt="3">
        <dgm:presLayoutVars>
          <dgm:chMax val="0"/>
          <dgm:chPref val="0"/>
          <dgm:bulletEnabled val="1"/>
        </dgm:presLayoutVars>
      </dgm:prSet>
      <dgm:spPr/>
    </dgm:pt>
    <dgm:pt modelId="{41CC2CD7-5987-4703-8BEE-E9E8E1BD2410}" type="pres">
      <dgm:prSet presAssocID="{22380F6D-5839-42E7-9A80-61F2F63308AB}" presName="parSh" presStyleLbl="node1" presStyleIdx="0" presStyleCnt="3"/>
      <dgm:spPr/>
    </dgm:pt>
    <dgm:pt modelId="{37041861-4891-4280-8740-CADCB3076213}" type="pres">
      <dgm:prSet presAssocID="{22380F6D-5839-42E7-9A80-61F2F63308AB}" presName="desTx" presStyleLbl="fgAcc1" presStyleIdx="0" presStyleCnt="3">
        <dgm:presLayoutVars>
          <dgm:bulletEnabled val="1"/>
        </dgm:presLayoutVars>
      </dgm:prSet>
      <dgm:spPr/>
    </dgm:pt>
    <dgm:pt modelId="{CA4C8232-4EAA-48FF-A82B-45BC10A8E581}" type="pres">
      <dgm:prSet presAssocID="{C03DD992-912E-4372-BD5B-543562A66A24}" presName="sibTrans" presStyleLbl="sibTrans2D1" presStyleIdx="0" presStyleCnt="2"/>
      <dgm:spPr/>
    </dgm:pt>
    <dgm:pt modelId="{AB82F393-6ACF-43B1-A328-F702EFC8A966}" type="pres">
      <dgm:prSet presAssocID="{C03DD992-912E-4372-BD5B-543562A66A24}" presName="connTx" presStyleLbl="sibTrans2D1" presStyleIdx="0" presStyleCnt="2"/>
      <dgm:spPr/>
    </dgm:pt>
    <dgm:pt modelId="{86C78D5C-6626-423A-8F04-056C1663CF64}" type="pres">
      <dgm:prSet presAssocID="{BF79AB6C-C81C-47F9-9AA8-9483BA4118C4}" presName="composite" presStyleCnt="0"/>
      <dgm:spPr/>
    </dgm:pt>
    <dgm:pt modelId="{7B9845EA-AFD3-4548-A401-79641B313AB7}" type="pres">
      <dgm:prSet presAssocID="{BF79AB6C-C81C-47F9-9AA8-9483BA4118C4}" presName="parTx" presStyleLbl="node1" presStyleIdx="0" presStyleCnt="3">
        <dgm:presLayoutVars>
          <dgm:chMax val="0"/>
          <dgm:chPref val="0"/>
          <dgm:bulletEnabled val="1"/>
        </dgm:presLayoutVars>
      </dgm:prSet>
      <dgm:spPr/>
    </dgm:pt>
    <dgm:pt modelId="{C2E0CFB2-8FF8-4D42-95A6-49B1B1060B2D}" type="pres">
      <dgm:prSet presAssocID="{BF79AB6C-C81C-47F9-9AA8-9483BA4118C4}" presName="parSh" presStyleLbl="node1" presStyleIdx="1" presStyleCnt="3"/>
      <dgm:spPr/>
    </dgm:pt>
    <dgm:pt modelId="{5A712CC2-965E-407D-8469-397D6A6EC7F2}" type="pres">
      <dgm:prSet presAssocID="{BF79AB6C-C81C-47F9-9AA8-9483BA4118C4}" presName="desTx" presStyleLbl="fgAcc1" presStyleIdx="1" presStyleCnt="3">
        <dgm:presLayoutVars>
          <dgm:bulletEnabled val="1"/>
        </dgm:presLayoutVars>
      </dgm:prSet>
      <dgm:spPr/>
    </dgm:pt>
    <dgm:pt modelId="{2C9241D3-8335-4D19-BFD4-D93A74F0C152}" type="pres">
      <dgm:prSet presAssocID="{5E1C1F09-D3C5-44A7-BA59-49F20B441223}" presName="sibTrans" presStyleLbl="sibTrans2D1" presStyleIdx="1" presStyleCnt="2"/>
      <dgm:spPr/>
    </dgm:pt>
    <dgm:pt modelId="{A1E9BEFC-EAF1-4739-9C34-37AE3855F332}" type="pres">
      <dgm:prSet presAssocID="{5E1C1F09-D3C5-44A7-BA59-49F20B441223}" presName="connTx" presStyleLbl="sibTrans2D1" presStyleIdx="1" presStyleCnt="2"/>
      <dgm:spPr/>
    </dgm:pt>
    <dgm:pt modelId="{D1BAD63C-EC8F-4FCB-95AF-478CA35FB822}" type="pres">
      <dgm:prSet presAssocID="{B47B78F5-6FD5-4A09-8D15-3DDBFCBE00BA}" presName="composite" presStyleCnt="0"/>
      <dgm:spPr/>
    </dgm:pt>
    <dgm:pt modelId="{360208F7-E6AB-4A80-B1BF-1C32D8370E84}" type="pres">
      <dgm:prSet presAssocID="{B47B78F5-6FD5-4A09-8D15-3DDBFCBE00BA}" presName="parTx" presStyleLbl="node1" presStyleIdx="1" presStyleCnt="3">
        <dgm:presLayoutVars>
          <dgm:chMax val="0"/>
          <dgm:chPref val="0"/>
          <dgm:bulletEnabled val="1"/>
        </dgm:presLayoutVars>
      </dgm:prSet>
      <dgm:spPr/>
    </dgm:pt>
    <dgm:pt modelId="{3793F70F-8F93-4CC5-94A0-00DD80F0AA87}" type="pres">
      <dgm:prSet presAssocID="{B47B78F5-6FD5-4A09-8D15-3DDBFCBE00BA}" presName="parSh" presStyleLbl="node1" presStyleIdx="2" presStyleCnt="3"/>
      <dgm:spPr/>
    </dgm:pt>
    <dgm:pt modelId="{2E69A8BF-ADB6-4E20-BED5-702BCB9BB431}" type="pres">
      <dgm:prSet presAssocID="{B47B78F5-6FD5-4A09-8D15-3DDBFCBE00BA}" presName="desTx" presStyleLbl="fgAcc1" presStyleIdx="2" presStyleCnt="3">
        <dgm:presLayoutVars>
          <dgm:bulletEnabled val="1"/>
        </dgm:presLayoutVars>
      </dgm:prSet>
      <dgm:spPr/>
    </dgm:pt>
  </dgm:ptLst>
  <dgm:cxnLst>
    <dgm:cxn modelId="{C325E103-7142-41A1-981E-3E1F1856BC96}" type="presOf" srcId="{99710F2D-2E55-426D-BF8C-13C3BD6C8200}" destId="{37041861-4891-4280-8740-CADCB3076213}" srcOrd="0" destOrd="0" presId="urn:microsoft.com/office/officeart/2005/8/layout/process3"/>
    <dgm:cxn modelId="{FD3B7316-644F-406A-8971-4DADA4F80D46}" srcId="{22380F6D-5839-42E7-9A80-61F2F63308AB}" destId="{05B914AA-D049-4B7B-94BB-7200E16A70CC}" srcOrd="2" destOrd="0" parTransId="{CB070BDA-61B4-4B4F-B92D-819FC70CC411}" sibTransId="{6FAB5BF4-150D-418A-A952-A3058437E538}"/>
    <dgm:cxn modelId="{85436718-9F9F-4D24-93C1-AB824EEB6966}" type="presOf" srcId="{BF79AB6C-C81C-47F9-9AA8-9483BA4118C4}" destId="{C2E0CFB2-8FF8-4D42-95A6-49B1B1060B2D}" srcOrd="1" destOrd="0" presId="urn:microsoft.com/office/officeart/2005/8/layout/process3"/>
    <dgm:cxn modelId="{50DF5E2C-D91F-4B07-AF1B-9279FEE57BFD}" type="presOf" srcId="{C03DD992-912E-4372-BD5B-543562A66A24}" destId="{AB82F393-6ACF-43B1-A328-F702EFC8A966}" srcOrd="1" destOrd="0" presId="urn:microsoft.com/office/officeart/2005/8/layout/process3"/>
    <dgm:cxn modelId="{109B2E32-5D51-4E9C-A62F-5F5F09004F78}" type="presOf" srcId="{C03DD992-912E-4372-BD5B-543562A66A24}" destId="{CA4C8232-4EAA-48FF-A82B-45BC10A8E581}" srcOrd="0" destOrd="0" presId="urn:microsoft.com/office/officeart/2005/8/layout/process3"/>
    <dgm:cxn modelId="{23CCF03D-8951-4466-A226-D59D1687A2F6}" type="presOf" srcId="{E795DB69-C29F-4AB7-8FB1-1A41F9C3B636}" destId="{37041861-4891-4280-8740-CADCB3076213}" srcOrd="0" destOrd="1" presId="urn:microsoft.com/office/officeart/2005/8/layout/process3"/>
    <dgm:cxn modelId="{6BE95B5B-5A87-4E89-9570-51E5820BE810}" srcId="{0FA2AC7B-4E11-4602-8D6C-53DCC2970A9D}" destId="{B47B78F5-6FD5-4A09-8D15-3DDBFCBE00BA}" srcOrd="2" destOrd="0" parTransId="{5B8E268D-340A-49AC-AAEC-8C6DEE50BAF9}" sibTransId="{8DCE475C-FF97-4C0C-BC24-1B4E6499A1D1}"/>
    <dgm:cxn modelId="{EBC0595D-9279-47D1-8455-D0A31DF78768}" type="presOf" srcId="{B47B78F5-6FD5-4A09-8D15-3DDBFCBE00BA}" destId="{3793F70F-8F93-4CC5-94A0-00DD80F0AA87}" srcOrd="1" destOrd="0" presId="urn:microsoft.com/office/officeart/2005/8/layout/process3"/>
    <dgm:cxn modelId="{B3665D5F-013F-43EB-A470-7EE0E1D10333}" type="presOf" srcId="{05B914AA-D049-4B7B-94BB-7200E16A70CC}" destId="{37041861-4891-4280-8740-CADCB3076213}" srcOrd="0" destOrd="2" presId="urn:microsoft.com/office/officeart/2005/8/layout/process3"/>
    <dgm:cxn modelId="{30D66D60-262A-4574-8127-0CD4BEA74D1D}" srcId="{0FA2AC7B-4E11-4602-8D6C-53DCC2970A9D}" destId="{BF79AB6C-C81C-47F9-9AA8-9483BA4118C4}" srcOrd="1" destOrd="0" parTransId="{EC32F9BF-3173-43F5-81B6-E5D3CAF95DA9}" sibTransId="{5E1C1F09-D3C5-44A7-BA59-49F20B441223}"/>
    <dgm:cxn modelId="{CF89096F-DF6A-4E13-BA35-98A029016A60}" type="presOf" srcId="{B47B78F5-6FD5-4A09-8D15-3DDBFCBE00BA}" destId="{360208F7-E6AB-4A80-B1BF-1C32D8370E84}" srcOrd="0" destOrd="0" presId="urn:microsoft.com/office/officeart/2005/8/layout/process3"/>
    <dgm:cxn modelId="{7EF32751-FC9C-4134-B140-77626D6C6AF3}" type="presOf" srcId="{5E1C1F09-D3C5-44A7-BA59-49F20B441223}" destId="{A1E9BEFC-EAF1-4739-9C34-37AE3855F332}" srcOrd="1" destOrd="0" presId="urn:microsoft.com/office/officeart/2005/8/layout/process3"/>
    <dgm:cxn modelId="{8AC0E87B-633D-474E-B381-4AC4874CAEE5}" type="presOf" srcId="{5430BE0A-7317-4B12-B056-A20804845D82}" destId="{2E69A8BF-ADB6-4E20-BED5-702BCB9BB431}" srcOrd="0" destOrd="0" presId="urn:microsoft.com/office/officeart/2005/8/layout/process3"/>
    <dgm:cxn modelId="{49FB3386-9366-495C-8CA0-F3C3C0A36358}" type="presOf" srcId="{DD1D005E-71E8-483B-BFDC-22FEFE7AA4CE}" destId="{5A712CC2-965E-407D-8469-397D6A6EC7F2}" srcOrd="0" destOrd="0" presId="urn:microsoft.com/office/officeart/2005/8/layout/process3"/>
    <dgm:cxn modelId="{8BC13887-F868-44AF-BDDD-E191652B69CC}" type="presOf" srcId="{0FA2AC7B-4E11-4602-8D6C-53DCC2970A9D}" destId="{CBA2DAA2-A444-4C17-8E7B-63DD862B4B5E}" srcOrd="0" destOrd="0" presId="urn:microsoft.com/office/officeart/2005/8/layout/process3"/>
    <dgm:cxn modelId="{945023A3-11D3-42DF-868F-AE3ED55C08E2}" srcId="{B47B78F5-6FD5-4A09-8D15-3DDBFCBE00BA}" destId="{5430BE0A-7317-4B12-B056-A20804845D82}" srcOrd="0" destOrd="0" parTransId="{EE2A6C5E-9701-401D-BB26-C82517CF6D3B}" sibTransId="{2BE4C2B7-ECF7-4DB6-B709-A780A433FCC5}"/>
    <dgm:cxn modelId="{9253F2A3-E8EA-4E9C-BF22-07BB0E2537D9}" srcId="{22380F6D-5839-42E7-9A80-61F2F63308AB}" destId="{E795DB69-C29F-4AB7-8FB1-1A41F9C3B636}" srcOrd="1" destOrd="0" parTransId="{8A5E2A75-EC39-4ED4-B8D6-E90E92B9B5F6}" sibTransId="{721D97B0-C11A-4D71-8290-E157DD9539AF}"/>
    <dgm:cxn modelId="{4A93D8AE-24FC-473C-9219-65EB5719CFA8}" srcId="{22380F6D-5839-42E7-9A80-61F2F63308AB}" destId="{99710F2D-2E55-426D-BF8C-13C3BD6C8200}" srcOrd="0" destOrd="0" parTransId="{9578850C-DA24-4EED-8B3B-485389E12CD9}" sibTransId="{FE4BA208-25AB-4746-AA6C-86404615FB70}"/>
    <dgm:cxn modelId="{72ED6BB7-B794-4CD2-815E-EA247DD7D9C1}" srcId="{0FA2AC7B-4E11-4602-8D6C-53DCC2970A9D}" destId="{22380F6D-5839-42E7-9A80-61F2F63308AB}" srcOrd="0" destOrd="0" parTransId="{26FAECCE-A23A-41FA-AB4A-78F0E8FEC2AC}" sibTransId="{C03DD992-912E-4372-BD5B-543562A66A24}"/>
    <dgm:cxn modelId="{7AA3E1B9-44CF-469B-9FC7-4EBFD3D84D95}" type="presOf" srcId="{22380F6D-5839-42E7-9A80-61F2F63308AB}" destId="{41CC2CD7-5987-4703-8BEE-E9E8E1BD2410}" srcOrd="1" destOrd="0" presId="urn:microsoft.com/office/officeart/2005/8/layout/process3"/>
    <dgm:cxn modelId="{8194C9CF-ADA2-4BCB-85CC-A17FF744C721}" type="presOf" srcId="{BF79AB6C-C81C-47F9-9AA8-9483BA4118C4}" destId="{7B9845EA-AFD3-4548-A401-79641B313AB7}" srcOrd="0" destOrd="0" presId="urn:microsoft.com/office/officeart/2005/8/layout/process3"/>
    <dgm:cxn modelId="{A3D66BE5-A39D-492F-8339-D4C07AF14298}" type="presOf" srcId="{5E1C1F09-D3C5-44A7-BA59-49F20B441223}" destId="{2C9241D3-8335-4D19-BFD4-D93A74F0C152}" srcOrd="0" destOrd="0" presId="urn:microsoft.com/office/officeart/2005/8/layout/process3"/>
    <dgm:cxn modelId="{18C59BED-1AB3-442C-9575-9458E3D53A94}" type="presOf" srcId="{22380F6D-5839-42E7-9A80-61F2F63308AB}" destId="{50163404-CCD5-4857-97B3-7680E4D02BF7}" srcOrd="0" destOrd="0" presId="urn:microsoft.com/office/officeart/2005/8/layout/process3"/>
    <dgm:cxn modelId="{B88CC3EF-4812-4199-9283-6B0A0B49C914}" srcId="{BF79AB6C-C81C-47F9-9AA8-9483BA4118C4}" destId="{DD1D005E-71E8-483B-BFDC-22FEFE7AA4CE}" srcOrd="0" destOrd="0" parTransId="{EC11BC93-4EA6-4A14-AF87-5988F84D2CC0}" sibTransId="{CFF98C87-767A-4CE1-9922-70FAE0FFF216}"/>
    <dgm:cxn modelId="{5DCFFB82-99AA-4D1D-8EEF-0300C3092255}" type="presParOf" srcId="{CBA2DAA2-A444-4C17-8E7B-63DD862B4B5E}" destId="{0375C2C3-0B78-4A7A-A649-0C760EBEF67E}" srcOrd="0" destOrd="0" presId="urn:microsoft.com/office/officeart/2005/8/layout/process3"/>
    <dgm:cxn modelId="{3B65C45C-BA3C-4C3A-9B84-CD8B4B9C179E}" type="presParOf" srcId="{0375C2C3-0B78-4A7A-A649-0C760EBEF67E}" destId="{50163404-CCD5-4857-97B3-7680E4D02BF7}" srcOrd="0" destOrd="0" presId="urn:microsoft.com/office/officeart/2005/8/layout/process3"/>
    <dgm:cxn modelId="{058B5FF1-1D77-4F7E-984C-05A9D5632F87}" type="presParOf" srcId="{0375C2C3-0B78-4A7A-A649-0C760EBEF67E}" destId="{41CC2CD7-5987-4703-8BEE-E9E8E1BD2410}" srcOrd="1" destOrd="0" presId="urn:microsoft.com/office/officeart/2005/8/layout/process3"/>
    <dgm:cxn modelId="{ADD6071B-9B46-48FC-8484-8337C838DEA0}" type="presParOf" srcId="{0375C2C3-0B78-4A7A-A649-0C760EBEF67E}" destId="{37041861-4891-4280-8740-CADCB3076213}" srcOrd="2" destOrd="0" presId="urn:microsoft.com/office/officeart/2005/8/layout/process3"/>
    <dgm:cxn modelId="{7C8F17E5-5F30-4A62-82A1-40ABD587356E}" type="presParOf" srcId="{CBA2DAA2-A444-4C17-8E7B-63DD862B4B5E}" destId="{CA4C8232-4EAA-48FF-A82B-45BC10A8E581}" srcOrd="1" destOrd="0" presId="urn:microsoft.com/office/officeart/2005/8/layout/process3"/>
    <dgm:cxn modelId="{60BB884B-3044-4B2D-A6BD-035C654995B6}" type="presParOf" srcId="{CA4C8232-4EAA-48FF-A82B-45BC10A8E581}" destId="{AB82F393-6ACF-43B1-A328-F702EFC8A966}" srcOrd="0" destOrd="0" presId="urn:microsoft.com/office/officeart/2005/8/layout/process3"/>
    <dgm:cxn modelId="{66AED739-5B7E-45D8-9816-0E8CEEB9F5A0}" type="presParOf" srcId="{CBA2DAA2-A444-4C17-8E7B-63DD862B4B5E}" destId="{86C78D5C-6626-423A-8F04-056C1663CF64}" srcOrd="2" destOrd="0" presId="urn:microsoft.com/office/officeart/2005/8/layout/process3"/>
    <dgm:cxn modelId="{F98819F1-A7A6-4382-A732-EFC42527558D}" type="presParOf" srcId="{86C78D5C-6626-423A-8F04-056C1663CF64}" destId="{7B9845EA-AFD3-4548-A401-79641B313AB7}" srcOrd="0" destOrd="0" presId="urn:microsoft.com/office/officeart/2005/8/layout/process3"/>
    <dgm:cxn modelId="{79FDF223-3D97-48BA-B2AB-F24F6EF21EC5}" type="presParOf" srcId="{86C78D5C-6626-423A-8F04-056C1663CF64}" destId="{C2E0CFB2-8FF8-4D42-95A6-49B1B1060B2D}" srcOrd="1" destOrd="0" presId="urn:microsoft.com/office/officeart/2005/8/layout/process3"/>
    <dgm:cxn modelId="{8E3E958A-CA9B-4FA6-ADF4-19CEECDCB7C9}" type="presParOf" srcId="{86C78D5C-6626-423A-8F04-056C1663CF64}" destId="{5A712CC2-965E-407D-8469-397D6A6EC7F2}" srcOrd="2" destOrd="0" presId="urn:microsoft.com/office/officeart/2005/8/layout/process3"/>
    <dgm:cxn modelId="{A7A6EDA7-C882-4897-B82A-3065517A1BA4}" type="presParOf" srcId="{CBA2DAA2-A444-4C17-8E7B-63DD862B4B5E}" destId="{2C9241D3-8335-4D19-BFD4-D93A74F0C152}" srcOrd="3" destOrd="0" presId="urn:microsoft.com/office/officeart/2005/8/layout/process3"/>
    <dgm:cxn modelId="{4B02FD12-4BEF-41DA-AD44-78AAEFDDDB28}" type="presParOf" srcId="{2C9241D3-8335-4D19-BFD4-D93A74F0C152}" destId="{A1E9BEFC-EAF1-4739-9C34-37AE3855F332}" srcOrd="0" destOrd="0" presId="urn:microsoft.com/office/officeart/2005/8/layout/process3"/>
    <dgm:cxn modelId="{A1C2D401-CEAD-4E4C-894E-F3DD72A4D484}" type="presParOf" srcId="{CBA2DAA2-A444-4C17-8E7B-63DD862B4B5E}" destId="{D1BAD63C-EC8F-4FCB-95AF-478CA35FB822}" srcOrd="4" destOrd="0" presId="urn:microsoft.com/office/officeart/2005/8/layout/process3"/>
    <dgm:cxn modelId="{126DC4D1-272A-4FB2-ACC2-AEE5BD4259FF}" type="presParOf" srcId="{D1BAD63C-EC8F-4FCB-95AF-478CA35FB822}" destId="{360208F7-E6AB-4A80-B1BF-1C32D8370E84}" srcOrd="0" destOrd="0" presId="urn:microsoft.com/office/officeart/2005/8/layout/process3"/>
    <dgm:cxn modelId="{8BE3F8EF-09B2-48E8-8C73-6D59B00A12A3}" type="presParOf" srcId="{D1BAD63C-EC8F-4FCB-95AF-478CA35FB822}" destId="{3793F70F-8F93-4CC5-94A0-00DD80F0AA87}" srcOrd="1" destOrd="0" presId="urn:microsoft.com/office/officeart/2005/8/layout/process3"/>
    <dgm:cxn modelId="{C097D787-8BF9-4486-9C53-F13EDA0B2B95}" type="presParOf" srcId="{D1BAD63C-EC8F-4FCB-95AF-478CA35FB822}" destId="{2E69A8BF-ADB6-4E20-BED5-702BCB9BB43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A3202-9CA1-49B6-B697-A9E77C906E25}" type="doc">
      <dgm:prSet loTypeId="urn:microsoft.com/office/officeart/2005/8/layout/vList4" loCatId="picture" qsTypeId="urn:microsoft.com/office/officeart/2005/8/quickstyle/simple2" qsCatId="simple" csTypeId="urn:microsoft.com/office/officeart/2005/8/colors/accent1_2" csCatId="accent1" phldr="1"/>
      <dgm:spPr/>
      <dgm:t>
        <a:bodyPr/>
        <a:lstStyle/>
        <a:p>
          <a:endParaRPr lang="sv-SE"/>
        </a:p>
      </dgm:t>
    </dgm:pt>
    <dgm:pt modelId="{C0B06DB5-5595-45A1-A965-D37B48AA5993}">
      <dgm:prSet phldrT="[Text]"/>
      <dgm:spPr/>
      <dgm:t>
        <a:bodyPr/>
        <a:lstStyle/>
        <a:p>
          <a:r>
            <a:rPr lang="sv-SE">
              <a:solidFill>
                <a:schemeClr val="bg1"/>
              </a:solidFill>
            </a:rPr>
            <a:t>Beskriv tydligt </a:t>
          </a:r>
          <a:r>
            <a:rPr lang="sv-SE" b="1">
              <a:solidFill>
                <a:schemeClr val="bg1"/>
              </a:solidFill>
            </a:rPr>
            <a:t>varför förändringen ska genomföras</a:t>
          </a:r>
          <a:endParaRPr lang="sv-SE">
            <a:solidFill>
              <a:schemeClr val="bg1"/>
            </a:solidFill>
          </a:endParaRPr>
        </a:p>
      </dgm:t>
    </dgm:pt>
    <dgm:pt modelId="{8BAFD5A5-5DB5-47E3-83F7-59A487276E4F}" type="parTrans" cxnId="{66133008-C1A5-4279-A6C6-3230F2E5D138}">
      <dgm:prSet/>
      <dgm:spPr/>
      <dgm:t>
        <a:bodyPr/>
        <a:lstStyle/>
        <a:p>
          <a:endParaRPr lang="sv-SE"/>
        </a:p>
      </dgm:t>
    </dgm:pt>
    <dgm:pt modelId="{2BFF032E-A572-442B-8EB0-0485C83B1329}" type="sibTrans" cxnId="{66133008-C1A5-4279-A6C6-3230F2E5D138}">
      <dgm:prSet/>
      <dgm:spPr/>
      <dgm:t>
        <a:bodyPr/>
        <a:lstStyle/>
        <a:p>
          <a:endParaRPr lang="sv-SE"/>
        </a:p>
      </dgm:t>
    </dgm:pt>
    <dgm:pt modelId="{E3C64324-AC34-436E-9A3A-D1B2E258E154}">
      <dgm:prSet phldrT="[Text]"/>
      <dgm:spPr/>
      <dgm:t>
        <a:bodyPr/>
        <a:lstStyle/>
        <a:p>
          <a:pPr>
            <a:buNone/>
          </a:pPr>
          <a:r>
            <a:rPr lang="sv-SE">
              <a:solidFill>
                <a:schemeClr val="bg1"/>
              </a:solidFill>
            </a:rPr>
            <a:t>Vad är den ”brinnande plattformen” och varför detta är prioriterat? Förtydliga vidare under 2 och 3.</a:t>
          </a:r>
        </a:p>
      </dgm:t>
    </dgm:pt>
    <dgm:pt modelId="{FFB432E2-09D1-42EB-BCBD-35EEBB375DE9}" type="parTrans" cxnId="{E563288D-9D9F-4C00-999D-D39057FF011A}">
      <dgm:prSet/>
      <dgm:spPr/>
      <dgm:t>
        <a:bodyPr/>
        <a:lstStyle/>
        <a:p>
          <a:endParaRPr lang="sv-SE"/>
        </a:p>
      </dgm:t>
    </dgm:pt>
    <dgm:pt modelId="{AC564323-53D8-4AB9-BFCF-950449D6C364}" type="sibTrans" cxnId="{E563288D-9D9F-4C00-999D-D39057FF011A}">
      <dgm:prSet/>
      <dgm:spPr/>
      <dgm:t>
        <a:bodyPr/>
        <a:lstStyle/>
        <a:p>
          <a:endParaRPr lang="sv-SE"/>
        </a:p>
      </dgm:t>
    </dgm:pt>
    <dgm:pt modelId="{75A9BEA0-66A3-4245-B4B4-DADB8A0E42B4}">
      <dgm:prSet phldrT="[Text]"/>
      <dgm:spPr/>
      <dgm:t>
        <a:bodyPr/>
        <a:lstStyle/>
        <a:p>
          <a:r>
            <a:rPr lang="sv-SE"/>
            <a:t>Beskriv tydligt </a:t>
          </a:r>
          <a:r>
            <a:rPr lang="sv-SE" b="1"/>
            <a:t>vad som händer om vi inte gör förändringen</a:t>
          </a:r>
          <a:r>
            <a:rPr lang="sv-SE"/>
            <a:t> nu</a:t>
          </a:r>
        </a:p>
      </dgm:t>
    </dgm:pt>
    <dgm:pt modelId="{F3B4E733-1D8B-4383-87D0-AEAFAD8CF081}" type="parTrans" cxnId="{5D1BC368-9122-411D-B87F-B9A40E02D975}">
      <dgm:prSet/>
      <dgm:spPr/>
      <dgm:t>
        <a:bodyPr/>
        <a:lstStyle/>
        <a:p>
          <a:endParaRPr lang="sv-SE"/>
        </a:p>
      </dgm:t>
    </dgm:pt>
    <dgm:pt modelId="{527D447E-73CB-452E-9000-F07021900F6A}" type="sibTrans" cxnId="{5D1BC368-9122-411D-B87F-B9A40E02D975}">
      <dgm:prSet/>
      <dgm:spPr/>
      <dgm:t>
        <a:bodyPr/>
        <a:lstStyle/>
        <a:p>
          <a:endParaRPr lang="sv-SE"/>
        </a:p>
      </dgm:t>
    </dgm:pt>
    <dgm:pt modelId="{CE005B49-1885-4268-BF6D-2F49506B93BA}">
      <dgm:prSet phldrT="[Text]"/>
      <dgm:spPr/>
      <dgm:t>
        <a:bodyPr/>
        <a:lstStyle/>
        <a:p>
          <a:pPr>
            <a:buNone/>
          </a:pPr>
          <a:r>
            <a:rPr lang="sv-SE"/>
            <a:t>Utgå från de som berörs av förändringen. Utöver den egna personalen finns även patienter/kunder, andra delar av organisationen etc.</a:t>
          </a:r>
        </a:p>
      </dgm:t>
    </dgm:pt>
    <dgm:pt modelId="{EAE589EE-CBE7-4EC1-8D8C-BDAD9BF0219A}" type="parTrans" cxnId="{8B2DD239-2F94-49B8-A329-D6B060148F10}">
      <dgm:prSet/>
      <dgm:spPr/>
      <dgm:t>
        <a:bodyPr/>
        <a:lstStyle/>
        <a:p>
          <a:endParaRPr lang="sv-SE"/>
        </a:p>
      </dgm:t>
    </dgm:pt>
    <dgm:pt modelId="{649C1BC7-80E7-425D-B3FE-29F1A2070940}" type="sibTrans" cxnId="{8B2DD239-2F94-49B8-A329-D6B060148F10}">
      <dgm:prSet/>
      <dgm:spPr/>
      <dgm:t>
        <a:bodyPr/>
        <a:lstStyle/>
        <a:p>
          <a:endParaRPr lang="sv-SE"/>
        </a:p>
      </dgm:t>
    </dgm:pt>
    <dgm:pt modelId="{21CF1139-F6D0-44C6-BCC7-414FCDA33E7E}">
      <dgm:prSet phldrT="[Text]"/>
      <dgm:spPr/>
      <dgm:t>
        <a:bodyPr/>
        <a:lstStyle/>
        <a:p>
          <a:r>
            <a:rPr lang="sv-SE"/>
            <a:t>Beskriv </a:t>
          </a:r>
          <a:r>
            <a:rPr lang="sv-SE" b="1"/>
            <a:t>syftet med förändringen</a:t>
          </a:r>
          <a:endParaRPr lang="sv-SE"/>
        </a:p>
      </dgm:t>
    </dgm:pt>
    <dgm:pt modelId="{1499DA33-7FEE-4FDB-BEE8-C1191F236130}" type="parTrans" cxnId="{8531F1AD-47E4-4D11-A512-A18E5B2033DE}">
      <dgm:prSet/>
      <dgm:spPr/>
      <dgm:t>
        <a:bodyPr/>
        <a:lstStyle/>
        <a:p>
          <a:endParaRPr lang="sv-SE"/>
        </a:p>
      </dgm:t>
    </dgm:pt>
    <dgm:pt modelId="{0F957CF2-485B-46B4-A655-F8F29A2FF7A2}" type="sibTrans" cxnId="{8531F1AD-47E4-4D11-A512-A18E5B2033DE}">
      <dgm:prSet/>
      <dgm:spPr/>
      <dgm:t>
        <a:bodyPr/>
        <a:lstStyle/>
        <a:p>
          <a:endParaRPr lang="sv-SE"/>
        </a:p>
      </dgm:t>
    </dgm:pt>
    <dgm:pt modelId="{EADD5924-3F05-41D0-A279-C34ADF7C30DE}">
      <dgm:prSet phldrT="[Text]"/>
      <dgm:spPr/>
      <dgm:t>
        <a:bodyPr/>
        <a:lstStyle/>
        <a:p>
          <a:pPr>
            <a:buNone/>
          </a:pPr>
          <a:r>
            <a:rPr lang="sv-SE"/>
            <a:t>Vad är det för förändring som vi vill uppnå? Vilka egenskaper eller beteenden vill vi förändra?</a:t>
          </a:r>
        </a:p>
      </dgm:t>
    </dgm:pt>
    <dgm:pt modelId="{969C9E40-662E-4E05-AFD8-B1EFA83B483F}" type="parTrans" cxnId="{C063EB0D-7751-40AC-939E-8C979834814B}">
      <dgm:prSet/>
      <dgm:spPr/>
      <dgm:t>
        <a:bodyPr/>
        <a:lstStyle/>
        <a:p>
          <a:endParaRPr lang="sv-SE"/>
        </a:p>
      </dgm:t>
    </dgm:pt>
    <dgm:pt modelId="{1562988F-3050-4677-9247-21EEEF6819BE}" type="sibTrans" cxnId="{C063EB0D-7751-40AC-939E-8C979834814B}">
      <dgm:prSet/>
      <dgm:spPr/>
      <dgm:t>
        <a:bodyPr/>
        <a:lstStyle/>
        <a:p>
          <a:endParaRPr lang="sv-SE"/>
        </a:p>
      </dgm:t>
    </dgm:pt>
    <dgm:pt modelId="{B16E7257-750C-4EFF-8255-9F973BB51D8F}">
      <dgm:prSet phldrT="[Text]"/>
      <dgm:spPr/>
      <dgm:t>
        <a:bodyPr/>
        <a:lstStyle/>
        <a:p>
          <a:r>
            <a:rPr lang="sv-SE"/>
            <a:t>Beskriv </a:t>
          </a:r>
          <a:r>
            <a:rPr lang="sv-SE" b="1"/>
            <a:t>slutmålet med förändringen</a:t>
          </a:r>
          <a:endParaRPr lang="sv-SE"/>
        </a:p>
      </dgm:t>
    </dgm:pt>
    <dgm:pt modelId="{E112EC70-5549-4B65-BEF7-026BFEFCE45C}" type="parTrans" cxnId="{92956EBB-C73F-4DA2-A624-A8F29BE33044}">
      <dgm:prSet/>
      <dgm:spPr/>
      <dgm:t>
        <a:bodyPr/>
        <a:lstStyle/>
        <a:p>
          <a:endParaRPr lang="sv-SE"/>
        </a:p>
      </dgm:t>
    </dgm:pt>
    <dgm:pt modelId="{F14AD1A5-FE7C-4CCA-8CCC-7DFFFEB31DB0}" type="sibTrans" cxnId="{92956EBB-C73F-4DA2-A624-A8F29BE33044}">
      <dgm:prSet/>
      <dgm:spPr/>
      <dgm:t>
        <a:bodyPr/>
        <a:lstStyle/>
        <a:p>
          <a:endParaRPr lang="sv-SE"/>
        </a:p>
      </dgm:t>
    </dgm:pt>
    <dgm:pt modelId="{E3B7D6CC-20A8-4FAB-9ACF-9C4C15074AC2}">
      <dgm:prSet phldrT="[Text]"/>
      <dgm:spPr/>
      <dgm:t>
        <a:bodyPr/>
        <a:lstStyle/>
        <a:p>
          <a:pPr>
            <a:buNone/>
          </a:pPr>
          <a:r>
            <a:rPr lang="sv-SE"/>
            <a:t>Vad är det för slutmål eller effekt vi ska uppnå med förändringen?</a:t>
          </a:r>
        </a:p>
      </dgm:t>
    </dgm:pt>
    <dgm:pt modelId="{E4857004-3260-4B14-B910-FB3B9BE10DBF}" type="parTrans" cxnId="{877A6CB8-E5A5-44E1-85F9-507892229742}">
      <dgm:prSet/>
      <dgm:spPr/>
      <dgm:t>
        <a:bodyPr/>
        <a:lstStyle/>
        <a:p>
          <a:endParaRPr lang="sv-SE"/>
        </a:p>
      </dgm:t>
    </dgm:pt>
    <dgm:pt modelId="{38425D6A-0D26-482D-8D96-05BEB24EF3FB}" type="sibTrans" cxnId="{877A6CB8-E5A5-44E1-85F9-507892229742}">
      <dgm:prSet/>
      <dgm:spPr/>
      <dgm:t>
        <a:bodyPr/>
        <a:lstStyle/>
        <a:p>
          <a:endParaRPr lang="sv-SE"/>
        </a:p>
      </dgm:t>
    </dgm:pt>
    <dgm:pt modelId="{429AB4C1-C2F1-41B9-B7A3-2416B7DDDE1D}" type="pres">
      <dgm:prSet presAssocID="{0CAA3202-9CA1-49B6-B697-A9E77C906E25}" presName="linear" presStyleCnt="0">
        <dgm:presLayoutVars>
          <dgm:dir/>
          <dgm:resizeHandles val="exact"/>
        </dgm:presLayoutVars>
      </dgm:prSet>
      <dgm:spPr/>
    </dgm:pt>
    <dgm:pt modelId="{1A959F64-EC62-4EA1-9B0B-0AD25A618AB9}" type="pres">
      <dgm:prSet presAssocID="{C0B06DB5-5595-45A1-A965-D37B48AA5993}" presName="comp" presStyleCnt="0"/>
      <dgm:spPr/>
    </dgm:pt>
    <dgm:pt modelId="{61AB6A41-646A-4DAC-9AAB-89436E1E3E96}" type="pres">
      <dgm:prSet presAssocID="{C0B06DB5-5595-45A1-A965-D37B48AA5993}" presName="box" presStyleLbl="node1" presStyleIdx="0" presStyleCnt="4" custLinFactNeighborY="1385"/>
      <dgm:spPr/>
    </dgm:pt>
    <dgm:pt modelId="{A311E088-E010-4203-98C6-DF98EFE105B2}" type="pres">
      <dgm:prSet presAssocID="{C0B06DB5-5595-45A1-A965-D37B48AA5993}" presName="img" presStyleLbl="fgImgPlace1" presStyleIdx="0" presStyleCnt="4" custScaleY="99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5000" b="-65000"/>
          </a:stretch>
        </a:blipFill>
      </dgm:spPr>
      <dgm:extLst>
        <a:ext uri="{E40237B7-FDA0-4F09-8148-C483321AD2D9}">
          <dgm14:cNvPr xmlns:dgm14="http://schemas.microsoft.com/office/drawing/2010/diagram" id="0" name="" descr="Märke 1 med hel fyllning"/>
        </a:ext>
      </dgm:extLst>
    </dgm:pt>
    <dgm:pt modelId="{4B471A98-52B3-42AC-BAF7-B237234F3C67}" type="pres">
      <dgm:prSet presAssocID="{C0B06DB5-5595-45A1-A965-D37B48AA5993}" presName="text" presStyleLbl="node1" presStyleIdx="0" presStyleCnt="4">
        <dgm:presLayoutVars>
          <dgm:bulletEnabled val="1"/>
        </dgm:presLayoutVars>
      </dgm:prSet>
      <dgm:spPr/>
    </dgm:pt>
    <dgm:pt modelId="{261D5C53-709A-4D14-B813-C1F6D8F8F449}" type="pres">
      <dgm:prSet presAssocID="{2BFF032E-A572-442B-8EB0-0485C83B1329}" presName="spacer" presStyleCnt="0"/>
      <dgm:spPr/>
    </dgm:pt>
    <dgm:pt modelId="{F81CF522-081A-4F9B-879A-BEC74BB95053}" type="pres">
      <dgm:prSet presAssocID="{75A9BEA0-66A3-4245-B4B4-DADB8A0E42B4}" presName="comp" presStyleCnt="0"/>
      <dgm:spPr/>
    </dgm:pt>
    <dgm:pt modelId="{02395FED-B2A5-4B50-9BE7-B62E2B893E54}" type="pres">
      <dgm:prSet presAssocID="{75A9BEA0-66A3-4245-B4B4-DADB8A0E42B4}" presName="box" presStyleLbl="node1" presStyleIdx="1" presStyleCnt="4"/>
      <dgm:spPr/>
    </dgm:pt>
    <dgm:pt modelId="{4AC3BBB0-E62F-4C36-94F5-28DC15E862A1}" type="pres">
      <dgm:prSet presAssocID="{75A9BEA0-66A3-4245-B4B4-DADB8A0E42B4}" presName="img"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5000" b="-65000"/>
          </a:stretch>
        </a:blipFill>
      </dgm:spPr>
      <dgm:extLst>
        <a:ext uri="{E40237B7-FDA0-4F09-8148-C483321AD2D9}">
          <dgm14:cNvPr xmlns:dgm14="http://schemas.microsoft.com/office/drawing/2010/diagram" id="0" name="" descr="Bricka med hel fyllning"/>
        </a:ext>
      </dgm:extLst>
    </dgm:pt>
    <dgm:pt modelId="{55C0E5FE-759F-47D4-86A3-683D10E27206}" type="pres">
      <dgm:prSet presAssocID="{75A9BEA0-66A3-4245-B4B4-DADB8A0E42B4}" presName="text" presStyleLbl="node1" presStyleIdx="1" presStyleCnt="4">
        <dgm:presLayoutVars>
          <dgm:bulletEnabled val="1"/>
        </dgm:presLayoutVars>
      </dgm:prSet>
      <dgm:spPr/>
    </dgm:pt>
    <dgm:pt modelId="{F0FF7AED-D8FF-4F15-906F-05CC918F1443}" type="pres">
      <dgm:prSet presAssocID="{527D447E-73CB-452E-9000-F07021900F6A}" presName="spacer" presStyleCnt="0"/>
      <dgm:spPr/>
    </dgm:pt>
    <dgm:pt modelId="{F018C3E1-6464-4948-837F-2E39D36F92E9}" type="pres">
      <dgm:prSet presAssocID="{21CF1139-F6D0-44C6-BCC7-414FCDA33E7E}" presName="comp" presStyleCnt="0"/>
      <dgm:spPr/>
    </dgm:pt>
    <dgm:pt modelId="{D1266B48-5989-4D61-B1A7-AC7BB16D3A76}" type="pres">
      <dgm:prSet presAssocID="{21CF1139-F6D0-44C6-BCC7-414FCDA33E7E}" presName="box" presStyleLbl="node1" presStyleIdx="2" presStyleCnt="4"/>
      <dgm:spPr/>
    </dgm:pt>
    <dgm:pt modelId="{3ABB8B8F-B838-4639-92D2-2E2F6133DCF5}" type="pres">
      <dgm:prSet presAssocID="{21CF1139-F6D0-44C6-BCC7-414FCDA33E7E}"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65000" b="-65000"/>
          </a:stretch>
        </a:blipFill>
      </dgm:spPr>
      <dgm:extLst>
        <a:ext uri="{E40237B7-FDA0-4F09-8148-C483321AD2D9}">
          <dgm14:cNvPr xmlns:dgm14="http://schemas.microsoft.com/office/drawing/2010/diagram" id="0" name="" descr="Märke 3 med hel fyllning"/>
        </a:ext>
      </dgm:extLst>
    </dgm:pt>
    <dgm:pt modelId="{567F0709-B3EA-426E-8023-CBD9C78B4655}" type="pres">
      <dgm:prSet presAssocID="{21CF1139-F6D0-44C6-BCC7-414FCDA33E7E}" presName="text" presStyleLbl="node1" presStyleIdx="2" presStyleCnt="4">
        <dgm:presLayoutVars>
          <dgm:bulletEnabled val="1"/>
        </dgm:presLayoutVars>
      </dgm:prSet>
      <dgm:spPr/>
    </dgm:pt>
    <dgm:pt modelId="{0AF0A96C-EA4B-4545-9FBB-18CCD25EED2A}" type="pres">
      <dgm:prSet presAssocID="{0F957CF2-485B-46B4-A655-F8F29A2FF7A2}" presName="spacer" presStyleCnt="0"/>
      <dgm:spPr/>
    </dgm:pt>
    <dgm:pt modelId="{7D5C8E19-DA04-4B59-90C1-2C766845EAA7}" type="pres">
      <dgm:prSet presAssocID="{B16E7257-750C-4EFF-8255-9F973BB51D8F}" presName="comp" presStyleCnt="0"/>
      <dgm:spPr/>
    </dgm:pt>
    <dgm:pt modelId="{0174973C-A007-42C9-A55A-346D30CD2611}" type="pres">
      <dgm:prSet presAssocID="{B16E7257-750C-4EFF-8255-9F973BB51D8F}" presName="box" presStyleLbl="node1" presStyleIdx="3" presStyleCnt="4"/>
      <dgm:spPr/>
    </dgm:pt>
    <dgm:pt modelId="{B3676F38-D652-4DC2-AED3-88CF34D6344C}" type="pres">
      <dgm:prSet presAssocID="{B16E7257-750C-4EFF-8255-9F973BB51D8F}"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65000" b="-65000"/>
          </a:stretch>
        </a:blipFill>
      </dgm:spPr>
      <dgm:extLst>
        <a:ext uri="{E40237B7-FDA0-4F09-8148-C483321AD2D9}">
          <dgm14:cNvPr xmlns:dgm14="http://schemas.microsoft.com/office/drawing/2010/diagram" id="0" name="" descr="Märke 4 med hel fyllning"/>
        </a:ext>
      </dgm:extLst>
    </dgm:pt>
    <dgm:pt modelId="{4063CCE0-BA6D-421F-934A-DFA379FEBA36}" type="pres">
      <dgm:prSet presAssocID="{B16E7257-750C-4EFF-8255-9F973BB51D8F}" presName="text" presStyleLbl="node1" presStyleIdx="3" presStyleCnt="4">
        <dgm:presLayoutVars>
          <dgm:bulletEnabled val="1"/>
        </dgm:presLayoutVars>
      </dgm:prSet>
      <dgm:spPr/>
    </dgm:pt>
  </dgm:ptLst>
  <dgm:cxnLst>
    <dgm:cxn modelId="{66133008-C1A5-4279-A6C6-3230F2E5D138}" srcId="{0CAA3202-9CA1-49B6-B697-A9E77C906E25}" destId="{C0B06DB5-5595-45A1-A965-D37B48AA5993}" srcOrd="0" destOrd="0" parTransId="{8BAFD5A5-5DB5-47E3-83F7-59A487276E4F}" sibTransId="{2BFF032E-A572-442B-8EB0-0485C83B1329}"/>
    <dgm:cxn modelId="{C063EB0D-7751-40AC-939E-8C979834814B}" srcId="{21CF1139-F6D0-44C6-BCC7-414FCDA33E7E}" destId="{EADD5924-3F05-41D0-A279-C34ADF7C30DE}" srcOrd="0" destOrd="0" parTransId="{969C9E40-662E-4E05-AFD8-B1EFA83B483F}" sibTransId="{1562988F-3050-4677-9247-21EEEF6819BE}"/>
    <dgm:cxn modelId="{C8A6BE38-E136-47E0-9038-1ADCB9925D77}" type="presOf" srcId="{E3B7D6CC-20A8-4FAB-9ACF-9C4C15074AC2}" destId="{0174973C-A007-42C9-A55A-346D30CD2611}" srcOrd="0" destOrd="1" presId="urn:microsoft.com/office/officeart/2005/8/layout/vList4"/>
    <dgm:cxn modelId="{8B2DD239-2F94-49B8-A329-D6B060148F10}" srcId="{75A9BEA0-66A3-4245-B4B4-DADB8A0E42B4}" destId="{CE005B49-1885-4268-BF6D-2F49506B93BA}" srcOrd="0" destOrd="0" parTransId="{EAE589EE-CBE7-4EC1-8D8C-BDAD9BF0219A}" sibTransId="{649C1BC7-80E7-425D-B3FE-29F1A2070940}"/>
    <dgm:cxn modelId="{652B953E-52E5-48C3-A3FC-B5A2BCFB10C2}" type="presOf" srcId="{21CF1139-F6D0-44C6-BCC7-414FCDA33E7E}" destId="{567F0709-B3EA-426E-8023-CBD9C78B4655}" srcOrd="1" destOrd="0" presId="urn:microsoft.com/office/officeart/2005/8/layout/vList4"/>
    <dgm:cxn modelId="{5D1BC368-9122-411D-B87F-B9A40E02D975}" srcId="{0CAA3202-9CA1-49B6-B697-A9E77C906E25}" destId="{75A9BEA0-66A3-4245-B4B4-DADB8A0E42B4}" srcOrd="1" destOrd="0" parTransId="{F3B4E733-1D8B-4383-87D0-AEAFAD8CF081}" sibTransId="{527D447E-73CB-452E-9000-F07021900F6A}"/>
    <dgm:cxn modelId="{F0DF3F69-C85F-442F-B8FF-A5CDF2035925}" type="presOf" srcId="{B16E7257-750C-4EFF-8255-9F973BB51D8F}" destId="{4063CCE0-BA6D-421F-934A-DFA379FEBA36}" srcOrd="1" destOrd="0" presId="urn:microsoft.com/office/officeart/2005/8/layout/vList4"/>
    <dgm:cxn modelId="{0201936A-1D52-4B3D-8D88-4139923C9CAF}" type="presOf" srcId="{B16E7257-750C-4EFF-8255-9F973BB51D8F}" destId="{0174973C-A007-42C9-A55A-346D30CD2611}" srcOrd="0" destOrd="0" presId="urn:microsoft.com/office/officeart/2005/8/layout/vList4"/>
    <dgm:cxn modelId="{CDA6D76C-4EDD-4DBB-9BBC-B9121E536313}" type="presOf" srcId="{21CF1139-F6D0-44C6-BCC7-414FCDA33E7E}" destId="{D1266B48-5989-4D61-B1A7-AC7BB16D3A76}" srcOrd="0" destOrd="0" presId="urn:microsoft.com/office/officeart/2005/8/layout/vList4"/>
    <dgm:cxn modelId="{A3378D4E-4F6E-4CBF-9CE6-CF9E6BDD20E4}" type="presOf" srcId="{C0B06DB5-5595-45A1-A965-D37B48AA5993}" destId="{61AB6A41-646A-4DAC-9AAB-89436E1E3E96}" srcOrd="0" destOrd="0" presId="urn:microsoft.com/office/officeart/2005/8/layout/vList4"/>
    <dgm:cxn modelId="{B0459A51-91CD-40C7-839B-10D2ED3E8C3C}" type="presOf" srcId="{0CAA3202-9CA1-49B6-B697-A9E77C906E25}" destId="{429AB4C1-C2F1-41B9-B7A3-2416B7DDDE1D}" srcOrd="0" destOrd="0" presId="urn:microsoft.com/office/officeart/2005/8/layout/vList4"/>
    <dgm:cxn modelId="{4DD70875-D0CB-4BD1-9522-A6CDB2660225}" type="presOf" srcId="{CE005B49-1885-4268-BF6D-2F49506B93BA}" destId="{02395FED-B2A5-4B50-9BE7-B62E2B893E54}" srcOrd="0" destOrd="1" presId="urn:microsoft.com/office/officeart/2005/8/layout/vList4"/>
    <dgm:cxn modelId="{8722417E-24B3-48A3-B645-0DB4C602C4D7}" type="presOf" srcId="{75A9BEA0-66A3-4245-B4B4-DADB8A0E42B4}" destId="{02395FED-B2A5-4B50-9BE7-B62E2B893E54}" srcOrd="0" destOrd="0" presId="urn:microsoft.com/office/officeart/2005/8/layout/vList4"/>
    <dgm:cxn modelId="{C3659E83-179C-4518-8101-15D3761782A3}" type="presOf" srcId="{75A9BEA0-66A3-4245-B4B4-DADB8A0E42B4}" destId="{55C0E5FE-759F-47D4-86A3-683D10E27206}" srcOrd="1" destOrd="0" presId="urn:microsoft.com/office/officeart/2005/8/layout/vList4"/>
    <dgm:cxn modelId="{E563288D-9D9F-4C00-999D-D39057FF011A}" srcId="{C0B06DB5-5595-45A1-A965-D37B48AA5993}" destId="{E3C64324-AC34-436E-9A3A-D1B2E258E154}" srcOrd="0" destOrd="0" parTransId="{FFB432E2-09D1-42EB-BCBD-35EEBB375DE9}" sibTransId="{AC564323-53D8-4AB9-BFCF-950449D6C364}"/>
    <dgm:cxn modelId="{B7D07195-9E6F-4270-97B0-C1D2712003AD}" type="presOf" srcId="{C0B06DB5-5595-45A1-A965-D37B48AA5993}" destId="{4B471A98-52B3-42AC-BAF7-B237234F3C67}" srcOrd="1" destOrd="0" presId="urn:microsoft.com/office/officeart/2005/8/layout/vList4"/>
    <dgm:cxn modelId="{0FF4F4A0-C38D-4EDD-BA09-44D4056AB61F}" type="presOf" srcId="{CE005B49-1885-4268-BF6D-2F49506B93BA}" destId="{55C0E5FE-759F-47D4-86A3-683D10E27206}" srcOrd="1" destOrd="1" presId="urn:microsoft.com/office/officeart/2005/8/layout/vList4"/>
    <dgm:cxn modelId="{06F143A1-D4D8-4CE1-9453-72E3B8FCC329}" type="presOf" srcId="{EADD5924-3F05-41D0-A279-C34ADF7C30DE}" destId="{D1266B48-5989-4D61-B1A7-AC7BB16D3A76}" srcOrd="0" destOrd="1" presId="urn:microsoft.com/office/officeart/2005/8/layout/vList4"/>
    <dgm:cxn modelId="{3BD5FFAA-1D0B-44F5-8F37-2D02D7262691}" type="presOf" srcId="{E3C64324-AC34-436E-9A3A-D1B2E258E154}" destId="{4B471A98-52B3-42AC-BAF7-B237234F3C67}" srcOrd="1" destOrd="1" presId="urn:microsoft.com/office/officeart/2005/8/layout/vList4"/>
    <dgm:cxn modelId="{8531F1AD-47E4-4D11-A512-A18E5B2033DE}" srcId="{0CAA3202-9CA1-49B6-B697-A9E77C906E25}" destId="{21CF1139-F6D0-44C6-BCC7-414FCDA33E7E}" srcOrd="2" destOrd="0" parTransId="{1499DA33-7FEE-4FDB-BEE8-C1191F236130}" sibTransId="{0F957CF2-485B-46B4-A655-F8F29A2FF7A2}"/>
    <dgm:cxn modelId="{DE5602B8-4E6E-45E5-AA1C-E5A5AB0DBAF3}" type="presOf" srcId="{E3C64324-AC34-436E-9A3A-D1B2E258E154}" destId="{61AB6A41-646A-4DAC-9AAB-89436E1E3E96}" srcOrd="0" destOrd="1" presId="urn:microsoft.com/office/officeart/2005/8/layout/vList4"/>
    <dgm:cxn modelId="{877A6CB8-E5A5-44E1-85F9-507892229742}" srcId="{B16E7257-750C-4EFF-8255-9F973BB51D8F}" destId="{E3B7D6CC-20A8-4FAB-9ACF-9C4C15074AC2}" srcOrd="0" destOrd="0" parTransId="{E4857004-3260-4B14-B910-FB3B9BE10DBF}" sibTransId="{38425D6A-0D26-482D-8D96-05BEB24EF3FB}"/>
    <dgm:cxn modelId="{92956EBB-C73F-4DA2-A624-A8F29BE33044}" srcId="{0CAA3202-9CA1-49B6-B697-A9E77C906E25}" destId="{B16E7257-750C-4EFF-8255-9F973BB51D8F}" srcOrd="3" destOrd="0" parTransId="{E112EC70-5549-4B65-BEF7-026BFEFCE45C}" sibTransId="{F14AD1A5-FE7C-4CCA-8CCC-7DFFFEB31DB0}"/>
    <dgm:cxn modelId="{AEEFABBD-7EAD-4ADA-B083-A20BE2E42AAF}" type="presOf" srcId="{EADD5924-3F05-41D0-A279-C34ADF7C30DE}" destId="{567F0709-B3EA-426E-8023-CBD9C78B4655}" srcOrd="1" destOrd="1" presId="urn:microsoft.com/office/officeart/2005/8/layout/vList4"/>
    <dgm:cxn modelId="{73C865FB-AF76-4350-B35E-97F657DDCA2D}" type="presOf" srcId="{E3B7D6CC-20A8-4FAB-9ACF-9C4C15074AC2}" destId="{4063CCE0-BA6D-421F-934A-DFA379FEBA36}" srcOrd="1" destOrd="1" presId="urn:microsoft.com/office/officeart/2005/8/layout/vList4"/>
    <dgm:cxn modelId="{03DF4618-5064-494D-BE24-12B5E65E49CA}" type="presParOf" srcId="{429AB4C1-C2F1-41B9-B7A3-2416B7DDDE1D}" destId="{1A959F64-EC62-4EA1-9B0B-0AD25A618AB9}" srcOrd="0" destOrd="0" presId="urn:microsoft.com/office/officeart/2005/8/layout/vList4"/>
    <dgm:cxn modelId="{427DE217-0AE5-4425-9672-C8E554CD3988}" type="presParOf" srcId="{1A959F64-EC62-4EA1-9B0B-0AD25A618AB9}" destId="{61AB6A41-646A-4DAC-9AAB-89436E1E3E96}" srcOrd="0" destOrd="0" presId="urn:microsoft.com/office/officeart/2005/8/layout/vList4"/>
    <dgm:cxn modelId="{0C670CD8-833A-4945-BA92-E6B5A64BC663}" type="presParOf" srcId="{1A959F64-EC62-4EA1-9B0B-0AD25A618AB9}" destId="{A311E088-E010-4203-98C6-DF98EFE105B2}" srcOrd="1" destOrd="0" presId="urn:microsoft.com/office/officeart/2005/8/layout/vList4"/>
    <dgm:cxn modelId="{E210C8C3-71EB-4EDE-88D8-A9A872137BAE}" type="presParOf" srcId="{1A959F64-EC62-4EA1-9B0B-0AD25A618AB9}" destId="{4B471A98-52B3-42AC-BAF7-B237234F3C67}" srcOrd="2" destOrd="0" presId="urn:microsoft.com/office/officeart/2005/8/layout/vList4"/>
    <dgm:cxn modelId="{C14CAA43-5DE7-40D3-ADAC-AB9065749A91}" type="presParOf" srcId="{429AB4C1-C2F1-41B9-B7A3-2416B7DDDE1D}" destId="{261D5C53-709A-4D14-B813-C1F6D8F8F449}" srcOrd="1" destOrd="0" presId="urn:microsoft.com/office/officeart/2005/8/layout/vList4"/>
    <dgm:cxn modelId="{4187DD68-2852-49C3-B3DE-E696C5C687DE}" type="presParOf" srcId="{429AB4C1-C2F1-41B9-B7A3-2416B7DDDE1D}" destId="{F81CF522-081A-4F9B-879A-BEC74BB95053}" srcOrd="2" destOrd="0" presId="urn:microsoft.com/office/officeart/2005/8/layout/vList4"/>
    <dgm:cxn modelId="{3480275D-E241-4CB8-B11B-95258D15F11E}" type="presParOf" srcId="{F81CF522-081A-4F9B-879A-BEC74BB95053}" destId="{02395FED-B2A5-4B50-9BE7-B62E2B893E54}" srcOrd="0" destOrd="0" presId="urn:microsoft.com/office/officeart/2005/8/layout/vList4"/>
    <dgm:cxn modelId="{0BB7D945-BC91-4031-88EC-4B84A50FF63C}" type="presParOf" srcId="{F81CF522-081A-4F9B-879A-BEC74BB95053}" destId="{4AC3BBB0-E62F-4C36-94F5-28DC15E862A1}" srcOrd="1" destOrd="0" presId="urn:microsoft.com/office/officeart/2005/8/layout/vList4"/>
    <dgm:cxn modelId="{1A002E5A-01DC-4314-95DA-C0BEE19EB4E4}" type="presParOf" srcId="{F81CF522-081A-4F9B-879A-BEC74BB95053}" destId="{55C0E5FE-759F-47D4-86A3-683D10E27206}" srcOrd="2" destOrd="0" presId="urn:microsoft.com/office/officeart/2005/8/layout/vList4"/>
    <dgm:cxn modelId="{34EB59C7-74E8-4F57-938F-C7CB3813E10A}" type="presParOf" srcId="{429AB4C1-C2F1-41B9-B7A3-2416B7DDDE1D}" destId="{F0FF7AED-D8FF-4F15-906F-05CC918F1443}" srcOrd="3" destOrd="0" presId="urn:microsoft.com/office/officeart/2005/8/layout/vList4"/>
    <dgm:cxn modelId="{5302406E-D96C-495C-924D-D5D3BD7BD489}" type="presParOf" srcId="{429AB4C1-C2F1-41B9-B7A3-2416B7DDDE1D}" destId="{F018C3E1-6464-4948-837F-2E39D36F92E9}" srcOrd="4" destOrd="0" presId="urn:microsoft.com/office/officeart/2005/8/layout/vList4"/>
    <dgm:cxn modelId="{D2E833DA-79AB-4323-8381-AC7FD79C013E}" type="presParOf" srcId="{F018C3E1-6464-4948-837F-2E39D36F92E9}" destId="{D1266B48-5989-4D61-B1A7-AC7BB16D3A76}" srcOrd="0" destOrd="0" presId="urn:microsoft.com/office/officeart/2005/8/layout/vList4"/>
    <dgm:cxn modelId="{313B0D7F-9175-45CB-8BFD-A953828BDAF6}" type="presParOf" srcId="{F018C3E1-6464-4948-837F-2E39D36F92E9}" destId="{3ABB8B8F-B838-4639-92D2-2E2F6133DCF5}" srcOrd="1" destOrd="0" presId="urn:microsoft.com/office/officeart/2005/8/layout/vList4"/>
    <dgm:cxn modelId="{5AD45025-7668-4EDA-8A20-8134AEA23A8B}" type="presParOf" srcId="{F018C3E1-6464-4948-837F-2E39D36F92E9}" destId="{567F0709-B3EA-426E-8023-CBD9C78B4655}" srcOrd="2" destOrd="0" presId="urn:microsoft.com/office/officeart/2005/8/layout/vList4"/>
    <dgm:cxn modelId="{6A55C18E-B5B5-47E4-9042-D54F60DCC999}" type="presParOf" srcId="{429AB4C1-C2F1-41B9-B7A3-2416B7DDDE1D}" destId="{0AF0A96C-EA4B-4545-9FBB-18CCD25EED2A}" srcOrd="5" destOrd="0" presId="urn:microsoft.com/office/officeart/2005/8/layout/vList4"/>
    <dgm:cxn modelId="{9D261DA4-9F86-4FBA-93D1-1C05FED1FC12}" type="presParOf" srcId="{429AB4C1-C2F1-41B9-B7A3-2416B7DDDE1D}" destId="{7D5C8E19-DA04-4B59-90C1-2C766845EAA7}" srcOrd="6" destOrd="0" presId="urn:microsoft.com/office/officeart/2005/8/layout/vList4"/>
    <dgm:cxn modelId="{A87654D9-AABE-4E4A-9729-6CF597BA5BEB}" type="presParOf" srcId="{7D5C8E19-DA04-4B59-90C1-2C766845EAA7}" destId="{0174973C-A007-42C9-A55A-346D30CD2611}" srcOrd="0" destOrd="0" presId="urn:microsoft.com/office/officeart/2005/8/layout/vList4"/>
    <dgm:cxn modelId="{23165D2E-D2A3-4641-9606-C3A91A50EF6C}" type="presParOf" srcId="{7D5C8E19-DA04-4B59-90C1-2C766845EAA7}" destId="{B3676F38-D652-4DC2-AED3-88CF34D6344C}" srcOrd="1" destOrd="0" presId="urn:microsoft.com/office/officeart/2005/8/layout/vList4"/>
    <dgm:cxn modelId="{18D00609-5F0F-4F7F-9742-86FDAF16644B}" type="presParOf" srcId="{7D5C8E19-DA04-4B59-90C1-2C766845EAA7}" destId="{4063CCE0-BA6D-421F-934A-DFA379FEBA3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AA3202-9CA1-49B6-B697-A9E77C906E25}" type="doc">
      <dgm:prSet loTypeId="urn:microsoft.com/office/officeart/2005/8/layout/vList4" loCatId="picture" qsTypeId="urn:microsoft.com/office/officeart/2005/8/quickstyle/simple2" qsCatId="simple" csTypeId="urn:microsoft.com/office/officeart/2005/8/colors/accent1_2" csCatId="accent1" phldr="1"/>
      <dgm:spPr/>
      <dgm:t>
        <a:bodyPr/>
        <a:lstStyle/>
        <a:p>
          <a:endParaRPr lang="sv-SE"/>
        </a:p>
      </dgm:t>
    </dgm:pt>
    <dgm:pt modelId="{C0B06DB5-5595-45A1-A965-D37B48AA5993}">
      <dgm:prSet phldrT="[Text]" custT="1"/>
      <dgm:spPr/>
      <dgm:t>
        <a:bodyPr/>
        <a:lstStyle/>
        <a:p>
          <a:pPr>
            <a:buFont typeface="+mj-lt"/>
            <a:buAutoNum type="arabicPeriod"/>
          </a:pPr>
          <a:r>
            <a:rPr lang="sv-SE" sz="2400"/>
            <a:t>Lista de funktioner, roller och vid behov enskilda personer som påverkas av eller påverkar förändringen.</a:t>
          </a:r>
          <a:endParaRPr lang="sv-SE" sz="2400">
            <a:solidFill>
              <a:schemeClr val="bg1"/>
            </a:solidFill>
          </a:endParaRPr>
        </a:p>
      </dgm:t>
    </dgm:pt>
    <dgm:pt modelId="{8BAFD5A5-5DB5-47E3-83F7-59A487276E4F}" type="parTrans" cxnId="{66133008-C1A5-4279-A6C6-3230F2E5D138}">
      <dgm:prSet/>
      <dgm:spPr/>
      <dgm:t>
        <a:bodyPr/>
        <a:lstStyle/>
        <a:p>
          <a:endParaRPr lang="sv-SE"/>
        </a:p>
      </dgm:t>
    </dgm:pt>
    <dgm:pt modelId="{2BFF032E-A572-442B-8EB0-0485C83B1329}" type="sibTrans" cxnId="{66133008-C1A5-4279-A6C6-3230F2E5D138}">
      <dgm:prSet/>
      <dgm:spPr/>
      <dgm:t>
        <a:bodyPr/>
        <a:lstStyle/>
        <a:p>
          <a:endParaRPr lang="sv-SE"/>
        </a:p>
      </dgm:t>
    </dgm:pt>
    <dgm:pt modelId="{CE005B49-1885-4268-BF6D-2F49506B93BA}">
      <dgm:prSet phldrT="[Text]"/>
      <dgm:spPr/>
      <dgm:t>
        <a:bodyPr/>
        <a:lstStyle/>
        <a:p>
          <a:pPr>
            <a:buNone/>
          </a:pPr>
          <a:endParaRPr lang="sv-SE" sz="1800"/>
        </a:p>
      </dgm:t>
    </dgm:pt>
    <dgm:pt modelId="{EAE589EE-CBE7-4EC1-8D8C-BDAD9BF0219A}" type="parTrans" cxnId="{8B2DD239-2F94-49B8-A329-D6B060148F10}">
      <dgm:prSet/>
      <dgm:spPr/>
      <dgm:t>
        <a:bodyPr/>
        <a:lstStyle/>
        <a:p>
          <a:endParaRPr lang="sv-SE"/>
        </a:p>
      </dgm:t>
    </dgm:pt>
    <dgm:pt modelId="{649C1BC7-80E7-425D-B3FE-29F1A2070940}" type="sibTrans" cxnId="{8B2DD239-2F94-49B8-A329-D6B060148F10}">
      <dgm:prSet/>
      <dgm:spPr/>
      <dgm:t>
        <a:bodyPr/>
        <a:lstStyle/>
        <a:p>
          <a:endParaRPr lang="sv-SE"/>
        </a:p>
      </dgm:t>
    </dgm:pt>
    <dgm:pt modelId="{21CF1139-F6D0-44C6-BCC7-414FCDA33E7E}">
      <dgm:prSet phldrT="[Text]" custT="1"/>
      <dgm:spPr/>
      <dgm:t>
        <a:bodyPr/>
        <a:lstStyle/>
        <a:p>
          <a:r>
            <a:rPr lang="sv-SE" sz="2400">
              <a:sym typeface="Wingdings" panose="05000000000000000000" pitchFamily="2" charset="2"/>
            </a:rPr>
            <a:t>Diskutera vilka kommunikationsaktiviteter som ni kommer behöva göra och skriv på post-it.</a:t>
          </a:r>
          <a:endParaRPr lang="sv-SE" sz="2400"/>
        </a:p>
      </dgm:t>
    </dgm:pt>
    <dgm:pt modelId="{1499DA33-7FEE-4FDB-BEE8-C1191F236130}" type="parTrans" cxnId="{8531F1AD-47E4-4D11-A512-A18E5B2033DE}">
      <dgm:prSet/>
      <dgm:spPr/>
      <dgm:t>
        <a:bodyPr/>
        <a:lstStyle/>
        <a:p>
          <a:endParaRPr lang="sv-SE"/>
        </a:p>
      </dgm:t>
    </dgm:pt>
    <dgm:pt modelId="{0F957CF2-485B-46B4-A655-F8F29A2FF7A2}" type="sibTrans" cxnId="{8531F1AD-47E4-4D11-A512-A18E5B2033DE}">
      <dgm:prSet/>
      <dgm:spPr/>
      <dgm:t>
        <a:bodyPr/>
        <a:lstStyle/>
        <a:p>
          <a:endParaRPr lang="sv-SE"/>
        </a:p>
      </dgm:t>
    </dgm:pt>
    <dgm:pt modelId="{EADD5924-3F05-41D0-A279-C34ADF7C30DE}">
      <dgm:prSet phldrT="[Text]"/>
      <dgm:spPr/>
      <dgm:t>
        <a:bodyPr/>
        <a:lstStyle/>
        <a:p>
          <a:pPr>
            <a:buNone/>
          </a:pPr>
          <a:endParaRPr lang="sv-SE" sz="1800"/>
        </a:p>
      </dgm:t>
    </dgm:pt>
    <dgm:pt modelId="{969C9E40-662E-4E05-AFD8-B1EFA83B483F}" type="parTrans" cxnId="{C063EB0D-7751-40AC-939E-8C979834814B}">
      <dgm:prSet/>
      <dgm:spPr/>
      <dgm:t>
        <a:bodyPr/>
        <a:lstStyle/>
        <a:p>
          <a:endParaRPr lang="sv-SE"/>
        </a:p>
      </dgm:t>
    </dgm:pt>
    <dgm:pt modelId="{1562988F-3050-4677-9247-21EEEF6819BE}" type="sibTrans" cxnId="{C063EB0D-7751-40AC-939E-8C979834814B}">
      <dgm:prSet/>
      <dgm:spPr/>
      <dgm:t>
        <a:bodyPr/>
        <a:lstStyle/>
        <a:p>
          <a:endParaRPr lang="sv-SE"/>
        </a:p>
      </dgm:t>
    </dgm:pt>
    <dgm:pt modelId="{75A9BEA0-66A3-4245-B4B4-DADB8A0E42B4}">
      <dgm:prSet phldrT="[Text]" custT="1"/>
      <dgm:spPr/>
      <dgm:t>
        <a:bodyPr/>
        <a:lstStyle/>
        <a:p>
          <a:r>
            <a:rPr lang="sv-SE" sz="2400"/>
            <a:t>Bedöm hur mycket de påverkas (mycket/lite på en skala 1-5) </a:t>
          </a:r>
        </a:p>
      </dgm:t>
    </dgm:pt>
    <dgm:pt modelId="{527D447E-73CB-452E-9000-F07021900F6A}" type="sibTrans" cxnId="{5D1BC368-9122-411D-B87F-B9A40E02D975}">
      <dgm:prSet/>
      <dgm:spPr/>
      <dgm:t>
        <a:bodyPr/>
        <a:lstStyle/>
        <a:p>
          <a:endParaRPr lang="sv-SE"/>
        </a:p>
      </dgm:t>
    </dgm:pt>
    <dgm:pt modelId="{F3B4E733-1D8B-4383-87D0-AEAFAD8CF081}" type="parTrans" cxnId="{5D1BC368-9122-411D-B87F-B9A40E02D975}">
      <dgm:prSet/>
      <dgm:spPr/>
      <dgm:t>
        <a:bodyPr/>
        <a:lstStyle/>
        <a:p>
          <a:endParaRPr lang="sv-SE"/>
        </a:p>
      </dgm:t>
    </dgm:pt>
    <dgm:pt modelId="{429AB4C1-C2F1-41B9-B7A3-2416B7DDDE1D}" type="pres">
      <dgm:prSet presAssocID="{0CAA3202-9CA1-49B6-B697-A9E77C906E25}" presName="linear" presStyleCnt="0">
        <dgm:presLayoutVars>
          <dgm:dir/>
          <dgm:resizeHandles val="exact"/>
        </dgm:presLayoutVars>
      </dgm:prSet>
      <dgm:spPr/>
    </dgm:pt>
    <dgm:pt modelId="{1A959F64-EC62-4EA1-9B0B-0AD25A618AB9}" type="pres">
      <dgm:prSet presAssocID="{C0B06DB5-5595-45A1-A965-D37B48AA5993}" presName="comp" presStyleCnt="0"/>
      <dgm:spPr/>
    </dgm:pt>
    <dgm:pt modelId="{61AB6A41-646A-4DAC-9AAB-89436E1E3E96}" type="pres">
      <dgm:prSet presAssocID="{C0B06DB5-5595-45A1-A965-D37B48AA5993}" presName="box" presStyleLbl="node1" presStyleIdx="0" presStyleCnt="3" custLinFactNeighborY="1385"/>
      <dgm:spPr/>
    </dgm:pt>
    <dgm:pt modelId="{A311E088-E010-4203-98C6-DF98EFE105B2}" type="pres">
      <dgm:prSet presAssocID="{C0B06DB5-5595-45A1-A965-D37B48AA5993}" presName="img" presStyleLbl="fgImgPlace1" presStyleIdx="0" presStyleCnt="3" custScaleY="99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5000" b="-65000"/>
          </a:stretch>
        </a:blipFill>
      </dgm:spPr>
      <dgm:extLst>
        <a:ext uri="{E40237B7-FDA0-4F09-8148-C483321AD2D9}">
          <dgm14:cNvPr xmlns:dgm14="http://schemas.microsoft.com/office/drawing/2010/diagram" id="0" name="" descr="Märke 1 med hel fyllning"/>
        </a:ext>
      </dgm:extLst>
    </dgm:pt>
    <dgm:pt modelId="{4B471A98-52B3-42AC-BAF7-B237234F3C67}" type="pres">
      <dgm:prSet presAssocID="{C0B06DB5-5595-45A1-A965-D37B48AA5993}" presName="text" presStyleLbl="node1" presStyleIdx="0" presStyleCnt="3">
        <dgm:presLayoutVars>
          <dgm:bulletEnabled val="1"/>
        </dgm:presLayoutVars>
      </dgm:prSet>
      <dgm:spPr/>
    </dgm:pt>
    <dgm:pt modelId="{261D5C53-709A-4D14-B813-C1F6D8F8F449}" type="pres">
      <dgm:prSet presAssocID="{2BFF032E-A572-442B-8EB0-0485C83B1329}" presName="spacer" presStyleCnt="0"/>
      <dgm:spPr/>
    </dgm:pt>
    <dgm:pt modelId="{F81CF522-081A-4F9B-879A-BEC74BB95053}" type="pres">
      <dgm:prSet presAssocID="{75A9BEA0-66A3-4245-B4B4-DADB8A0E42B4}" presName="comp" presStyleCnt="0"/>
      <dgm:spPr/>
    </dgm:pt>
    <dgm:pt modelId="{02395FED-B2A5-4B50-9BE7-B62E2B893E54}" type="pres">
      <dgm:prSet presAssocID="{75A9BEA0-66A3-4245-B4B4-DADB8A0E42B4}" presName="box" presStyleLbl="node1" presStyleIdx="1" presStyleCnt="3"/>
      <dgm:spPr/>
    </dgm:pt>
    <dgm:pt modelId="{4AC3BBB0-E62F-4C36-94F5-28DC15E862A1}" type="pres">
      <dgm:prSet presAssocID="{75A9BEA0-66A3-4245-B4B4-DADB8A0E42B4}"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5000" b="-65000"/>
          </a:stretch>
        </a:blipFill>
      </dgm:spPr>
      <dgm:extLst>
        <a:ext uri="{E40237B7-FDA0-4F09-8148-C483321AD2D9}">
          <dgm14:cNvPr xmlns:dgm14="http://schemas.microsoft.com/office/drawing/2010/diagram" id="0" name="" descr="Bricka med hel fyllning"/>
        </a:ext>
      </dgm:extLst>
    </dgm:pt>
    <dgm:pt modelId="{55C0E5FE-759F-47D4-86A3-683D10E27206}" type="pres">
      <dgm:prSet presAssocID="{75A9BEA0-66A3-4245-B4B4-DADB8A0E42B4}" presName="text" presStyleLbl="node1" presStyleIdx="1" presStyleCnt="3">
        <dgm:presLayoutVars>
          <dgm:bulletEnabled val="1"/>
        </dgm:presLayoutVars>
      </dgm:prSet>
      <dgm:spPr/>
    </dgm:pt>
    <dgm:pt modelId="{F0FF7AED-D8FF-4F15-906F-05CC918F1443}" type="pres">
      <dgm:prSet presAssocID="{527D447E-73CB-452E-9000-F07021900F6A}" presName="spacer" presStyleCnt="0"/>
      <dgm:spPr/>
    </dgm:pt>
    <dgm:pt modelId="{F018C3E1-6464-4948-837F-2E39D36F92E9}" type="pres">
      <dgm:prSet presAssocID="{21CF1139-F6D0-44C6-BCC7-414FCDA33E7E}" presName="comp" presStyleCnt="0"/>
      <dgm:spPr/>
    </dgm:pt>
    <dgm:pt modelId="{D1266B48-5989-4D61-B1A7-AC7BB16D3A76}" type="pres">
      <dgm:prSet presAssocID="{21CF1139-F6D0-44C6-BCC7-414FCDA33E7E}" presName="box" presStyleLbl="node1" presStyleIdx="2" presStyleCnt="3"/>
      <dgm:spPr/>
    </dgm:pt>
    <dgm:pt modelId="{3ABB8B8F-B838-4639-92D2-2E2F6133DCF5}" type="pres">
      <dgm:prSet presAssocID="{21CF1139-F6D0-44C6-BCC7-414FCDA33E7E}"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65000" b="-65000"/>
          </a:stretch>
        </a:blipFill>
      </dgm:spPr>
      <dgm:extLst>
        <a:ext uri="{E40237B7-FDA0-4F09-8148-C483321AD2D9}">
          <dgm14:cNvPr xmlns:dgm14="http://schemas.microsoft.com/office/drawing/2010/diagram" id="0" name="" descr="Märke 3 med hel fyllning"/>
        </a:ext>
      </dgm:extLst>
    </dgm:pt>
    <dgm:pt modelId="{567F0709-B3EA-426E-8023-CBD9C78B4655}" type="pres">
      <dgm:prSet presAssocID="{21CF1139-F6D0-44C6-BCC7-414FCDA33E7E}" presName="text" presStyleLbl="node1" presStyleIdx="2" presStyleCnt="3">
        <dgm:presLayoutVars>
          <dgm:bulletEnabled val="1"/>
        </dgm:presLayoutVars>
      </dgm:prSet>
      <dgm:spPr/>
    </dgm:pt>
  </dgm:ptLst>
  <dgm:cxnLst>
    <dgm:cxn modelId="{66133008-C1A5-4279-A6C6-3230F2E5D138}" srcId="{0CAA3202-9CA1-49B6-B697-A9E77C906E25}" destId="{C0B06DB5-5595-45A1-A965-D37B48AA5993}" srcOrd="0" destOrd="0" parTransId="{8BAFD5A5-5DB5-47E3-83F7-59A487276E4F}" sibTransId="{2BFF032E-A572-442B-8EB0-0485C83B1329}"/>
    <dgm:cxn modelId="{C063EB0D-7751-40AC-939E-8C979834814B}" srcId="{21CF1139-F6D0-44C6-BCC7-414FCDA33E7E}" destId="{EADD5924-3F05-41D0-A279-C34ADF7C30DE}" srcOrd="0" destOrd="0" parTransId="{969C9E40-662E-4E05-AFD8-B1EFA83B483F}" sibTransId="{1562988F-3050-4677-9247-21EEEF6819BE}"/>
    <dgm:cxn modelId="{8B2DD239-2F94-49B8-A329-D6B060148F10}" srcId="{75A9BEA0-66A3-4245-B4B4-DADB8A0E42B4}" destId="{CE005B49-1885-4268-BF6D-2F49506B93BA}" srcOrd="0" destOrd="0" parTransId="{EAE589EE-CBE7-4EC1-8D8C-BDAD9BF0219A}" sibTransId="{649C1BC7-80E7-425D-B3FE-29F1A2070940}"/>
    <dgm:cxn modelId="{652B953E-52E5-48C3-A3FC-B5A2BCFB10C2}" type="presOf" srcId="{21CF1139-F6D0-44C6-BCC7-414FCDA33E7E}" destId="{567F0709-B3EA-426E-8023-CBD9C78B4655}" srcOrd="1" destOrd="0" presId="urn:microsoft.com/office/officeart/2005/8/layout/vList4"/>
    <dgm:cxn modelId="{5D1BC368-9122-411D-B87F-B9A40E02D975}" srcId="{0CAA3202-9CA1-49B6-B697-A9E77C906E25}" destId="{75A9BEA0-66A3-4245-B4B4-DADB8A0E42B4}" srcOrd="1" destOrd="0" parTransId="{F3B4E733-1D8B-4383-87D0-AEAFAD8CF081}" sibTransId="{527D447E-73CB-452E-9000-F07021900F6A}"/>
    <dgm:cxn modelId="{CDA6D76C-4EDD-4DBB-9BBC-B9121E536313}" type="presOf" srcId="{21CF1139-F6D0-44C6-BCC7-414FCDA33E7E}" destId="{D1266B48-5989-4D61-B1A7-AC7BB16D3A76}" srcOrd="0" destOrd="0" presId="urn:microsoft.com/office/officeart/2005/8/layout/vList4"/>
    <dgm:cxn modelId="{A3378D4E-4F6E-4CBF-9CE6-CF9E6BDD20E4}" type="presOf" srcId="{C0B06DB5-5595-45A1-A965-D37B48AA5993}" destId="{61AB6A41-646A-4DAC-9AAB-89436E1E3E96}" srcOrd="0" destOrd="0" presId="urn:microsoft.com/office/officeart/2005/8/layout/vList4"/>
    <dgm:cxn modelId="{B0459A51-91CD-40C7-839B-10D2ED3E8C3C}" type="presOf" srcId="{0CAA3202-9CA1-49B6-B697-A9E77C906E25}" destId="{429AB4C1-C2F1-41B9-B7A3-2416B7DDDE1D}" srcOrd="0" destOrd="0" presId="urn:microsoft.com/office/officeart/2005/8/layout/vList4"/>
    <dgm:cxn modelId="{4DD70875-D0CB-4BD1-9522-A6CDB2660225}" type="presOf" srcId="{CE005B49-1885-4268-BF6D-2F49506B93BA}" destId="{02395FED-B2A5-4B50-9BE7-B62E2B893E54}" srcOrd="0" destOrd="1" presId="urn:microsoft.com/office/officeart/2005/8/layout/vList4"/>
    <dgm:cxn modelId="{8722417E-24B3-48A3-B645-0DB4C602C4D7}" type="presOf" srcId="{75A9BEA0-66A3-4245-B4B4-DADB8A0E42B4}" destId="{02395FED-B2A5-4B50-9BE7-B62E2B893E54}" srcOrd="0" destOrd="0" presId="urn:microsoft.com/office/officeart/2005/8/layout/vList4"/>
    <dgm:cxn modelId="{C3659E83-179C-4518-8101-15D3761782A3}" type="presOf" srcId="{75A9BEA0-66A3-4245-B4B4-DADB8A0E42B4}" destId="{55C0E5FE-759F-47D4-86A3-683D10E27206}" srcOrd="1" destOrd="0" presId="urn:microsoft.com/office/officeart/2005/8/layout/vList4"/>
    <dgm:cxn modelId="{B7D07195-9E6F-4270-97B0-C1D2712003AD}" type="presOf" srcId="{C0B06DB5-5595-45A1-A965-D37B48AA5993}" destId="{4B471A98-52B3-42AC-BAF7-B237234F3C67}" srcOrd="1" destOrd="0" presId="urn:microsoft.com/office/officeart/2005/8/layout/vList4"/>
    <dgm:cxn modelId="{0FF4F4A0-C38D-4EDD-BA09-44D4056AB61F}" type="presOf" srcId="{CE005B49-1885-4268-BF6D-2F49506B93BA}" destId="{55C0E5FE-759F-47D4-86A3-683D10E27206}" srcOrd="1" destOrd="1" presId="urn:microsoft.com/office/officeart/2005/8/layout/vList4"/>
    <dgm:cxn modelId="{06F143A1-D4D8-4CE1-9453-72E3B8FCC329}" type="presOf" srcId="{EADD5924-3F05-41D0-A279-C34ADF7C30DE}" destId="{D1266B48-5989-4D61-B1A7-AC7BB16D3A76}" srcOrd="0" destOrd="1" presId="urn:microsoft.com/office/officeart/2005/8/layout/vList4"/>
    <dgm:cxn modelId="{8531F1AD-47E4-4D11-A512-A18E5B2033DE}" srcId="{0CAA3202-9CA1-49B6-B697-A9E77C906E25}" destId="{21CF1139-F6D0-44C6-BCC7-414FCDA33E7E}" srcOrd="2" destOrd="0" parTransId="{1499DA33-7FEE-4FDB-BEE8-C1191F236130}" sibTransId="{0F957CF2-485B-46B4-A655-F8F29A2FF7A2}"/>
    <dgm:cxn modelId="{AEEFABBD-7EAD-4ADA-B083-A20BE2E42AAF}" type="presOf" srcId="{EADD5924-3F05-41D0-A279-C34ADF7C30DE}" destId="{567F0709-B3EA-426E-8023-CBD9C78B4655}" srcOrd="1" destOrd="1" presId="urn:microsoft.com/office/officeart/2005/8/layout/vList4"/>
    <dgm:cxn modelId="{03DF4618-5064-494D-BE24-12B5E65E49CA}" type="presParOf" srcId="{429AB4C1-C2F1-41B9-B7A3-2416B7DDDE1D}" destId="{1A959F64-EC62-4EA1-9B0B-0AD25A618AB9}" srcOrd="0" destOrd="0" presId="urn:microsoft.com/office/officeart/2005/8/layout/vList4"/>
    <dgm:cxn modelId="{427DE217-0AE5-4425-9672-C8E554CD3988}" type="presParOf" srcId="{1A959F64-EC62-4EA1-9B0B-0AD25A618AB9}" destId="{61AB6A41-646A-4DAC-9AAB-89436E1E3E96}" srcOrd="0" destOrd="0" presId="urn:microsoft.com/office/officeart/2005/8/layout/vList4"/>
    <dgm:cxn modelId="{0C670CD8-833A-4945-BA92-E6B5A64BC663}" type="presParOf" srcId="{1A959F64-EC62-4EA1-9B0B-0AD25A618AB9}" destId="{A311E088-E010-4203-98C6-DF98EFE105B2}" srcOrd="1" destOrd="0" presId="urn:microsoft.com/office/officeart/2005/8/layout/vList4"/>
    <dgm:cxn modelId="{E210C8C3-71EB-4EDE-88D8-A9A872137BAE}" type="presParOf" srcId="{1A959F64-EC62-4EA1-9B0B-0AD25A618AB9}" destId="{4B471A98-52B3-42AC-BAF7-B237234F3C67}" srcOrd="2" destOrd="0" presId="urn:microsoft.com/office/officeart/2005/8/layout/vList4"/>
    <dgm:cxn modelId="{C14CAA43-5DE7-40D3-ADAC-AB9065749A91}" type="presParOf" srcId="{429AB4C1-C2F1-41B9-B7A3-2416B7DDDE1D}" destId="{261D5C53-709A-4D14-B813-C1F6D8F8F449}" srcOrd="1" destOrd="0" presId="urn:microsoft.com/office/officeart/2005/8/layout/vList4"/>
    <dgm:cxn modelId="{4187DD68-2852-49C3-B3DE-E696C5C687DE}" type="presParOf" srcId="{429AB4C1-C2F1-41B9-B7A3-2416B7DDDE1D}" destId="{F81CF522-081A-4F9B-879A-BEC74BB95053}" srcOrd="2" destOrd="0" presId="urn:microsoft.com/office/officeart/2005/8/layout/vList4"/>
    <dgm:cxn modelId="{3480275D-E241-4CB8-B11B-95258D15F11E}" type="presParOf" srcId="{F81CF522-081A-4F9B-879A-BEC74BB95053}" destId="{02395FED-B2A5-4B50-9BE7-B62E2B893E54}" srcOrd="0" destOrd="0" presId="urn:microsoft.com/office/officeart/2005/8/layout/vList4"/>
    <dgm:cxn modelId="{0BB7D945-BC91-4031-88EC-4B84A50FF63C}" type="presParOf" srcId="{F81CF522-081A-4F9B-879A-BEC74BB95053}" destId="{4AC3BBB0-E62F-4C36-94F5-28DC15E862A1}" srcOrd="1" destOrd="0" presId="urn:microsoft.com/office/officeart/2005/8/layout/vList4"/>
    <dgm:cxn modelId="{1A002E5A-01DC-4314-95DA-C0BEE19EB4E4}" type="presParOf" srcId="{F81CF522-081A-4F9B-879A-BEC74BB95053}" destId="{55C0E5FE-759F-47D4-86A3-683D10E27206}" srcOrd="2" destOrd="0" presId="urn:microsoft.com/office/officeart/2005/8/layout/vList4"/>
    <dgm:cxn modelId="{34EB59C7-74E8-4F57-938F-C7CB3813E10A}" type="presParOf" srcId="{429AB4C1-C2F1-41B9-B7A3-2416B7DDDE1D}" destId="{F0FF7AED-D8FF-4F15-906F-05CC918F1443}" srcOrd="3" destOrd="0" presId="urn:microsoft.com/office/officeart/2005/8/layout/vList4"/>
    <dgm:cxn modelId="{5302406E-D96C-495C-924D-D5D3BD7BD489}" type="presParOf" srcId="{429AB4C1-C2F1-41B9-B7A3-2416B7DDDE1D}" destId="{F018C3E1-6464-4948-837F-2E39D36F92E9}" srcOrd="4" destOrd="0" presId="urn:microsoft.com/office/officeart/2005/8/layout/vList4"/>
    <dgm:cxn modelId="{D2E833DA-79AB-4323-8381-AC7FD79C013E}" type="presParOf" srcId="{F018C3E1-6464-4948-837F-2E39D36F92E9}" destId="{D1266B48-5989-4D61-B1A7-AC7BB16D3A76}" srcOrd="0" destOrd="0" presId="urn:microsoft.com/office/officeart/2005/8/layout/vList4"/>
    <dgm:cxn modelId="{313B0D7F-9175-45CB-8BFD-A953828BDAF6}" type="presParOf" srcId="{F018C3E1-6464-4948-837F-2E39D36F92E9}" destId="{3ABB8B8F-B838-4639-92D2-2E2F6133DCF5}" srcOrd="1" destOrd="0" presId="urn:microsoft.com/office/officeart/2005/8/layout/vList4"/>
    <dgm:cxn modelId="{5AD45025-7668-4EDA-8A20-8134AEA23A8B}" type="presParOf" srcId="{F018C3E1-6464-4948-837F-2E39D36F92E9}" destId="{567F0709-B3EA-426E-8023-CBD9C78B465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C38AE7-BC9A-4E05-8A03-688A260F6679}"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sv-SE"/>
        </a:p>
      </dgm:t>
    </dgm:pt>
    <dgm:pt modelId="{FE8D08FF-C520-477C-A512-7522A2B06AC9}">
      <dgm:prSet phldrT="[Text]"/>
      <dgm:spPr/>
      <dgm:t>
        <a:bodyPr/>
        <a:lstStyle/>
        <a:p>
          <a:r>
            <a:rPr lang="sv-SE"/>
            <a:t>Jag är nöjd som det är.</a:t>
          </a:r>
        </a:p>
      </dgm:t>
    </dgm:pt>
    <dgm:pt modelId="{846C7E52-10AF-4544-A64A-086F4D6479AD}" type="parTrans" cxnId="{DB46C4D1-B167-494B-80FB-2CEA173FAD20}">
      <dgm:prSet/>
      <dgm:spPr/>
      <dgm:t>
        <a:bodyPr/>
        <a:lstStyle/>
        <a:p>
          <a:endParaRPr lang="sv-SE"/>
        </a:p>
      </dgm:t>
    </dgm:pt>
    <dgm:pt modelId="{A4F6786F-D4E6-469B-ACBF-76643A4B4A2B}" type="sibTrans" cxnId="{DB46C4D1-B167-494B-80FB-2CEA173FAD20}">
      <dgm:prSet/>
      <dgm:spPr/>
      <dgm:t>
        <a:bodyPr/>
        <a:lstStyle/>
        <a:p>
          <a:endParaRPr lang="sv-SE"/>
        </a:p>
      </dgm:t>
    </dgm:pt>
    <dgm:pt modelId="{277A2262-14FB-4CA9-98F9-A5E6950C61DE}">
      <dgm:prSet phldrT="[Text]"/>
      <dgm:spPr/>
      <dgm:t>
        <a:bodyPr/>
        <a:lstStyle/>
        <a:p>
          <a:r>
            <a:rPr lang="sv-SE"/>
            <a:t>Jag inspirerad och ser möjligheter. </a:t>
          </a:r>
        </a:p>
      </dgm:t>
    </dgm:pt>
    <dgm:pt modelId="{CFEAC6F5-C3AB-480D-922A-D9D3335E92E5}" type="parTrans" cxnId="{95F1415C-0E10-41CE-BDED-A00A6F684CF7}">
      <dgm:prSet/>
      <dgm:spPr/>
      <dgm:t>
        <a:bodyPr/>
        <a:lstStyle/>
        <a:p>
          <a:endParaRPr lang="sv-SE"/>
        </a:p>
      </dgm:t>
    </dgm:pt>
    <dgm:pt modelId="{80D115CF-8E48-4E7A-B987-B7DB814597B4}" type="sibTrans" cxnId="{95F1415C-0E10-41CE-BDED-A00A6F684CF7}">
      <dgm:prSet/>
      <dgm:spPr/>
      <dgm:t>
        <a:bodyPr/>
        <a:lstStyle/>
        <a:p>
          <a:endParaRPr lang="sv-SE"/>
        </a:p>
      </dgm:t>
    </dgm:pt>
    <dgm:pt modelId="{7E02D157-B113-475D-8A22-C48FBC91D30C}">
      <dgm:prSet phldrT="[Text]"/>
      <dgm:spPr/>
      <dgm:t>
        <a:bodyPr/>
        <a:lstStyle/>
        <a:p>
          <a:r>
            <a:rPr lang="sv-SE"/>
            <a:t>Jag vill inte gå in i detta. Det går inte.</a:t>
          </a:r>
        </a:p>
      </dgm:t>
    </dgm:pt>
    <dgm:pt modelId="{0F8EBE6D-DB57-4DB5-9194-14CDAFB2BDCF}" type="parTrans" cxnId="{7F01951B-6A6F-4218-9432-D69638B31A67}">
      <dgm:prSet/>
      <dgm:spPr/>
      <dgm:t>
        <a:bodyPr/>
        <a:lstStyle/>
        <a:p>
          <a:endParaRPr lang="sv-SE"/>
        </a:p>
      </dgm:t>
    </dgm:pt>
    <dgm:pt modelId="{89634BA3-E489-4088-A4E6-F031D8F3E942}" type="sibTrans" cxnId="{7F01951B-6A6F-4218-9432-D69638B31A67}">
      <dgm:prSet/>
      <dgm:spPr/>
      <dgm:t>
        <a:bodyPr/>
        <a:lstStyle/>
        <a:p>
          <a:endParaRPr lang="sv-SE"/>
        </a:p>
      </dgm:t>
    </dgm:pt>
    <dgm:pt modelId="{98464830-B509-4C40-BA8B-1726AF61279B}">
      <dgm:prSet/>
      <dgm:spPr/>
      <dgm:t>
        <a:bodyPr/>
        <a:lstStyle/>
        <a:p>
          <a:r>
            <a:rPr lang="sv-SE"/>
            <a:t>Jag är osäker och förvirrad. </a:t>
          </a:r>
        </a:p>
      </dgm:t>
    </dgm:pt>
    <dgm:pt modelId="{8A10DCD2-D8BC-49CC-944E-B1AFE191E02E}" type="parTrans" cxnId="{3226CB8D-6025-485E-B2BF-7880C44F1107}">
      <dgm:prSet/>
      <dgm:spPr/>
      <dgm:t>
        <a:bodyPr/>
        <a:lstStyle/>
        <a:p>
          <a:endParaRPr lang="sv-SE"/>
        </a:p>
      </dgm:t>
    </dgm:pt>
    <dgm:pt modelId="{2C9E1B6F-29D8-4241-B11A-88C6CBD3DADF}" type="sibTrans" cxnId="{3226CB8D-6025-485E-B2BF-7880C44F1107}">
      <dgm:prSet/>
      <dgm:spPr/>
      <dgm:t>
        <a:bodyPr/>
        <a:lstStyle/>
        <a:p>
          <a:endParaRPr lang="sv-SE"/>
        </a:p>
      </dgm:t>
    </dgm:pt>
    <dgm:pt modelId="{33AB106F-1365-4999-B244-F4EE91C52404}" type="pres">
      <dgm:prSet presAssocID="{32C38AE7-BC9A-4E05-8A03-688A260F6679}" presName="Name0" presStyleCnt="0">
        <dgm:presLayoutVars>
          <dgm:dir/>
          <dgm:resizeHandles val="exact"/>
        </dgm:presLayoutVars>
      </dgm:prSet>
      <dgm:spPr/>
    </dgm:pt>
    <dgm:pt modelId="{F85D4341-2476-4E95-B947-D5AB0DF4BE34}" type="pres">
      <dgm:prSet presAssocID="{FE8D08FF-C520-477C-A512-7522A2B06AC9}" presName="compNode" presStyleCnt="0"/>
      <dgm:spPr/>
    </dgm:pt>
    <dgm:pt modelId="{EE45A296-6AD3-49D1-83C7-E5C6ADE3F93B}" type="pres">
      <dgm:prSet presAssocID="{FE8D08FF-C520-477C-A512-7522A2B06AC9}" presName="pict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Leende ansikte utan fyllning"/>
        </a:ext>
      </dgm:extLst>
    </dgm:pt>
    <dgm:pt modelId="{BA86ADA6-FAD7-400E-9903-FC97BE96D815}" type="pres">
      <dgm:prSet presAssocID="{FE8D08FF-C520-477C-A512-7522A2B06AC9}" presName="textRect" presStyleLbl="revTx" presStyleIdx="0" presStyleCnt="4">
        <dgm:presLayoutVars>
          <dgm:bulletEnabled val="1"/>
        </dgm:presLayoutVars>
      </dgm:prSet>
      <dgm:spPr/>
    </dgm:pt>
    <dgm:pt modelId="{69B58B2B-EB96-4678-B309-290C3C0883AD}" type="pres">
      <dgm:prSet presAssocID="{A4F6786F-D4E6-469B-ACBF-76643A4B4A2B}" presName="sibTrans" presStyleLbl="sibTrans2D1" presStyleIdx="0" presStyleCnt="0"/>
      <dgm:spPr/>
    </dgm:pt>
    <dgm:pt modelId="{0E9A373D-6785-46B8-92ED-CDABBF716353}" type="pres">
      <dgm:prSet presAssocID="{277A2262-14FB-4CA9-98F9-A5E6950C61DE}" presName="compNode" presStyleCnt="0"/>
      <dgm:spPr/>
    </dgm:pt>
    <dgm:pt modelId="{9A6DE655-6684-4E16-8C47-3FB32DEC9C00}" type="pres">
      <dgm:prSet presAssocID="{277A2262-14FB-4CA9-98F9-A5E6950C61DE}" presName="pict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Skrattande ansikte utan fyllning"/>
        </a:ext>
      </dgm:extLst>
    </dgm:pt>
    <dgm:pt modelId="{958611E5-944D-4E7A-B11B-5122B2E176F4}" type="pres">
      <dgm:prSet presAssocID="{277A2262-14FB-4CA9-98F9-A5E6950C61DE}" presName="textRect" presStyleLbl="revTx" presStyleIdx="1" presStyleCnt="4">
        <dgm:presLayoutVars>
          <dgm:bulletEnabled val="1"/>
        </dgm:presLayoutVars>
      </dgm:prSet>
      <dgm:spPr/>
    </dgm:pt>
    <dgm:pt modelId="{5B4147F3-D552-4315-9BAA-79DE887641BA}" type="pres">
      <dgm:prSet presAssocID="{80D115CF-8E48-4E7A-B987-B7DB814597B4}" presName="sibTrans" presStyleLbl="sibTrans2D1" presStyleIdx="0" presStyleCnt="0"/>
      <dgm:spPr/>
    </dgm:pt>
    <dgm:pt modelId="{45305720-6FF3-4399-B4E5-1C754678A53B}" type="pres">
      <dgm:prSet presAssocID="{7E02D157-B113-475D-8A22-C48FBC91D30C}" presName="compNode" presStyleCnt="0"/>
      <dgm:spPr/>
    </dgm:pt>
    <dgm:pt modelId="{F4F44254-52E0-45EA-8B25-9ECB130C7ADA}" type="pres">
      <dgm:prSet presAssocID="{7E02D157-B113-475D-8A22-C48FBC91D30C}" presName="pict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Argt ansikte utan fyllning"/>
        </a:ext>
      </dgm:extLst>
    </dgm:pt>
    <dgm:pt modelId="{058255CB-5545-47F2-9B53-1608E0A64916}" type="pres">
      <dgm:prSet presAssocID="{7E02D157-B113-475D-8A22-C48FBC91D30C}" presName="textRect" presStyleLbl="revTx" presStyleIdx="2" presStyleCnt="4">
        <dgm:presLayoutVars>
          <dgm:bulletEnabled val="1"/>
        </dgm:presLayoutVars>
      </dgm:prSet>
      <dgm:spPr/>
    </dgm:pt>
    <dgm:pt modelId="{665382FE-8FF2-4239-B968-33F83B3E028D}" type="pres">
      <dgm:prSet presAssocID="{89634BA3-E489-4088-A4E6-F031D8F3E942}" presName="sibTrans" presStyleLbl="sibTrans2D1" presStyleIdx="0" presStyleCnt="0"/>
      <dgm:spPr/>
    </dgm:pt>
    <dgm:pt modelId="{60AAB30D-9B23-44A8-8C23-E7F4F591F8D5}" type="pres">
      <dgm:prSet presAssocID="{98464830-B509-4C40-BA8B-1726AF61279B}" presName="compNode" presStyleCnt="0"/>
      <dgm:spPr/>
    </dgm:pt>
    <dgm:pt modelId="{4ADD610A-996F-4411-8AA2-9221B75620FC}" type="pres">
      <dgm:prSet presAssocID="{98464830-B509-4C40-BA8B-1726AF61279B}" presName="pict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Oroligt ansikte utan fyllning"/>
        </a:ext>
      </dgm:extLst>
    </dgm:pt>
    <dgm:pt modelId="{9F55E87A-8A46-471A-B6DB-62527DF0A353}" type="pres">
      <dgm:prSet presAssocID="{98464830-B509-4C40-BA8B-1726AF61279B}" presName="textRect" presStyleLbl="revTx" presStyleIdx="3" presStyleCnt="4">
        <dgm:presLayoutVars>
          <dgm:bulletEnabled val="1"/>
        </dgm:presLayoutVars>
      </dgm:prSet>
      <dgm:spPr/>
    </dgm:pt>
  </dgm:ptLst>
  <dgm:cxnLst>
    <dgm:cxn modelId="{7F01951B-6A6F-4218-9432-D69638B31A67}" srcId="{32C38AE7-BC9A-4E05-8A03-688A260F6679}" destId="{7E02D157-B113-475D-8A22-C48FBC91D30C}" srcOrd="2" destOrd="0" parTransId="{0F8EBE6D-DB57-4DB5-9194-14CDAFB2BDCF}" sibTransId="{89634BA3-E489-4088-A4E6-F031D8F3E942}"/>
    <dgm:cxn modelId="{8F0A3B3D-BB83-4C7B-9D1F-E75944F21486}" type="presOf" srcId="{277A2262-14FB-4CA9-98F9-A5E6950C61DE}" destId="{958611E5-944D-4E7A-B11B-5122B2E176F4}" srcOrd="0" destOrd="0" presId="urn:microsoft.com/office/officeart/2005/8/layout/pList1"/>
    <dgm:cxn modelId="{95F1415C-0E10-41CE-BDED-A00A6F684CF7}" srcId="{32C38AE7-BC9A-4E05-8A03-688A260F6679}" destId="{277A2262-14FB-4CA9-98F9-A5E6950C61DE}" srcOrd="1" destOrd="0" parTransId="{CFEAC6F5-C3AB-480D-922A-D9D3335E92E5}" sibTransId="{80D115CF-8E48-4E7A-B987-B7DB814597B4}"/>
    <dgm:cxn modelId="{4CEB9E6A-47E0-435E-BFFE-043C8881D021}" type="presOf" srcId="{89634BA3-E489-4088-A4E6-F031D8F3E942}" destId="{665382FE-8FF2-4239-B968-33F83B3E028D}" srcOrd="0" destOrd="0" presId="urn:microsoft.com/office/officeart/2005/8/layout/pList1"/>
    <dgm:cxn modelId="{F267F359-590D-4444-8901-390BBB03DE00}" type="presOf" srcId="{A4F6786F-D4E6-469B-ACBF-76643A4B4A2B}" destId="{69B58B2B-EB96-4678-B309-290C3C0883AD}" srcOrd="0" destOrd="0" presId="urn:microsoft.com/office/officeart/2005/8/layout/pList1"/>
    <dgm:cxn modelId="{ECDD0088-4483-4C84-AA81-69043F3A6AFF}" type="presOf" srcId="{98464830-B509-4C40-BA8B-1726AF61279B}" destId="{9F55E87A-8A46-471A-B6DB-62527DF0A353}" srcOrd="0" destOrd="0" presId="urn:microsoft.com/office/officeart/2005/8/layout/pList1"/>
    <dgm:cxn modelId="{3226CB8D-6025-485E-B2BF-7880C44F1107}" srcId="{32C38AE7-BC9A-4E05-8A03-688A260F6679}" destId="{98464830-B509-4C40-BA8B-1726AF61279B}" srcOrd="3" destOrd="0" parTransId="{8A10DCD2-D8BC-49CC-944E-B1AFE191E02E}" sibTransId="{2C9E1B6F-29D8-4241-B11A-88C6CBD3DADF}"/>
    <dgm:cxn modelId="{D226C39E-2D2E-4B07-B07D-AECC5AB9017E}" type="presOf" srcId="{80D115CF-8E48-4E7A-B987-B7DB814597B4}" destId="{5B4147F3-D552-4315-9BAA-79DE887641BA}" srcOrd="0" destOrd="0" presId="urn:microsoft.com/office/officeart/2005/8/layout/pList1"/>
    <dgm:cxn modelId="{343DC4A7-92D8-4010-ACD9-0DC379DE9010}" type="presOf" srcId="{7E02D157-B113-475D-8A22-C48FBC91D30C}" destId="{058255CB-5545-47F2-9B53-1608E0A64916}" srcOrd="0" destOrd="0" presId="urn:microsoft.com/office/officeart/2005/8/layout/pList1"/>
    <dgm:cxn modelId="{DB46C4D1-B167-494B-80FB-2CEA173FAD20}" srcId="{32C38AE7-BC9A-4E05-8A03-688A260F6679}" destId="{FE8D08FF-C520-477C-A512-7522A2B06AC9}" srcOrd="0" destOrd="0" parTransId="{846C7E52-10AF-4544-A64A-086F4D6479AD}" sibTransId="{A4F6786F-D4E6-469B-ACBF-76643A4B4A2B}"/>
    <dgm:cxn modelId="{F2ED8CE5-DA86-491F-AFA9-C8AC3587CD10}" type="presOf" srcId="{FE8D08FF-C520-477C-A512-7522A2B06AC9}" destId="{BA86ADA6-FAD7-400E-9903-FC97BE96D815}" srcOrd="0" destOrd="0" presId="urn:microsoft.com/office/officeart/2005/8/layout/pList1"/>
    <dgm:cxn modelId="{781D77FB-5974-4BBC-B61B-D5EB90A61660}" type="presOf" srcId="{32C38AE7-BC9A-4E05-8A03-688A260F6679}" destId="{33AB106F-1365-4999-B244-F4EE91C52404}" srcOrd="0" destOrd="0" presId="urn:microsoft.com/office/officeart/2005/8/layout/pList1"/>
    <dgm:cxn modelId="{2EB0F678-0A5F-4ECA-B28F-A2C4C2BCBC4B}" type="presParOf" srcId="{33AB106F-1365-4999-B244-F4EE91C52404}" destId="{F85D4341-2476-4E95-B947-D5AB0DF4BE34}" srcOrd="0" destOrd="0" presId="urn:microsoft.com/office/officeart/2005/8/layout/pList1"/>
    <dgm:cxn modelId="{60A76F11-D8CA-40EA-A696-1E1923FFA515}" type="presParOf" srcId="{F85D4341-2476-4E95-B947-D5AB0DF4BE34}" destId="{EE45A296-6AD3-49D1-83C7-E5C6ADE3F93B}" srcOrd="0" destOrd="0" presId="urn:microsoft.com/office/officeart/2005/8/layout/pList1"/>
    <dgm:cxn modelId="{60B4B3BA-77BA-466A-9235-6867F77B1753}" type="presParOf" srcId="{F85D4341-2476-4E95-B947-D5AB0DF4BE34}" destId="{BA86ADA6-FAD7-400E-9903-FC97BE96D815}" srcOrd="1" destOrd="0" presId="urn:microsoft.com/office/officeart/2005/8/layout/pList1"/>
    <dgm:cxn modelId="{80E4FD11-EBAB-474D-882A-0902272D7860}" type="presParOf" srcId="{33AB106F-1365-4999-B244-F4EE91C52404}" destId="{69B58B2B-EB96-4678-B309-290C3C0883AD}" srcOrd="1" destOrd="0" presId="urn:microsoft.com/office/officeart/2005/8/layout/pList1"/>
    <dgm:cxn modelId="{D0B5B2E7-C45B-4769-9CA0-2052876DAAE4}" type="presParOf" srcId="{33AB106F-1365-4999-B244-F4EE91C52404}" destId="{0E9A373D-6785-46B8-92ED-CDABBF716353}" srcOrd="2" destOrd="0" presId="urn:microsoft.com/office/officeart/2005/8/layout/pList1"/>
    <dgm:cxn modelId="{57CAADBE-BB07-4F51-AA0B-52F11F40C98F}" type="presParOf" srcId="{0E9A373D-6785-46B8-92ED-CDABBF716353}" destId="{9A6DE655-6684-4E16-8C47-3FB32DEC9C00}" srcOrd="0" destOrd="0" presId="urn:microsoft.com/office/officeart/2005/8/layout/pList1"/>
    <dgm:cxn modelId="{F745D779-9E46-4480-8D7F-3390164768C7}" type="presParOf" srcId="{0E9A373D-6785-46B8-92ED-CDABBF716353}" destId="{958611E5-944D-4E7A-B11B-5122B2E176F4}" srcOrd="1" destOrd="0" presId="urn:microsoft.com/office/officeart/2005/8/layout/pList1"/>
    <dgm:cxn modelId="{6064F443-DE52-4A9E-80AA-A12111FA88FE}" type="presParOf" srcId="{33AB106F-1365-4999-B244-F4EE91C52404}" destId="{5B4147F3-D552-4315-9BAA-79DE887641BA}" srcOrd="3" destOrd="0" presId="urn:microsoft.com/office/officeart/2005/8/layout/pList1"/>
    <dgm:cxn modelId="{07FB5056-4C53-4CE1-A370-98DF14B91C31}" type="presParOf" srcId="{33AB106F-1365-4999-B244-F4EE91C52404}" destId="{45305720-6FF3-4399-B4E5-1C754678A53B}" srcOrd="4" destOrd="0" presId="urn:microsoft.com/office/officeart/2005/8/layout/pList1"/>
    <dgm:cxn modelId="{1D43A804-65E6-4B05-BB02-F6D281856D79}" type="presParOf" srcId="{45305720-6FF3-4399-B4E5-1C754678A53B}" destId="{F4F44254-52E0-45EA-8B25-9ECB130C7ADA}" srcOrd="0" destOrd="0" presId="urn:microsoft.com/office/officeart/2005/8/layout/pList1"/>
    <dgm:cxn modelId="{B64BE740-F804-4B37-A85E-AA6039EE709F}" type="presParOf" srcId="{45305720-6FF3-4399-B4E5-1C754678A53B}" destId="{058255CB-5545-47F2-9B53-1608E0A64916}" srcOrd="1" destOrd="0" presId="urn:microsoft.com/office/officeart/2005/8/layout/pList1"/>
    <dgm:cxn modelId="{9D63BB17-99EB-4A04-8490-A357A4A4DEE1}" type="presParOf" srcId="{33AB106F-1365-4999-B244-F4EE91C52404}" destId="{665382FE-8FF2-4239-B968-33F83B3E028D}" srcOrd="5" destOrd="0" presId="urn:microsoft.com/office/officeart/2005/8/layout/pList1"/>
    <dgm:cxn modelId="{4E5CC8BE-EF74-48D2-97EE-D3BD3F47DA6C}" type="presParOf" srcId="{33AB106F-1365-4999-B244-F4EE91C52404}" destId="{60AAB30D-9B23-44A8-8C23-E7F4F591F8D5}" srcOrd="6" destOrd="0" presId="urn:microsoft.com/office/officeart/2005/8/layout/pList1"/>
    <dgm:cxn modelId="{0927A700-C574-472C-8C1F-083C74B23E6B}" type="presParOf" srcId="{60AAB30D-9B23-44A8-8C23-E7F4F591F8D5}" destId="{4ADD610A-996F-4411-8AA2-9221B75620FC}" srcOrd="0" destOrd="0" presId="urn:microsoft.com/office/officeart/2005/8/layout/pList1"/>
    <dgm:cxn modelId="{D95852E1-87FF-4D4F-B4A2-7C1A114B5034}" type="presParOf" srcId="{60AAB30D-9B23-44A8-8C23-E7F4F591F8D5}" destId="{9F55E87A-8A46-471A-B6DB-62527DF0A35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C2CD7-5987-4703-8BEE-E9E8E1BD2410}">
      <dsp:nvSpPr>
        <dsp:cNvPr id="0" name=""/>
        <dsp:cNvSpPr/>
      </dsp:nvSpPr>
      <dsp:spPr>
        <a:xfrm>
          <a:off x="4434" y="1130781"/>
          <a:ext cx="2016151" cy="734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sv-SE" sz="1700" kern="1200"/>
            <a:t>1</a:t>
          </a:r>
        </a:p>
      </dsp:txBody>
      <dsp:txXfrm>
        <a:off x="4434" y="1130781"/>
        <a:ext cx="2016151" cy="489600"/>
      </dsp:txXfrm>
    </dsp:sp>
    <dsp:sp modelId="{37041861-4891-4280-8740-CADCB3076213}">
      <dsp:nvSpPr>
        <dsp:cNvPr id="0" name=""/>
        <dsp:cNvSpPr/>
      </dsp:nvSpPr>
      <dsp:spPr>
        <a:xfrm>
          <a:off x="417380" y="1620381"/>
          <a:ext cx="2016151" cy="17748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sv-SE" sz="1700" kern="1200"/>
            <a:t>Syfte och mål med förändringen</a:t>
          </a:r>
        </a:p>
        <a:p>
          <a:pPr marL="171450" lvl="1" indent="-171450" algn="l" defTabSz="755650">
            <a:lnSpc>
              <a:spcPct val="90000"/>
            </a:lnSpc>
            <a:spcBef>
              <a:spcPct val="0"/>
            </a:spcBef>
            <a:spcAft>
              <a:spcPct val="15000"/>
            </a:spcAft>
            <a:buChar char="•"/>
          </a:pPr>
          <a:r>
            <a:rPr lang="sv-SE" sz="1700" kern="1200"/>
            <a:t>Vad innebär det för oss?</a:t>
          </a:r>
        </a:p>
        <a:p>
          <a:pPr marL="171450" lvl="1" indent="-171450" algn="l" defTabSz="755650">
            <a:lnSpc>
              <a:spcPct val="90000"/>
            </a:lnSpc>
            <a:spcBef>
              <a:spcPct val="0"/>
            </a:spcBef>
            <a:spcAft>
              <a:spcPct val="15000"/>
            </a:spcAft>
            <a:buChar char="•"/>
          </a:pPr>
          <a:endParaRPr lang="sv-SE" sz="1700" kern="1200"/>
        </a:p>
      </dsp:txBody>
      <dsp:txXfrm>
        <a:off x="469362" y="1672363"/>
        <a:ext cx="1912187" cy="1670836"/>
      </dsp:txXfrm>
    </dsp:sp>
    <dsp:sp modelId="{CA4C8232-4EAA-48FF-A82B-45BC10A8E581}">
      <dsp:nvSpPr>
        <dsp:cNvPr id="0" name=""/>
        <dsp:cNvSpPr/>
      </dsp:nvSpPr>
      <dsp:spPr>
        <a:xfrm>
          <a:off x="2326227" y="1124599"/>
          <a:ext cx="647959" cy="5019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2326227" y="1224992"/>
        <a:ext cx="497370" cy="301177"/>
      </dsp:txXfrm>
    </dsp:sp>
    <dsp:sp modelId="{C2E0CFB2-8FF8-4D42-95A6-49B1B1060B2D}">
      <dsp:nvSpPr>
        <dsp:cNvPr id="0" name=""/>
        <dsp:cNvSpPr/>
      </dsp:nvSpPr>
      <dsp:spPr>
        <a:xfrm>
          <a:off x="3243150" y="1130781"/>
          <a:ext cx="2016151" cy="734399"/>
        </a:xfrm>
        <a:prstGeom prst="roundRect">
          <a:avLst>
            <a:gd name="adj" fmla="val 10000"/>
          </a:avLst>
        </a:prstGeom>
        <a:solidFill>
          <a:schemeClr val="accent3">
            <a:hueOff val="-3667283"/>
            <a:satOff val="-8736"/>
            <a:lumOff val="1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sv-SE" sz="1700" kern="1200"/>
            <a:t>2</a:t>
          </a:r>
        </a:p>
      </dsp:txBody>
      <dsp:txXfrm>
        <a:off x="3243150" y="1130781"/>
        <a:ext cx="2016151" cy="489600"/>
      </dsp:txXfrm>
    </dsp:sp>
    <dsp:sp modelId="{5A712CC2-965E-407D-8469-397D6A6EC7F2}">
      <dsp:nvSpPr>
        <dsp:cNvPr id="0" name=""/>
        <dsp:cNvSpPr/>
      </dsp:nvSpPr>
      <dsp:spPr>
        <a:xfrm>
          <a:off x="3656097" y="1620381"/>
          <a:ext cx="2016151" cy="17748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667283"/>
              <a:satOff val="-8736"/>
              <a:lumOff val="1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sv-SE" sz="1700" kern="1200"/>
            <a:t>Vilka aktiviteter behöver vi genomföra?</a:t>
          </a:r>
        </a:p>
      </dsp:txBody>
      <dsp:txXfrm>
        <a:off x="3708079" y="1672363"/>
        <a:ext cx="1912187" cy="1670836"/>
      </dsp:txXfrm>
    </dsp:sp>
    <dsp:sp modelId="{2C9241D3-8335-4D19-BFD4-D93A74F0C152}">
      <dsp:nvSpPr>
        <dsp:cNvPr id="0" name=""/>
        <dsp:cNvSpPr/>
      </dsp:nvSpPr>
      <dsp:spPr>
        <a:xfrm>
          <a:off x="5564943" y="1124599"/>
          <a:ext cx="647959" cy="501963"/>
        </a:xfrm>
        <a:prstGeom prst="rightArrow">
          <a:avLst>
            <a:gd name="adj1" fmla="val 60000"/>
            <a:gd name="adj2" fmla="val 50000"/>
          </a:avLst>
        </a:prstGeom>
        <a:solidFill>
          <a:schemeClr val="accent3">
            <a:hueOff val="-7334565"/>
            <a:satOff val="-17473"/>
            <a:lumOff val="28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5564943" y="1224992"/>
        <a:ext cx="497370" cy="301177"/>
      </dsp:txXfrm>
    </dsp:sp>
    <dsp:sp modelId="{3793F70F-8F93-4CC5-94A0-00DD80F0AA87}">
      <dsp:nvSpPr>
        <dsp:cNvPr id="0" name=""/>
        <dsp:cNvSpPr/>
      </dsp:nvSpPr>
      <dsp:spPr>
        <a:xfrm>
          <a:off x="6481867" y="1130781"/>
          <a:ext cx="2016151" cy="734399"/>
        </a:xfrm>
        <a:prstGeom prst="roundRect">
          <a:avLst>
            <a:gd name="adj" fmla="val 10000"/>
          </a:avLst>
        </a:prstGeom>
        <a:solidFill>
          <a:schemeClr val="accent3">
            <a:hueOff val="-7334565"/>
            <a:satOff val="-17473"/>
            <a:lumOff val="2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sv-SE" sz="1700" kern="1200"/>
            <a:t> 3 </a:t>
          </a:r>
        </a:p>
      </dsp:txBody>
      <dsp:txXfrm>
        <a:off x="6481867" y="1130781"/>
        <a:ext cx="2016151" cy="489600"/>
      </dsp:txXfrm>
    </dsp:sp>
    <dsp:sp modelId="{2E69A8BF-ADB6-4E20-BED5-702BCB9BB431}">
      <dsp:nvSpPr>
        <dsp:cNvPr id="0" name=""/>
        <dsp:cNvSpPr/>
      </dsp:nvSpPr>
      <dsp:spPr>
        <a:xfrm>
          <a:off x="6894814" y="1620381"/>
          <a:ext cx="2016151" cy="17748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334565"/>
              <a:satOff val="-17473"/>
              <a:lumOff val="2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sv-SE" sz="1700" kern="1200"/>
            <a:t>Färdig förändringsplan</a:t>
          </a:r>
        </a:p>
      </dsp:txBody>
      <dsp:txXfrm>
        <a:off x="6946796" y="1672363"/>
        <a:ext cx="1912187" cy="1670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B6A41-646A-4DAC-9AAB-89436E1E3E96}">
      <dsp:nvSpPr>
        <dsp:cNvPr id="0" name=""/>
        <dsp:cNvSpPr/>
      </dsp:nvSpPr>
      <dsp:spPr>
        <a:xfrm>
          <a:off x="0" y="11992"/>
          <a:ext cx="7940675" cy="86584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kern="1200">
              <a:solidFill>
                <a:schemeClr val="bg1"/>
              </a:solidFill>
            </a:rPr>
            <a:t>Beskriv tydligt </a:t>
          </a:r>
          <a:r>
            <a:rPr lang="sv-SE" sz="1600" b="1" kern="1200">
              <a:solidFill>
                <a:schemeClr val="bg1"/>
              </a:solidFill>
            </a:rPr>
            <a:t>varför förändringen ska genomföras</a:t>
          </a:r>
          <a:endParaRPr lang="sv-SE" sz="1600" kern="1200">
            <a:solidFill>
              <a:schemeClr val="bg1"/>
            </a:solidFill>
          </a:endParaRPr>
        </a:p>
        <a:p>
          <a:pPr marL="114300" lvl="1" indent="-114300" algn="l" defTabSz="533400">
            <a:lnSpc>
              <a:spcPct val="90000"/>
            </a:lnSpc>
            <a:spcBef>
              <a:spcPct val="0"/>
            </a:spcBef>
            <a:spcAft>
              <a:spcPct val="15000"/>
            </a:spcAft>
            <a:buNone/>
          </a:pPr>
          <a:r>
            <a:rPr lang="sv-SE" sz="1200" kern="1200">
              <a:solidFill>
                <a:schemeClr val="bg1"/>
              </a:solidFill>
            </a:rPr>
            <a:t>Vad är den ”brinnande plattformen” och varför detta är prioriterat? Förtydliga vidare under 2 och 3.</a:t>
          </a:r>
        </a:p>
      </dsp:txBody>
      <dsp:txXfrm>
        <a:off x="1674719" y="11992"/>
        <a:ext cx="6265955" cy="865849"/>
      </dsp:txXfrm>
    </dsp:sp>
    <dsp:sp modelId="{A311E088-E010-4203-98C6-DF98EFE105B2}">
      <dsp:nvSpPr>
        <dsp:cNvPr id="0" name=""/>
        <dsp:cNvSpPr/>
      </dsp:nvSpPr>
      <dsp:spPr>
        <a:xfrm>
          <a:off x="86584" y="86785"/>
          <a:ext cx="1588135" cy="6922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2395FED-B2A5-4B50-9BE7-B62E2B893E54}">
      <dsp:nvSpPr>
        <dsp:cNvPr id="0" name=""/>
        <dsp:cNvSpPr/>
      </dsp:nvSpPr>
      <dsp:spPr>
        <a:xfrm>
          <a:off x="0" y="952434"/>
          <a:ext cx="7940675" cy="86584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kern="1200"/>
            <a:t>Beskriv tydligt </a:t>
          </a:r>
          <a:r>
            <a:rPr lang="sv-SE" sz="1600" b="1" kern="1200"/>
            <a:t>vad som händer om vi inte gör förändringen</a:t>
          </a:r>
          <a:r>
            <a:rPr lang="sv-SE" sz="1600" kern="1200"/>
            <a:t> nu</a:t>
          </a:r>
        </a:p>
        <a:p>
          <a:pPr marL="114300" lvl="1" indent="-114300" algn="l" defTabSz="533400">
            <a:lnSpc>
              <a:spcPct val="90000"/>
            </a:lnSpc>
            <a:spcBef>
              <a:spcPct val="0"/>
            </a:spcBef>
            <a:spcAft>
              <a:spcPct val="15000"/>
            </a:spcAft>
            <a:buNone/>
          </a:pPr>
          <a:r>
            <a:rPr lang="sv-SE" sz="1200" kern="1200"/>
            <a:t>Utgå från de som berörs av förändringen. Utöver den egna personalen finns även patienter/kunder, andra delar av organisationen etc.</a:t>
          </a:r>
        </a:p>
      </dsp:txBody>
      <dsp:txXfrm>
        <a:off x="1674719" y="952434"/>
        <a:ext cx="6265955" cy="865849"/>
      </dsp:txXfrm>
    </dsp:sp>
    <dsp:sp modelId="{4AC3BBB0-E62F-4C36-94F5-28DC15E862A1}">
      <dsp:nvSpPr>
        <dsp:cNvPr id="0" name=""/>
        <dsp:cNvSpPr/>
      </dsp:nvSpPr>
      <dsp:spPr>
        <a:xfrm>
          <a:off x="86584" y="1039018"/>
          <a:ext cx="1588135" cy="692679"/>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266B48-5989-4D61-B1A7-AC7BB16D3A76}">
      <dsp:nvSpPr>
        <dsp:cNvPr id="0" name=""/>
        <dsp:cNvSpPr/>
      </dsp:nvSpPr>
      <dsp:spPr>
        <a:xfrm>
          <a:off x="0" y="1904868"/>
          <a:ext cx="7940675" cy="86584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kern="1200"/>
            <a:t>Beskriv </a:t>
          </a:r>
          <a:r>
            <a:rPr lang="sv-SE" sz="1600" b="1" kern="1200"/>
            <a:t>syftet med förändringen</a:t>
          </a:r>
          <a:endParaRPr lang="sv-SE" sz="1600" kern="1200"/>
        </a:p>
        <a:p>
          <a:pPr marL="114300" lvl="1" indent="-114300" algn="l" defTabSz="533400">
            <a:lnSpc>
              <a:spcPct val="90000"/>
            </a:lnSpc>
            <a:spcBef>
              <a:spcPct val="0"/>
            </a:spcBef>
            <a:spcAft>
              <a:spcPct val="15000"/>
            </a:spcAft>
            <a:buNone/>
          </a:pPr>
          <a:r>
            <a:rPr lang="sv-SE" sz="1200" kern="1200"/>
            <a:t>Vad är det för förändring som vi vill uppnå? Vilka egenskaper eller beteenden vill vi förändra?</a:t>
          </a:r>
        </a:p>
      </dsp:txBody>
      <dsp:txXfrm>
        <a:off x="1674719" y="1904868"/>
        <a:ext cx="6265955" cy="865849"/>
      </dsp:txXfrm>
    </dsp:sp>
    <dsp:sp modelId="{3ABB8B8F-B838-4639-92D2-2E2F6133DCF5}">
      <dsp:nvSpPr>
        <dsp:cNvPr id="0" name=""/>
        <dsp:cNvSpPr/>
      </dsp:nvSpPr>
      <dsp:spPr>
        <a:xfrm>
          <a:off x="86584" y="1991452"/>
          <a:ext cx="1588135" cy="69267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174973C-A007-42C9-A55A-346D30CD2611}">
      <dsp:nvSpPr>
        <dsp:cNvPr id="0" name=""/>
        <dsp:cNvSpPr/>
      </dsp:nvSpPr>
      <dsp:spPr>
        <a:xfrm>
          <a:off x="0" y="2857302"/>
          <a:ext cx="7940675" cy="86584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kern="1200"/>
            <a:t>Beskriv </a:t>
          </a:r>
          <a:r>
            <a:rPr lang="sv-SE" sz="1600" b="1" kern="1200"/>
            <a:t>slutmålet med förändringen</a:t>
          </a:r>
          <a:endParaRPr lang="sv-SE" sz="1600" kern="1200"/>
        </a:p>
        <a:p>
          <a:pPr marL="114300" lvl="1" indent="-114300" algn="l" defTabSz="533400">
            <a:lnSpc>
              <a:spcPct val="90000"/>
            </a:lnSpc>
            <a:spcBef>
              <a:spcPct val="0"/>
            </a:spcBef>
            <a:spcAft>
              <a:spcPct val="15000"/>
            </a:spcAft>
            <a:buNone/>
          </a:pPr>
          <a:r>
            <a:rPr lang="sv-SE" sz="1200" kern="1200"/>
            <a:t>Vad är det för slutmål eller effekt vi ska uppnå med förändringen?</a:t>
          </a:r>
        </a:p>
      </dsp:txBody>
      <dsp:txXfrm>
        <a:off x="1674719" y="2857302"/>
        <a:ext cx="6265955" cy="865849"/>
      </dsp:txXfrm>
    </dsp:sp>
    <dsp:sp modelId="{B3676F38-D652-4DC2-AED3-88CF34D6344C}">
      <dsp:nvSpPr>
        <dsp:cNvPr id="0" name=""/>
        <dsp:cNvSpPr/>
      </dsp:nvSpPr>
      <dsp:spPr>
        <a:xfrm>
          <a:off x="86584" y="2943886"/>
          <a:ext cx="1588135" cy="69267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B6A41-646A-4DAC-9AAB-89436E1E3E96}">
      <dsp:nvSpPr>
        <dsp:cNvPr id="0" name=""/>
        <dsp:cNvSpPr/>
      </dsp:nvSpPr>
      <dsp:spPr>
        <a:xfrm>
          <a:off x="0" y="16123"/>
          <a:ext cx="7940675" cy="116416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sv-SE" sz="2400" kern="1200"/>
            <a:t>Lista de funktioner, roller och vid behov enskilda personer som påverkas av eller påverkar förändringen.</a:t>
          </a:r>
          <a:endParaRPr lang="sv-SE" sz="2400" kern="1200">
            <a:solidFill>
              <a:schemeClr val="bg1"/>
            </a:solidFill>
          </a:endParaRPr>
        </a:p>
      </dsp:txBody>
      <dsp:txXfrm>
        <a:off x="1704551" y="16123"/>
        <a:ext cx="6236123" cy="1164166"/>
      </dsp:txXfrm>
    </dsp:sp>
    <dsp:sp modelId="{A311E088-E010-4203-98C6-DF98EFE105B2}">
      <dsp:nvSpPr>
        <dsp:cNvPr id="0" name=""/>
        <dsp:cNvSpPr/>
      </dsp:nvSpPr>
      <dsp:spPr>
        <a:xfrm>
          <a:off x="116416" y="116686"/>
          <a:ext cx="1588135" cy="9307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2395FED-B2A5-4B50-9BE7-B62E2B893E54}">
      <dsp:nvSpPr>
        <dsp:cNvPr id="0" name=""/>
        <dsp:cNvSpPr/>
      </dsp:nvSpPr>
      <dsp:spPr>
        <a:xfrm>
          <a:off x="0" y="1280583"/>
          <a:ext cx="7940675" cy="116416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v-SE" sz="2400" kern="1200"/>
            <a:t>Bedöm hur mycket de påverkas (mycket/lite på en skala 1-5) </a:t>
          </a:r>
        </a:p>
        <a:p>
          <a:pPr marL="171450" lvl="1" indent="-171450" algn="l" defTabSz="800100">
            <a:lnSpc>
              <a:spcPct val="90000"/>
            </a:lnSpc>
            <a:spcBef>
              <a:spcPct val="0"/>
            </a:spcBef>
            <a:spcAft>
              <a:spcPct val="15000"/>
            </a:spcAft>
            <a:buNone/>
          </a:pPr>
          <a:endParaRPr lang="sv-SE" sz="1800" kern="1200"/>
        </a:p>
      </dsp:txBody>
      <dsp:txXfrm>
        <a:off x="1704551" y="1280583"/>
        <a:ext cx="6236123" cy="1164166"/>
      </dsp:txXfrm>
    </dsp:sp>
    <dsp:sp modelId="{4AC3BBB0-E62F-4C36-94F5-28DC15E862A1}">
      <dsp:nvSpPr>
        <dsp:cNvPr id="0" name=""/>
        <dsp:cNvSpPr/>
      </dsp:nvSpPr>
      <dsp:spPr>
        <a:xfrm>
          <a:off x="116416" y="1397000"/>
          <a:ext cx="1588135" cy="931333"/>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266B48-5989-4D61-B1A7-AC7BB16D3A76}">
      <dsp:nvSpPr>
        <dsp:cNvPr id="0" name=""/>
        <dsp:cNvSpPr/>
      </dsp:nvSpPr>
      <dsp:spPr>
        <a:xfrm>
          <a:off x="0" y="2561167"/>
          <a:ext cx="7940675" cy="116416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v-SE" sz="2400" kern="1200">
              <a:sym typeface="Wingdings" panose="05000000000000000000" pitchFamily="2" charset="2"/>
            </a:rPr>
            <a:t>Diskutera vilka kommunikationsaktiviteter som ni kommer behöva göra och skriv på post-it.</a:t>
          </a:r>
          <a:endParaRPr lang="sv-SE" sz="2400" kern="1200"/>
        </a:p>
        <a:p>
          <a:pPr marL="171450" lvl="1" indent="-171450" algn="l" defTabSz="800100">
            <a:lnSpc>
              <a:spcPct val="90000"/>
            </a:lnSpc>
            <a:spcBef>
              <a:spcPct val="0"/>
            </a:spcBef>
            <a:spcAft>
              <a:spcPct val="15000"/>
            </a:spcAft>
            <a:buNone/>
          </a:pPr>
          <a:endParaRPr lang="sv-SE" sz="1800" kern="1200"/>
        </a:p>
      </dsp:txBody>
      <dsp:txXfrm>
        <a:off x="1704551" y="2561167"/>
        <a:ext cx="6236123" cy="1164166"/>
      </dsp:txXfrm>
    </dsp:sp>
    <dsp:sp modelId="{3ABB8B8F-B838-4639-92D2-2E2F6133DCF5}">
      <dsp:nvSpPr>
        <dsp:cNvPr id="0" name=""/>
        <dsp:cNvSpPr/>
      </dsp:nvSpPr>
      <dsp:spPr>
        <a:xfrm>
          <a:off x="116416" y="2677583"/>
          <a:ext cx="1588135" cy="93133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65000" b="-6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5A296-6AD3-49D1-83C7-E5C6ADE3F93B}">
      <dsp:nvSpPr>
        <dsp:cNvPr id="0" name=""/>
        <dsp:cNvSpPr/>
      </dsp:nvSpPr>
      <dsp:spPr>
        <a:xfrm>
          <a:off x="863627" y="1680"/>
          <a:ext cx="1657026" cy="1141691"/>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86ADA6-FAD7-400E-9903-FC97BE96D815}">
      <dsp:nvSpPr>
        <dsp:cNvPr id="0" name=""/>
        <dsp:cNvSpPr/>
      </dsp:nvSpPr>
      <dsp:spPr>
        <a:xfrm>
          <a:off x="863627" y="1143371"/>
          <a:ext cx="1657026" cy="61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sv-SE" sz="1300" kern="1200"/>
            <a:t>Jag är nöjd som det är.</a:t>
          </a:r>
        </a:p>
      </dsp:txBody>
      <dsp:txXfrm>
        <a:off x="863627" y="1143371"/>
        <a:ext cx="1657026" cy="614756"/>
      </dsp:txXfrm>
    </dsp:sp>
    <dsp:sp modelId="{9A6DE655-6684-4E16-8C47-3FB32DEC9C00}">
      <dsp:nvSpPr>
        <dsp:cNvPr id="0" name=""/>
        <dsp:cNvSpPr/>
      </dsp:nvSpPr>
      <dsp:spPr>
        <a:xfrm>
          <a:off x="2686425" y="1680"/>
          <a:ext cx="1657026" cy="114169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8611E5-944D-4E7A-B11B-5122B2E176F4}">
      <dsp:nvSpPr>
        <dsp:cNvPr id="0" name=""/>
        <dsp:cNvSpPr/>
      </dsp:nvSpPr>
      <dsp:spPr>
        <a:xfrm>
          <a:off x="2686425" y="1143371"/>
          <a:ext cx="1657026" cy="61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sv-SE" sz="1300" kern="1200"/>
            <a:t>Jag inspirerad och ser möjligheter. </a:t>
          </a:r>
        </a:p>
      </dsp:txBody>
      <dsp:txXfrm>
        <a:off x="2686425" y="1143371"/>
        <a:ext cx="1657026" cy="614756"/>
      </dsp:txXfrm>
    </dsp:sp>
    <dsp:sp modelId="{F4F44254-52E0-45EA-8B25-9ECB130C7ADA}">
      <dsp:nvSpPr>
        <dsp:cNvPr id="0" name=""/>
        <dsp:cNvSpPr/>
      </dsp:nvSpPr>
      <dsp:spPr>
        <a:xfrm>
          <a:off x="863627" y="1923830"/>
          <a:ext cx="1657026" cy="1141691"/>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8255CB-5545-47F2-9B53-1608E0A64916}">
      <dsp:nvSpPr>
        <dsp:cNvPr id="0" name=""/>
        <dsp:cNvSpPr/>
      </dsp:nvSpPr>
      <dsp:spPr>
        <a:xfrm>
          <a:off x="863627" y="3065521"/>
          <a:ext cx="1657026" cy="61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sv-SE" sz="1300" kern="1200"/>
            <a:t>Jag vill inte gå in i detta. Det går inte.</a:t>
          </a:r>
        </a:p>
      </dsp:txBody>
      <dsp:txXfrm>
        <a:off x="863627" y="3065521"/>
        <a:ext cx="1657026" cy="614756"/>
      </dsp:txXfrm>
    </dsp:sp>
    <dsp:sp modelId="{4ADD610A-996F-4411-8AA2-9221B75620FC}">
      <dsp:nvSpPr>
        <dsp:cNvPr id="0" name=""/>
        <dsp:cNvSpPr/>
      </dsp:nvSpPr>
      <dsp:spPr>
        <a:xfrm>
          <a:off x="2686425" y="1923830"/>
          <a:ext cx="1657026" cy="1141691"/>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55E87A-8A46-471A-B6DB-62527DF0A353}">
      <dsp:nvSpPr>
        <dsp:cNvPr id="0" name=""/>
        <dsp:cNvSpPr/>
      </dsp:nvSpPr>
      <dsp:spPr>
        <a:xfrm>
          <a:off x="2686425" y="3065521"/>
          <a:ext cx="1657026" cy="61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sv-SE" sz="1300" kern="1200"/>
            <a:t>Jag är osäker och förvirrad. </a:t>
          </a:r>
        </a:p>
      </dsp:txBody>
      <dsp:txXfrm>
        <a:off x="2686425" y="3065521"/>
        <a:ext cx="1657026" cy="6147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9D82DC-5434-4B13-AFDE-361B5E2118B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099" name="Rectangle 3">
            <a:extLst>
              <a:ext uri="{FF2B5EF4-FFF2-40B4-BE49-F238E27FC236}">
                <a16:creationId xmlns:a16="http://schemas.microsoft.com/office/drawing/2014/main" id="{3D1AD93E-D021-4F3F-8073-4A550286A78A}"/>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sv-SE"/>
          </a:p>
        </p:txBody>
      </p:sp>
      <p:sp>
        <p:nvSpPr>
          <p:cNvPr id="3076" name="Rectangle 4">
            <a:extLst>
              <a:ext uri="{FF2B5EF4-FFF2-40B4-BE49-F238E27FC236}">
                <a16:creationId xmlns:a16="http://schemas.microsoft.com/office/drawing/2014/main" id="{3D1B3C60-9B66-4B3C-BD18-03B9C3588453}"/>
              </a:ext>
            </a:extLst>
          </p:cNvPr>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705CAB4D-95FC-4E1E-9C91-39D38488AF57}"/>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a:extLst>
              <a:ext uri="{FF2B5EF4-FFF2-40B4-BE49-F238E27FC236}">
                <a16:creationId xmlns:a16="http://schemas.microsoft.com/office/drawing/2014/main" id="{AFC18B5E-4434-42F2-8907-0C97DA06F6A6}"/>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103" name="Rectangle 7">
            <a:extLst>
              <a:ext uri="{FF2B5EF4-FFF2-40B4-BE49-F238E27FC236}">
                <a16:creationId xmlns:a16="http://schemas.microsoft.com/office/drawing/2014/main" id="{4EEC4E84-ADB6-447F-BDFA-AB701CF2603F}"/>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ea typeface="ヒラギノ角ゴ Pro W3"/>
                <a:cs typeface="ヒラギノ角ゴ Pro W3"/>
              </a:defRPr>
            </a:lvl1pPr>
          </a:lstStyle>
          <a:p>
            <a:pPr>
              <a:defRPr/>
            </a:pPr>
            <a:fld id="{B1BF5E35-0CD6-4D01-8E8D-A31FF9510064}" type="slidenum">
              <a:rPr lang="sv-SE" altLang="sv-SE"/>
              <a:pPr>
                <a:defRPr/>
              </a:pPr>
              <a:t>‹#›</a:t>
            </a:fld>
            <a:endParaRPr lang="sv-SE" altLang="sv-SE"/>
          </a:p>
        </p:txBody>
      </p:sp>
    </p:spTree>
    <p:extLst>
      <p:ext uri="{BB962C8B-B14F-4D97-AF65-F5344CB8AC3E}">
        <p14:creationId xmlns:p14="http://schemas.microsoft.com/office/powerpoint/2010/main" val="3036838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Arial" charset="0"/>
                <a:ea typeface="ヒラギノ角ゴ Pro W3" pitchFamily="1" charset="-128"/>
                <a:cs typeface="ヒラギノ角ゴ Pro W3"/>
              </a:rPr>
              <a:t>Syftet med det här bildspelet är att underlätta för dig som ska genomföra ett förändringsarbete genom att ta fram en förändringsplan. Bildspelet ger dig en strukturerad metod för att skapa delaktighet och förankra förändringen bland dina medarbetare. Förmodligen måste du anpassa upplägg och genomförande så att det passar din verksamhet och den förändring som ni ska genomföra. Använd bildspelet som utgångspunkt och gör de justeringar som behövs för att skapa tydlighet och delaktighet.</a:t>
            </a:r>
          </a:p>
          <a:p>
            <a:r>
              <a:rPr lang="sv-SE" sz="1200" kern="1200">
                <a:solidFill>
                  <a:schemeClr val="tx1"/>
                </a:solidFill>
                <a:effectLst/>
                <a:latin typeface="Arial" charset="0"/>
                <a:ea typeface="ヒラギノ角ゴ Pro W3" pitchFamily="1" charset="-128"/>
                <a:cs typeface="ヒラギノ角ゴ Pro W3"/>
              </a:rPr>
              <a:t> </a:t>
            </a:r>
          </a:p>
          <a:p>
            <a:r>
              <a:rPr lang="sv-SE" sz="1200" kern="1200">
                <a:solidFill>
                  <a:schemeClr val="tx1"/>
                </a:solidFill>
                <a:effectLst/>
                <a:latin typeface="Arial" charset="0"/>
                <a:ea typeface="ヒラギノ角ゴ Pro W3" pitchFamily="1" charset="-128"/>
                <a:cs typeface="ヒラギノ角ゴ Pro W3"/>
              </a:rPr>
              <a:t>Om du som chef vill förbereda dig ytterligare</a:t>
            </a:r>
            <a:r>
              <a:rPr lang="sv-SE" sz="1200" kern="1200" baseline="0">
                <a:solidFill>
                  <a:schemeClr val="tx1"/>
                </a:solidFill>
                <a:effectLst/>
                <a:latin typeface="Arial" charset="0"/>
                <a:ea typeface="ヒラギノ角ゴ Pro W3" pitchFamily="1" charset="-128"/>
                <a:cs typeface="ヒラギノ角ゴ Pro W3"/>
              </a:rPr>
              <a:t> inför förändringsarbetet kan du gå igenom utbildningen </a:t>
            </a:r>
            <a:r>
              <a:rPr lang="sv-SE" sz="1200" kern="1200">
                <a:solidFill>
                  <a:schemeClr val="tx1"/>
                </a:solidFill>
                <a:effectLst/>
                <a:latin typeface="Arial" charset="0"/>
                <a:ea typeface="ヒラギノ角ゴ Pro W3" pitchFamily="1" charset="-128"/>
                <a:cs typeface="ヒラギノ角ゴ Pro W3"/>
              </a:rPr>
              <a:t>Introduktion till förändringsledning som finns i Utbildningsportalen. (Når man den utanför RS?)</a:t>
            </a:r>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1</a:t>
            </a:fld>
            <a:endParaRPr lang="sv-SE" altLang="sv-SE"/>
          </a:p>
        </p:txBody>
      </p:sp>
    </p:spTree>
    <p:extLst>
      <p:ext uri="{BB962C8B-B14F-4D97-AF65-F5344CB8AC3E}">
        <p14:creationId xmlns:p14="http://schemas.microsoft.com/office/powerpoint/2010/main" val="93653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är ett förslag på upplägg som kan anpassas efter behov! </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12</a:t>
            </a:fld>
            <a:endParaRPr lang="sv-SE" altLang="sv-SE"/>
          </a:p>
        </p:txBody>
      </p:sp>
    </p:spTree>
    <p:extLst>
      <p:ext uri="{BB962C8B-B14F-4D97-AF65-F5344CB8AC3E}">
        <p14:creationId xmlns:p14="http://schemas.microsoft.com/office/powerpoint/2010/main" val="287755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Arial" charset="0"/>
                <a:ea typeface="ヒラギノ角ゴ Pro W3" pitchFamily="1" charset="-128"/>
                <a:cs typeface="ヒラギノ角ゴ Pro W3"/>
              </a:rPr>
              <a:t>Syftet med detta moment är att identifiera hot och möjligheter som förändringsarbetet kan innebära. </a:t>
            </a:r>
          </a:p>
          <a:p>
            <a:r>
              <a:rPr lang="sv-SE" sz="1200" kern="1200">
                <a:solidFill>
                  <a:schemeClr val="tx1"/>
                </a:solidFill>
                <a:effectLst/>
                <a:latin typeface="Arial" charset="0"/>
                <a:ea typeface="ヒラギノ角ゴ Pro W3" pitchFamily="1" charset="-128"/>
                <a:cs typeface="ヒラギノ角ゴ Pro W3"/>
              </a:rPr>
              <a:t>Det är viktigt att diskutera såväl positiva som negativa aspekter och synpunkter i ett tidigt skede. Försök att hålla diskussionen till saker som ni kan påverka. </a:t>
            </a:r>
          </a:p>
          <a:p>
            <a:endParaRPr lang="sv-SE" sz="1200" kern="1200">
              <a:solidFill>
                <a:schemeClr val="tx1"/>
              </a:solidFill>
              <a:effectLst/>
              <a:latin typeface="Arial" charset="0"/>
              <a:ea typeface="ヒラギノ角ゴ Pro W3" pitchFamily="1" charset="-128"/>
              <a:cs typeface="ヒラギノ角ゴ Pro W3"/>
            </a:endParaRPr>
          </a:p>
          <a:p>
            <a:r>
              <a:rPr lang="sv-SE" sz="1200" kern="1200">
                <a:solidFill>
                  <a:schemeClr val="tx1"/>
                </a:solidFill>
                <a:effectLst/>
                <a:latin typeface="Arial" charset="0"/>
                <a:ea typeface="ヒラギノ角ゴ Pro W3" pitchFamily="1" charset="-128"/>
                <a:cs typeface="ヒラギノ角ゴ Pro W3"/>
              </a:rPr>
              <a:t>Om tiden inte räcker till för att gruppera farhågor och möjligheter kan förändringsgruppen färdigställa detta moment vid tillfälle två. </a:t>
            </a:r>
          </a:p>
          <a:p>
            <a:endParaRPr lang="sv-SE"/>
          </a:p>
          <a:p>
            <a:endParaRPr lang="sv-SE"/>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13</a:t>
            </a:fld>
            <a:endParaRPr lang="sv-SE" altLang="sv-SE"/>
          </a:p>
        </p:txBody>
      </p:sp>
    </p:spTree>
    <p:extLst>
      <p:ext uri="{BB962C8B-B14F-4D97-AF65-F5344CB8AC3E}">
        <p14:creationId xmlns:p14="http://schemas.microsoft.com/office/powerpoint/2010/main" val="113997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ヒラギノ角ゴ Pro W3" pitchFamily="1" charset="-128"/>
                <a:cs typeface="ヒラギノ角ゴ Pro W3"/>
              </a:rPr>
              <a:t>Om ditt förändringsarbete är del av en större förändring finns det kanske redan en analys av vilka grupper och personer som berörs dvs. en intressentanalys. Om det inte</a:t>
            </a:r>
            <a:r>
              <a:rPr lang="sv-SE" sz="1200" kern="1200" baseline="0" dirty="0">
                <a:solidFill>
                  <a:schemeClr val="tx1"/>
                </a:solidFill>
                <a:effectLst/>
                <a:latin typeface="Arial" charset="0"/>
                <a:ea typeface="ヒラギノ角ゴ Pro W3" pitchFamily="1" charset="-128"/>
                <a:cs typeface="ヒラギノ角ゴ Pro W3"/>
              </a:rPr>
              <a:t> redan finns en analys är det viktigt att ni gör en enkel k</a:t>
            </a:r>
            <a:r>
              <a:rPr lang="sv-SE" sz="1200" kern="1200" dirty="0">
                <a:solidFill>
                  <a:schemeClr val="tx1"/>
                </a:solidFill>
                <a:effectLst/>
                <a:latin typeface="Arial" charset="0"/>
                <a:ea typeface="ヒラギノ角ゴ Pro W3" pitchFamily="1" charset="-128"/>
                <a:cs typeface="ヒラギノ角ゴ Pro W3"/>
              </a:rPr>
              <a:t>artläggning</a:t>
            </a:r>
            <a:r>
              <a:rPr lang="sv-SE" sz="1200" kern="1200" baseline="0" dirty="0">
                <a:solidFill>
                  <a:schemeClr val="tx1"/>
                </a:solidFill>
                <a:effectLst/>
                <a:latin typeface="Arial" charset="0"/>
                <a:ea typeface="ヒラギノ角ゴ Pro W3" pitchFamily="1" charset="-128"/>
                <a:cs typeface="ヒラギノ角ゴ Pro W3"/>
              </a:rPr>
              <a:t> </a:t>
            </a:r>
            <a:r>
              <a:rPr lang="sv-SE" sz="1200" kern="1200" dirty="0">
                <a:solidFill>
                  <a:schemeClr val="tx1"/>
                </a:solidFill>
                <a:effectLst/>
                <a:latin typeface="Arial" charset="0"/>
                <a:ea typeface="ヒラギノ角ゴ Pro W3" pitchFamily="1" charset="-128"/>
                <a:cs typeface="ヒラギノ角ゴ Pro W3"/>
              </a:rPr>
              <a:t>förtydliga vilka grupper som berörs och kan påverka utfallet av förändringen. Detta kommer utgöra en central grund för riktade kommunikationsinsatser och andra typer av aktiviteter. Grupper som påverkas mycket kommer till exempel att behöva annan och mer frekvent information än de som inte berörs i samma utsträckning. Kom ihåg att intressentanalysen är ett levande material som kan förändras över tid och måste uppdateras. </a:t>
            </a:r>
          </a:p>
          <a:p>
            <a:endParaRPr lang="sv-SE" sz="1200" kern="1200" dirty="0">
              <a:solidFill>
                <a:schemeClr val="tx1"/>
              </a:solidFill>
              <a:effectLst/>
              <a:latin typeface="Arial" charset="0"/>
              <a:ea typeface="ヒラギノ角ゴ Pro W3" pitchFamily="1" charset="-128"/>
              <a:cs typeface="ヒラギノ角ゴ Pro W3"/>
            </a:endParaRPr>
          </a:p>
          <a:p>
            <a:endParaRPr lang="sv-SE" dirty="0">
              <a:cs typeface="Arial"/>
            </a:endParaRPr>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14</a:t>
            </a:fld>
            <a:endParaRPr lang="sv-SE" altLang="sv-SE"/>
          </a:p>
        </p:txBody>
      </p:sp>
    </p:spTree>
    <p:extLst>
      <p:ext uri="{BB962C8B-B14F-4D97-AF65-F5344CB8AC3E}">
        <p14:creationId xmlns:p14="http://schemas.microsoft.com/office/powerpoint/2010/main" val="247604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är ett förslag på upplägg som kan anpassas efter behov! </a:t>
            </a:r>
          </a:p>
          <a:p>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16</a:t>
            </a:fld>
            <a:endParaRPr lang="sv-SE" altLang="sv-SE"/>
          </a:p>
        </p:txBody>
      </p:sp>
    </p:spTree>
    <p:extLst>
      <p:ext uri="{BB962C8B-B14F-4D97-AF65-F5344CB8AC3E}">
        <p14:creationId xmlns:p14="http://schemas.microsoft.com/office/powerpoint/2010/main" val="56255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18</a:t>
            </a:fld>
            <a:endParaRPr lang="sv-SE" altLang="sv-SE"/>
          </a:p>
        </p:txBody>
      </p:sp>
    </p:spTree>
    <p:extLst>
      <p:ext uri="{BB962C8B-B14F-4D97-AF65-F5344CB8AC3E}">
        <p14:creationId xmlns:p14="http://schemas.microsoft.com/office/powerpoint/2010/main" val="289409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a:t>Instruktion:</a:t>
            </a:r>
          </a:p>
          <a:p>
            <a:pPr marL="0" indent="0">
              <a:buNone/>
            </a:pPr>
            <a:r>
              <a:rPr lang="sv-SE" sz="1800"/>
              <a:t>Genomför övningen i storgrupp alternativt låt en utsedd förändringsgrupp göra prioriteringsövningen.  </a:t>
            </a:r>
            <a:br>
              <a:rPr lang="sv-SE" sz="1800"/>
            </a:br>
            <a:endParaRPr lang="sv-SE" sz="1800"/>
          </a:p>
          <a:p>
            <a:pPr marL="514338" indent="-514338">
              <a:buFont typeface="+mj-lt"/>
              <a:buAutoNum type="arabicPeriod"/>
            </a:pPr>
            <a:r>
              <a:rPr lang="sv-SE" sz="1800"/>
              <a:t>Gå tillbaka till aktiviteterna  </a:t>
            </a:r>
          </a:p>
          <a:p>
            <a:pPr marL="514338" indent="-514338">
              <a:buFont typeface="+mj-lt"/>
              <a:buAutoNum type="arabicPeriod"/>
            </a:pPr>
            <a:r>
              <a:rPr lang="sv-SE" sz="1800"/>
              <a:t>Bedöm effekt och insats, ta hjälp av prioriteringsmatrisen </a:t>
            </a:r>
          </a:p>
          <a:p>
            <a:pPr marL="914377" lvl="1" indent="-514338">
              <a:buFont typeface="+mj-lt"/>
              <a:buAutoNum type="alphaLcParenR"/>
            </a:pPr>
            <a:r>
              <a:rPr lang="sv-SE" sz="1600"/>
              <a:t>Har aktiviteten stor eller liten effekt?</a:t>
            </a:r>
          </a:p>
          <a:p>
            <a:pPr marL="914377" lvl="1" indent="-514338">
              <a:buFont typeface="+mj-lt"/>
              <a:buAutoNum type="alphaLcParenR"/>
            </a:pPr>
            <a:r>
              <a:rPr lang="sv-SE" sz="1600"/>
              <a:t>Hur stor är insatsen (tid, resurser, pengar…)?</a:t>
            </a:r>
            <a:br>
              <a:rPr lang="sv-SE" sz="1600"/>
            </a:br>
            <a:endParaRPr lang="sv-SE" sz="1600"/>
          </a:p>
          <a:p>
            <a:pPr marL="892175" lvl="1" indent="-536575">
              <a:buFont typeface="Wingdings" panose="05000000000000000000" pitchFamily="2" charset="2"/>
              <a:buChar char="Ø"/>
              <a:tabLst>
                <a:tab pos="892175" algn="l"/>
              </a:tabLst>
            </a:pPr>
            <a:r>
              <a:rPr lang="sv-SE" sz="1600"/>
              <a:t>För in i rätt ruta i matrisen</a:t>
            </a:r>
            <a:br>
              <a:rPr lang="sv-SE" sz="1600"/>
            </a:br>
            <a:endParaRPr lang="sv-SE" sz="1600"/>
          </a:p>
          <a:p>
            <a:pPr marL="514338" indent="-514338">
              <a:buFont typeface="+mj-lt"/>
              <a:buAutoNum type="arabicPeriod"/>
            </a:pPr>
            <a:r>
              <a:rPr lang="sv-SE" sz="1800"/>
              <a:t>Bedöm prioriteten efter placering:</a:t>
            </a:r>
          </a:p>
          <a:p>
            <a:pPr marL="914377" lvl="1" indent="-514338">
              <a:buFont typeface="+mj-lt"/>
              <a:buAutoNum type="romanUcPeriod"/>
            </a:pPr>
            <a:r>
              <a:rPr lang="sv-SE" sz="1400"/>
              <a:t>Liten insats, stor effekt! (= högst </a:t>
            </a:r>
            <a:r>
              <a:rPr lang="sv-SE" sz="1400" err="1"/>
              <a:t>prio</a:t>
            </a:r>
            <a:r>
              <a:rPr lang="sv-SE" sz="1400"/>
              <a:t>, ”lågt hängande frukter”, snabba vinster)</a:t>
            </a:r>
          </a:p>
          <a:p>
            <a:pPr marL="914377" lvl="1" indent="-514338">
              <a:buFont typeface="+mj-lt"/>
              <a:buAutoNum type="romanUcPeriod"/>
            </a:pPr>
            <a:r>
              <a:rPr lang="sv-SE" sz="1400"/>
              <a:t>Stor insats, stor effekt (= gör om möjligt!)</a:t>
            </a:r>
          </a:p>
          <a:p>
            <a:pPr marL="914377" lvl="1" indent="-514338">
              <a:buFont typeface="+mj-lt"/>
              <a:buAutoNum type="romanUcPeriod"/>
            </a:pPr>
            <a:r>
              <a:rPr lang="sv-SE" sz="1400"/>
              <a:t>Liten insats, liten effekt (= i mån av tid)</a:t>
            </a:r>
          </a:p>
          <a:p>
            <a:pPr marL="914377" lvl="1" indent="-514338">
              <a:buFont typeface="+mj-lt"/>
              <a:buAutoNum type="romanUcPeriod"/>
            </a:pPr>
            <a:r>
              <a:rPr lang="sv-SE" sz="1400"/>
              <a:t>Stor insats, liten effekt (= överväg att inte göra!)</a:t>
            </a:r>
          </a:p>
          <a:p>
            <a:pPr marL="514336" indent="-514338">
              <a:buFont typeface="+mj-lt"/>
              <a:buAutoNum type="arabicPeriod"/>
            </a:pPr>
            <a:r>
              <a:rPr lang="sv-SE" sz="1800"/>
              <a:t>Redovisa</a:t>
            </a:r>
          </a:p>
          <a:p>
            <a:pPr marL="914377" lvl="1" indent="-514338">
              <a:buFont typeface="+mj-lt"/>
              <a:buAutoNum type="romanUcPeriod"/>
            </a:pPr>
            <a:endParaRPr lang="sv-SE" sz="1400"/>
          </a:p>
          <a:p>
            <a:endParaRPr lang="sv-SE"/>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19</a:t>
            </a:fld>
            <a:endParaRPr lang="sv-SE" altLang="sv-SE"/>
          </a:p>
        </p:txBody>
      </p:sp>
    </p:spTree>
    <p:extLst>
      <p:ext uri="{BB962C8B-B14F-4D97-AF65-F5344CB8AC3E}">
        <p14:creationId xmlns:p14="http://schemas.microsoft.com/office/powerpoint/2010/main" val="337851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större förändringar kan ROKA, riskanalys eller liknande redan vara gjorda och behöver då inte göras en gång till. Ta reda på detta och informera om de underlag som finns. </a:t>
            </a:r>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21</a:t>
            </a:fld>
            <a:endParaRPr lang="sv-SE" altLang="sv-SE"/>
          </a:p>
        </p:txBody>
      </p:sp>
    </p:spTree>
    <p:extLst>
      <p:ext uri="{BB962C8B-B14F-4D97-AF65-F5344CB8AC3E}">
        <p14:creationId xmlns:p14="http://schemas.microsoft.com/office/powerpoint/2010/main" val="242845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23</a:t>
            </a:fld>
            <a:endParaRPr lang="sv-SE" altLang="sv-SE"/>
          </a:p>
        </p:txBody>
      </p:sp>
    </p:spTree>
    <p:extLst>
      <p:ext uri="{BB962C8B-B14F-4D97-AF65-F5344CB8AC3E}">
        <p14:creationId xmlns:p14="http://schemas.microsoft.com/office/powerpoint/2010/main" val="150324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24</a:t>
            </a:fld>
            <a:endParaRPr lang="sv-SE" altLang="sv-SE"/>
          </a:p>
        </p:txBody>
      </p:sp>
    </p:spTree>
    <p:extLst>
      <p:ext uri="{BB962C8B-B14F-4D97-AF65-F5344CB8AC3E}">
        <p14:creationId xmlns:p14="http://schemas.microsoft.com/office/powerpoint/2010/main" val="380818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ea typeface="ヒラギノ角ゴ Pro W3"/>
                <a:cs typeface="Calibri"/>
              </a:rPr>
              <a:t>Nu har </a:t>
            </a:r>
            <a:r>
              <a:rPr lang="en-US" err="1">
                <a:latin typeface="Calibri"/>
                <a:ea typeface="ヒラギノ角ゴ Pro W3"/>
                <a:cs typeface="Calibri"/>
              </a:rPr>
              <a:t>ni</a:t>
            </a:r>
            <a:r>
              <a:rPr lang="en-US">
                <a:latin typeface="Calibri"/>
                <a:ea typeface="ヒラギノ角ゴ Pro W3"/>
                <a:cs typeface="Calibri"/>
              </a:rPr>
              <a:t> </a:t>
            </a:r>
            <a:r>
              <a:rPr lang="en-US" err="1">
                <a:latin typeface="Calibri"/>
                <a:ea typeface="ヒラギノ角ゴ Pro W3"/>
                <a:cs typeface="Calibri"/>
              </a:rPr>
              <a:t>kommit</a:t>
            </a:r>
            <a:r>
              <a:rPr lang="en-US">
                <a:latin typeface="Calibri"/>
                <a:ea typeface="ヒラギノ角ゴ Pro W3"/>
                <a:cs typeface="Calibri"/>
              </a:rPr>
              <a:t> en bra bit med </a:t>
            </a:r>
            <a:r>
              <a:rPr lang="en-US" err="1">
                <a:latin typeface="Calibri"/>
                <a:ea typeface="ヒラギノ角ゴ Pro W3"/>
                <a:cs typeface="Calibri"/>
              </a:rPr>
              <a:t>ert</a:t>
            </a:r>
            <a:r>
              <a:rPr lang="en-US">
                <a:latin typeface="Calibri"/>
                <a:ea typeface="ヒラギノ角ゴ Pro W3"/>
                <a:cs typeface="Calibri"/>
              </a:rPr>
              <a:t> </a:t>
            </a:r>
            <a:r>
              <a:rPr lang="en-US" err="1">
                <a:latin typeface="Calibri"/>
                <a:ea typeface="ヒラギノ角ゴ Pro W3"/>
                <a:cs typeface="Calibri"/>
              </a:rPr>
              <a:t>planeringsarbete</a:t>
            </a:r>
            <a:r>
              <a:rPr lang="en-US">
                <a:latin typeface="Calibri"/>
                <a:ea typeface="ヒラギノ角ゴ Pro W3"/>
                <a:cs typeface="Calibri"/>
              </a:rPr>
              <a:t> </a:t>
            </a:r>
            <a:r>
              <a:rPr lang="en-US" err="1">
                <a:latin typeface="Calibri"/>
                <a:ea typeface="ヒラギノ角ゴ Pro W3"/>
                <a:cs typeface="Calibri"/>
              </a:rPr>
              <a:t>och</a:t>
            </a:r>
            <a:r>
              <a:rPr lang="en-US">
                <a:latin typeface="Calibri"/>
                <a:ea typeface="ヒラギノ角ゴ Pro W3"/>
                <a:cs typeface="Calibri"/>
              </a:rPr>
              <a:t> </a:t>
            </a:r>
            <a:r>
              <a:rPr lang="en-US" err="1">
                <a:latin typeface="Calibri"/>
                <a:ea typeface="ヒラギノ角ゴ Pro W3"/>
                <a:cs typeface="Calibri"/>
              </a:rPr>
              <a:t>kanske</a:t>
            </a:r>
            <a:r>
              <a:rPr lang="en-US">
                <a:latin typeface="Calibri"/>
                <a:ea typeface="ヒラギノ角ゴ Pro W3"/>
                <a:cs typeface="Calibri"/>
              </a:rPr>
              <a:t> </a:t>
            </a:r>
            <a:r>
              <a:rPr lang="en-US" err="1">
                <a:latin typeface="Calibri"/>
                <a:ea typeface="ヒラギノ角ゴ Pro W3"/>
                <a:cs typeface="Calibri"/>
              </a:rPr>
              <a:t>är</a:t>
            </a:r>
            <a:r>
              <a:rPr lang="en-US">
                <a:latin typeface="Calibri"/>
                <a:ea typeface="ヒラギノ角ゴ Pro W3"/>
                <a:cs typeface="Calibri"/>
              </a:rPr>
              <a:t> </a:t>
            </a:r>
            <a:r>
              <a:rPr lang="en-US" err="1">
                <a:latin typeface="Calibri"/>
                <a:ea typeface="ヒラギノ角ゴ Pro W3"/>
                <a:cs typeface="Calibri"/>
              </a:rPr>
              <a:t>ni</a:t>
            </a:r>
            <a:r>
              <a:rPr lang="en-US">
                <a:latin typeface="Calibri"/>
                <a:ea typeface="ヒラギノ角ゴ Pro W3"/>
                <a:cs typeface="Calibri"/>
              </a:rPr>
              <a:t> redan </a:t>
            </a:r>
            <a:r>
              <a:rPr lang="en-US" err="1">
                <a:latin typeface="Calibri"/>
                <a:ea typeface="ヒラギノ角ゴ Pro W3"/>
                <a:cs typeface="Calibri"/>
              </a:rPr>
              <a:t>igång</a:t>
            </a:r>
            <a:r>
              <a:rPr lang="en-US">
                <a:latin typeface="Calibri"/>
                <a:ea typeface="ヒラギノ角ゴ Pro W3"/>
                <a:cs typeface="Calibri"/>
              </a:rPr>
              <a:t> med </a:t>
            </a:r>
            <a:r>
              <a:rPr lang="en-US" err="1">
                <a:latin typeface="Calibri"/>
                <a:ea typeface="ヒラギノ角ゴ Pro W3"/>
                <a:cs typeface="Calibri"/>
              </a:rPr>
              <a:t>vissa</a:t>
            </a:r>
            <a:r>
              <a:rPr lang="en-US">
                <a:latin typeface="Calibri"/>
                <a:ea typeface="ヒラギノ角ゴ Pro W3"/>
                <a:cs typeface="Calibri"/>
              </a:rPr>
              <a:t> </a:t>
            </a:r>
            <a:r>
              <a:rPr lang="en-US" err="1">
                <a:latin typeface="Calibri"/>
                <a:ea typeface="ヒラギノ角ゴ Pro W3"/>
                <a:cs typeface="Calibri"/>
              </a:rPr>
              <a:t>aktiviteter</a:t>
            </a:r>
            <a:r>
              <a:rPr lang="en-US">
                <a:latin typeface="Calibri"/>
                <a:ea typeface="ヒラギノ角ゴ Pro W3"/>
                <a:cs typeface="Calibri"/>
              </a:rPr>
              <a:t>. Detta </a:t>
            </a:r>
            <a:r>
              <a:rPr lang="en-US" err="1">
                <a:latin typeface="Calibri"/>
                <a:ea typeface="ヒラギノ角ゴ Pro W3"/>
                <a:cs typeface="Calibri"/>
              </a:rPr>
              <a:t>är</a:t>
            </a:r>
            <a:r>
              <a:rPr lang="en-US">
                <a:latin typeface="Calibri"/>
                <a:ea typeface="ヒラギノ角ゴ Pro W3"/>
                <a:cs typeface="Calibri"/>
              </a:rPr>
              <a:t> </a:t>
            </a:r>
            <a:r>
              <a:rPr lang="en-US" err="1">
                <a:latin typeface="Calibri"/>
                <a:ea typeface="ヒラギノ角ゴ Pro W3"/>
                <a:cs typeface="Calibri"/>
              </a:rPr>
              <a:t>väl</a:t>
            </a:r>
            <a:r>
              <a:rPr lang="en-US">
                <a:latin typeface="Calibri"/>
                <a:ea typeface="ヒラギノ角ゴ Pro W3"/>
                <a:cs typeface="Calibri"/>
              </a:rPr>
              <a:t> </a:t>
            </a:r>
            <a:r>
              <a:rPr lang="en-US" err="1">
                <a:latin typeface="Calibri"/>
                <a:ea typeface="ヒラギノ角ゴ Pro W3"/>
                <a:cs typeface="Calibri"/>
              </a:rPr>
              <a:t>värt</a:t>
            </a:r>
            <a:r>
              <a:rPr lang="en-US">
                <a:latin typeface="Calibri"/>
                <a:ea typeface="ヒラギノ角ゴ Pro W3"/>
                <a:cs typeface="Calibri"/>
              </a:rPr>
              <a:t> </a:t>
            </a:r>
            <a:r>
              <a:rPr lang="en-US" err="1">
                <a:latin typeface="Calibri"/>
                <a:ea typeface="ヒラギノ角ゴ Pro W3"/>
                <a:cs typeface="Calibri"/>
              </a:rPr>
              <a:t>att</a:t>
            </a:r>
            <a:r>
              <a:rPr lang="en-US">
                <a:latin typeface="Calibri"/>
                <a:ea typeface="ヒラギノ角ゴ Pro W3"/>
                <a:cs typeface="Calibri"/>
              </a:rPr>
              <a:t> </a:t>
            </a:r>
            <a:r>
              <a:rPr lang="en-US" err="1">
                <a:latin typeface="Calibri"/>
                <a:ea typeface="ヒラギノ角ゴ Pro W3"/>
                <a:cs typeface="Calibri"/>
              </a:rPr>
              <a:t>fira</a:t>
            </a:r>
            <a:r>
              <a:rPr lang="en-US">
                <a:latin typeface="Calibri"/>
                <a:ea typeface="ヒラギノ角ゴ Pro W3"/>
                <a:cs typeface="Calibri"/>
              </a:rPr>
              <a:t> </a:t>
            </a:r>
            <a:r>
              <a:rPr lang="en-US" err="1">
                <a:latin typeface="Calibri"/>
                <a:ea typeface="ヒラギノ角ゴ Pro W3"/>
                <a:cs typeface="Calibri"/>
              </a:rPr>
              <a:t>för</a:t>
            </a:r>
            <a:r>
              <a:rPr lang="en-US">
                <a:latin typeface="Calibri"/>
                <a:ea typeface="ヒラギノ角ゴ Pro W3"/>
                <a:cs typeface="Calibri"/>
              </a:rPr>
              <a:t> </a:t>
            </a:r>
            <a:r>
              <a:rPr lang="en-US" err="1">
                <a:latin typeface="Calibri"/>
                <a:ea typeface="ヒラギノ角ゴ Pro W3"/>
                <a:cs typeface="Calibri"/>
              </a:rPr>
              <a:t>att</a:t>
            </a:r>
            <a:r>
              <a:rPr lang="en-US">
                <a:latin typeface="Calibri"/>
                <a:ea typeface="ヒラギノ角ゴ Pro W3"/>
                <a:cs typeface="Calibri"/>
              </a:rPr>
              <a:t> visa </a:t>
            </a:r>
            <a:r>
              <a:rPr lang="en-US" err="1">
                <a:latin typeface="Calibri"/>
                <a:ea typeface="ヒラギノ角ゴ Pro W3"/>
                <a:cs typeface="Calibri"/>
              </a:rPr>
              <a:t>att</a:t>
            </a:r>
            <a:r>
              <a:rPr lang="en-US">
                <a:latin typeface="Calibri"/>
                <a:ea typeface="ヒラギノ角ゴ Pro W3"/>
                <a:cs typeface="Calibri"/>
              </a:rPr>
              <a:t> </a:t>
            </a:r>
            <a:r>
              <a:rPr lang="en-US" err="1">
                <a:latin typeface="Calibri"/>
                <a:ea typeface="ヒラギノ角ゴ Pro W3"/>
                <a:cs typeface="Calibri"/>
              </a:rPr>
              <a:t>ni</a:t>
            </a:r>
            <a:r>
              <a:rPr lang="en-US">
                <a:latin typeface="Calibri"/>
                <a:ea typeface="ヒラギノ角ゴ Pro W3"/>
                <a:cs typeface="Calibri"/>
              </a:rPr>
              <a:t> har </a:t>
            </a:r>
            <a:r>
              <a:rPr lang="en-US" err="1">
                <a:latin typeface="Calibri"/>
                <a:ea typeface="ヒラギノ角ゴ Pro W3"/>
                <a:cs typeface="Calibri"/>
              </a:rPr>
              <a:t>uppnått</a:t>
            </a:r>
            <a:r>
              <a:rPr lang="en-US">
                <a:latin typeface="Calibri"/>
                <a:ea typeface="ヒラギノ角ゴ Pro W3"/>
                <a:cs typeface="Calibri"/>
              </a:rPr>
              <a:t> </a:t>
            </a:r>
            <a:r>
              <a:rPr lang="en-US" err="1">
                <a:latin typeface="Calibri"/>
                <a:ea typeface="ヒラギノ角ゴ Pro W3"/>
                <a:cs typeface="Calibri"/>
              </a:rPr>
              <a:t>ett</a:t>
            </a:r>
            <a:r>
              <a:rPr lang="en-US">
                <a:latin typeface="Calibri"/>
                <a:ea typeface="ヒラギノ角ゴ Pro W3"/>
                <a:cs typeface="Calibri"/>
              </a:rPr>
              <a:t> delmål i förändringsprocessen. Samtidigt </a:t>
            </a:r>
            <a:r>
              <a:rPr lang="en-US" err="1">
                <a:latin typeface="Calibri"/>
                <a:ea typeface="ヒラギノ角ゴ Pro W3"/>
                <a:cs typeface="Calibri"/>
              </a:rPr>
              <a:t>är</a:t>
            </a:r>
            <a:r>
              <a:rPr lang="en-US">
                <a:latin typeface="Calibri"/>
                <a:ea typeface="ヒラギノ角ゴ Pro W3"/>
                <a:cs typeface="Calibri"/>
              </a:rPr>
              <a:t> det </a:t>
            </a:r>
            <a:r>
              <a:rPr lang="en-US" err="1">
                <a:latin typeface="Calibri"/>
                <a:ea typeface="ヒラギノ角ゴ Pro W3"/>
                <a:cs typeface="Calibri"/>
              </a:rPr>
              <a:t>viktigt</a:t>
            </a:r>
            <a:r>
              <a:rPr lang="en-US">
                <a:latin typeface="Calibri"/>
                <a:ea typeface="ヒラギノ角ゴ Pro W3"/>
                <a:cs typeface="Calibri"/>
              </a:rPr>
              <a:t> </a:t>
            </a:r>
            <a:r>
              <a:rPr lang="en-US" err="1">
                <a:latin typeface="Calibri"/>
                <a:ea typeface="ヒラギノ角ゴ Pro W3"/>
                <a:cs typeface="Calibri"/>
              </a:rPr>
              <a:t>att</a:t>
            </a:r>
            <a:r>
              <a:rPr lang="en-US">
                <a:latin typeface="Calibri"/>
                <a:ea typeface="ヒラギノ角ゴ Pro W3"/>
                <a:cs typeface="Calibri"/>
              </a:rPr>
              <a:t> </a:t>
            </a:r>
            <a:r>
              <a:rPr lang="en-US" err="1">
                <a:latin typeface="Calibri"/>
                <a:ea typeface="ヒラギノ角ゴ Pro W3"/>
                <a:cs typeface="Calibri"/>
              </a:rPr>
              <a:t>kunna</a:t>
            </a:r>
            <a:r>
              <a:rPr lang="en-US">
                <a:latin typeface="Calibri"/>
                <a:ea typeface="ヒラギノ角ゴ Pro W3"/>
                <a:cs typeface="Calibri"/>
              </a:rPr>
              <a:t> </a:t>
            </a:r>
            <a:r>
              <a:rPr lang="en-US" err="1">
                <a:latin typeface="Calibri"/>
                <a:ea typeface="ヒラギノ角ゴ Pro W3"/>
                <a:cs typeface="Calibri"/>
              </a:rPr>
              <a:t>hålla</a:t>
            </a:r>
            <a:r>
              <a:rPr lang="en-US">
                <a:latin typeface="Calibri"/>
                <a:ea typeface="ヒラギノ角ゴ Pro W3"/>
                <a:cs typeface="Calibri"/>
              </a:rPr>
              <a:t> </a:t>
            </a:r>
            <a:r>
              <a:rPr lang="en-US" err="1">
                <a:latin typeface="Calibri"/>
                <a:ea typeface="ヒラギノ角ゴ Pro W3"/>
                <a:cs typeface="Calibri"/>
              </a:rPr>
              <a:t>energin</a:t>
            </a:r>
            <a:r>
              <a:rPr lang="en-US">
                <a:latin typeface="Calibri"/>
                <a:ea typeface="ヒラギノ角ゴ Pro W3"/>
                <a:cs typeface="Calibri"/>
              </a:rPr>
              <a:t> </a:t>
            </a:r>
            <a:r>
              <a:rPr lang="en-US" err="1">
                <a:latin typeface="Calibri"/>
                <a:ea typeface="ヒラギノ角ゴ Pro W3"/>
                <a:cs typeface="Calibri"/>
              </a:rPr>
              <a:t>uppe</a:t>
            </a:r>
            <a:r>
              <a:rPr lang="en-US">
                <a:latin typeface="Calibri"/>
                <a:ea typeface="ヒラギノ角ゴ Pro W3"/>
                <a:cs typeface="Calibri"/>
              </a:rPr>
              <a:t> </a:t>
            </a:r>
            <a:r>
              <a:rPr lang="en-US" err="1">
                <a:latin typeface="Calibri"/>
                <a:ea typeface="ヒラギノ角ゴ Pro W3"/>
                <a:cs typeface="Calibri"/>
              </a:rPr>
              <a:t>på</a:t>
            </a:r>
            <a:r>
              <a:rPr lang="en-US">
                <a:latin typeface="Calibri"/>
                <a:ea typeface="ヒラギノ角ゴ Pro W3"/>
                <a:cs typeface="Calibri"/>
              </a:rPr>
              <a:t> </a:t>
            </a:r>
            <a:r>
              <a:rPr lang="en-US" err="1">
                <a:latin typeface="Calibri"/>
                <a:ea typeface="ヒラギノ角ゴ Pro W3"/>
                <a:cs typeface="Calibri"/>
              </a:rPr>
              <a:t>sikt</a:t>
            </a:r>
            <a:r>
              <a:rPr lang="en-US">
                <a:latin typeface="Calibri"/>
                <a:ea typeface="ヒラギノ角ゴ Pro W3"/>
                <a:cs typeface="Calibri"/>
              </a:rPr>
              <a:t>, </a:t>
            </a:r>
            <a:r>
              <a:rPr lang="en-US" err="1">
                <a:latin typeface="Calibri"/>
                <a:ea typeface="ヒラギノ角ゴ Pro W3"/>
                <a:cs typeface="Calibri"/>
              </a:rPr>
              <a:t>speciellt</a:t>
            </a:r>
            <a:r>
              <a:rPr lang="en-US">
                <a:latin typeface="Calibri"/>
                <a:ea typeface="ヒラギノ角ゴ Pro W3"/>
                <a:cs typeface="Calibri"/>
              </a:rPr>
              <a:t> om </a:t>
            </a:r>
            <a:r>
              <a:rPr lang="en-US" err="1">
                <a:latin typeface="Calibri"/>
                <a:ea typeface="ヒラギノ角ゴ Pro W3"/>
                <a:cs typeface="Calibri"/>
              </a:rPr>
              <a:t>ni</a:t>
            </a:r>
            <a:r>
              <a:rPr lang="en-US">
                <a:latin typeface="Calibri"/>
                <a:ea typeface="ヒラギノ角ゴ Pro W3"/>
                <a:cs typeface="Calibri"/>
              </a:rPr>
              <a:t> </a:t>
            </a:r>
            <a:r>
              <a:rPr lang="en-US" err="1">
                <a:latin typeface="Calibri"/>
                <a:ea typeface="ヒラギノ角ゴ Pro W3"/>
                <a:cs typeface="Calibri"/>
              </a:rPr>
              <a:t>arbetar</a:t>
            </a:r>
            <a:r>
              <a:rPr lang="en-US">
                <a:latin typeface="Calibri"/>
                <a:ea typeface="ヒラギノ角ゴ Pro W3"/>
                <a:cs typeface="Calibri"/>
              </a:rPr>
              <a:t> med en </a:t>
            </a:r>
            <a:r>
              <a:rPr lang="en-US" err="1">
                <a:latin typeface="Calibri"/>
                <a:ea typeface="ヒラギノ角ゴ Pro W3"/>
                <a:cs typeface="Calibri"/>
              </a:rPr>
              <a:t>mer</a:t>
            </a:r>
            <a:r>
              <a:rPr lang="en-US">
                <a:latin typeface="Calibri"/>
                <a:ea typeface="ヒラギノ角ゴ Pro W3"/>
                <a:cs typeface="Calibri"/>
              </a:rPr>
              <a:t> </a:t>
            </a:r>
            <a:r>
              <a:rPr lang="en-US" err="1">
                <a:latin typeface="Calibri"/>
                <a:ea typeface="ヒラギノ角ゴ Pro W3"/>
                <a:cs typeface="Calibri"/>
              </a:rPr>
              <a:t>omfattande</a:t>
            </a:r>
            <a:r>
              <a:rPr lang="en-US">
                <a:latin typeface="Calibri"/>
                <a:ea typeface="ヒラギノ角ゴ Pro W3"/>
                <a:cs typeface="Calibri"/>
              </a:rPr>
              <a:t> </a:t>
            </a:r>
            <a:r>
              <a:rPr lang="en-US" err="1">
                <a:latin typeface="Calibri"/>
                <a:ea typeface="ヒラギノ角ゴ Pro W3"/>
                <a:cs typeface="Calibri"/>
              </a:rPr>
              <a:t>förändring</a:t>
            </a:r>
            <a:r>
              <a:rPr lang="en-US">
                <a:latin typeface="Calibri"/>
                <a:ea typeface="ヒラギノ角ゴ Pro W3"/>
                <a:cs typeface="Calibri"/>
              </a:rPr>
              <a:t>. </a:t>
            </a:r>
            <a:r>
              <a:rPr lang="en-US" err="1">
                <a:latin typeface="Calibri"/>
                <a:ea typeface="ヒラギノ角ゴ Pro W3"/>
                <a:cs typeface="Calibri"/>
              </a:rPr>
              <a:t>Alla</a:t>
            </a:r>
            <a:r>
              <a:rPr lang="en-US">
                <a:latin typeface="Calibri"/>
                <a:ea typeface="ヒラギノ角ゴ Pro W3"/>
                <a:cs typeface="Calibri"/>
              </a:rPr>
              <a:t> </a:t>
            </a:r>
            <a:r>
              <a:rPr lang="en-US" err="1">
                <a:latin typeface="Calibri"/>
                <a:ea typeface="ヒラギノ角ゴ Pro W3"/>
                <a:cs typeface="Calibri"/>
              </a:rPr>
              <a:t>drivs</a:t>
            </a:r>
            <a:r>
              <a:rPr lang="en-US">
                <a:latin typeface="Calibri"/>
                <a:ea typeface="ヒラギノ角ゴ Pro W3"/>
                <a:cs typeface="Calibri"/>
              </a:rPr>
              <a:t> </a:t>
            </a:r>
            <a:r>
              <a:rPr lang="en-US" err="1">
                <a:latin typeface="Calibri"/>
                <a:ea typeface="ヒラギノ角ゴ Pro W3"/>
                <a:cs typeface="Calibri"/>
              </a:rPr>
              <a:t>och</a:t>
            </a:r>
            <a:r>
              <a:rPr lang="en-US">
                <a:latin typeface="Calibri"/>
                <a:ea typeface="ヒラギノ角ゴ Pro W3"/>
                <a:cs typeface="Calibri"/>
              </a:rPr>
              <a:t> </a:t>
            </a:r>
            <a:r>
              <a:rPr lang="en-US" err="1">
                <a:latin typeface="Calibri"/>
                <a:ea typeface="ヒラギノ角ゴ Pro W3"/>
                <a:cs typeface="Calibri"/>
              </a:rPr>
              <a:t>motiveras</a:t>
            </a:r>
            <a:r>
              <a:rPr lang="en-US">
                <a:latin typeface="Calibri"/>
                <a:ea typeface="ヒラギノ角ゴ Pro W3"/>
                <a:cs typeface="Calibri"/>
              </a:rPr>
              <a:t> av </a:t>
            </a:r>
            <a:r>
              <a:rPr lang="en-US" err="1">
                <a:latin typeface="Calibri"/>
                <a:ea typeface="ヒラギノ角ゴ Pro W3"/>
                <a:cs typeface="Calibri"/>
              </a:rPr>
              <a:t>olika</a:t>
            </a:r>
            <a:r>
              <a:rPr lang="en-US">
                <a:latin typeface="Calibri"/>
                <a:ea typeface="ヒラギノ角ゴ Pro W3"/>
                <a:cs typeface="Calibri"/>
              </a:rPr>
              <a:t> saker </a:t>
            </a:r>
            <a:r>
              <a:rPr lang="en-US" err="1">
                <a:latin typeface="Calibri"/>
                <a:ea typeface="ヒラギノ角ゴ Pro W3"/>
                <a:cs typeface="Calibri"/>
              </a:rPr>
              <a:t>och</a:t>
            </a:r>
            <a:r>
              <a:rPr lang="en-US">
                <a:latin typeface="Calibri"/>
                <a:ea typeface="ヒラギノ角ゴ Pro W3"/>
                <a:cs typeface="Calibri"/>
              </a:rPr>
              <a:t> det </a:t>
            </a:r>
            <a:r>
              <a:rPr lang="en-US" err="1">
                <a:latin typeface="Calibri"/>
                <a:ea typeface="ヒラギノ角ゴ Pro W3"/>
                <a:cs typeface="Calibri"/>
              </a:rPr>
              <a:t>är</a:t>
            </a:r>
            <a:r>
              <a:rPr lang="en-US">
                <a:latin typeface="Calibri"/>
                <a:ea typeface="ヒラギノ角ゴ Pro W3"/>
                <a:cs typeface="Calibri"/>
              </a:rPr>
              <a:t> </a:t>
            </a:r>
            <a:r>
              <a:rPr lang="en-US" err="1">
                <a:latin typeface="Calibri"/>
                <a:ea typeface="ヒラギノ角ゴ Pro W3"/>
                <a:cs typeface="Calibri"/>
              </a:rPr>
              <a:t>viktigt</a:t>
            </a:r>
            <a:r>
              <a:rPr lang="en-US">
                <a:latin typeface="Calibri"/>
                <a:ea typeface="ヒラギノ角ゴ Pro W3"/>
                <a:cs typeface="Calibri"/>
              </a:rPr>
              <a:t> </a:t>
            </a:r>
            <a:r>
              <a:rPr lang="en-US" err="1">
                <a:latin typeface="Calibri"/>
                <a:ea typeface="ヒラギノ角ゴ Pro W3"/>
                <a:cs typeface="Calibri"/>
              </a:rPr>
              <a:t>att</a:t>
            </a:r>
            <a:r>
              <a:rPr lang="en-US">
                <a:latin typeface="Calibri"/>
                <a:ea typeface="ヒラギノ角ゴ Pro W3"/>
                <a:cs typeface="Calibri"/>
              </a:rPr>
              <a:t> </a:t>
            </a:r>
            <a:r>
              <a:rPr lang="en-US" err="1">
                <a:latin typeface="Calibri"/>
                <a:ea typeface="ヒラギノ角ゴ Pro W3"/>
                <a:cs typeface="Calibri"/>
              </a:rPr>
              <a:t>prata</a:t>
            </a:r>
            <a:r>
              <a:rPr lang="en-US">
                <a:latin typeface="Calibri"/>
                <a:ea typeface="ヒラギノ角ゴ Pro W3"/>
                <a:cs typeface="Calibri"/>
              </a:rPr>
              <a:t> </a:t>
            </a:r>
            <a:r>
              <a:rPr lang="en-US" err="1">
                <a:latin typeface="Calibri"/>
                <a:ea typeface="ヒラギノ角ゴ Pro W3"/>
                <a:cs typeface="Calibri"/>
              </a:rPr>
              <a:t>igenom</a:t>
            </a:r>
            <a:r>
              <a:rPr lang="en-US">
                <a:latin typeface="Calibri"/>
                <a:ea typeface="ヒラギノ角ゴ Pro W3"/>
                <a:cs typeface="Calibri"/>
              </a:rPr>
              <a:t> </a:t>
            </a:r>
            <a:r>
              <a:rPr lang="en-US" err="1">
                <a:latin typeface="Calibri"/>
                <a:ea typeface="ヒラギノ角ゴ Pro W3"/>
                <a:cs typeface="Calibri"/>
              </a:rPr>
              <a:t>hur</a:t>
            </a:r>
            <a:r>
              <a:rPr lang="en-US">
                <a:latin typeface="Calibri"/>
                <a:ea typeface="ヒラギノ角ゴ Pro W3"/>
                <a:cs typeface="Calibri"/>
              </a:rPr>
              <a:t> </a:t>
            </a:r>
            <a:r>
              <a:rPr lang="en-US" err="1">
                <a:latin typeface="Calibri"/>
                <a:ea typeface="ヒラギノ角ゴ Pro W3"/>
                <a:cs typeface="Calibri"/>
              </a:rPr>
              <a:t>ert</a:t>
            </a:r>
            <a:r>
              <a:rPr lang="en-US">
                <a:latin typeface="Calibri"/>
                <a:ea typeface="ヒラギノ角ゴ Pro W3"/>
                <a:cs typeface="Calibri"/>
              </a:rPr>
              <a:t> </a:t>
            </a:r>
            <a:r>
              <a:rPr lang="en-US" err="1">
                <a:latin typeface="Calibri"/>
                <a:ea typeface="ヒラギノ角ゴ Pro W3"/>
                <a:cs typeface="Calibri"/>
              </a:rPr>
              <a:t>engagemang</a:t>
            </a:r>
            <a:r>
              <a:rPr lang="en-US">
                <a:latin typeface="Calibri"/>
                <a:ea typeface="ヒラギノ角ゴ Pro W3"/>
                <a:cs typeface="Calibri"/>
              </a:rPr>
              <a:t> </a:t>
            </a:r>
            <a:r>
              <a:rPr lang="en-US" err="1">
                <a:latin typeface="Calibri"/>
                <a:ea typeface="ヒラギノ角ゴ Pro W3"/>
                <a:cs typeface="Calibri"/>
              </a:rPr>
              <a:t>och</a:t>
            </a:r>
            <a:r>
              <a:rPr lang="en-US">
                <a:latin typeface="Calibri"/>
                <a:ea typeface="ヒラギノ角ゴ Pro W3"/>
                <a:cs typeface="Calibri"/>
              </a:rPr>
              <a:t> motivation </a:t>
            </a:r>
            <a:r>
              <a:rPr lang="en-US" err="1">
                <a:latin typeface="Calibri"/>
                <a:ea typeface="ヒラギノ角ゴ Pro W3"/>
                <a:cs typeface="Calibri"/>
              </a:rPr>
              <a:t>kan</a:t>
            </a:r>
            <a:r>
              <a:rPr lang="en-US">
                <a:latin typeface="Calibri"/>
                <a:ea typeface="ヒラギノ角ゴ Pro W3"/>
                <a:cs typeface="Calibri"/>
              </a:rPr>
              <a:t> </a:t>
            </a:r>
            <a:r>
              <a:rPr lang="en-US" err="1">
                <a:latin typeface="Calibri"/>
                <a:ea typeface="ヒラギノ角ゴ Pro W3"/>
                <a:cs typeface="Calibri"/>
              </a:rPr>
              <a:t>hållas</a:t>
            </a:r>
            <a:r>
              <a:rPr lang="en-US">
                <a:latin typeface="Calibri"/>
                <a:ea typeface="ヒラギノ角ゴ Pro W3"/>
                <a:cs typeface="Calibri"/>
              </a:rPr>
              <a:t> vid liv under </a:t>
            </a:r>
            <a:r>
              <a:rPr lang="en-US" err="1">
                <a:latin typeface="Calibri"/>
                <a:ea typeface="ヒラギノ角ゴ Pro W3"/>
                <a:cs typeface="Calibri"/>
              </a:rPr>
              <a:t>förändringsarbetet</a:t>
            </a:r>
            <a:r>
              <a:rPr lang="en-US">
                <a:latin typeface="Calibri"/>
                <a:ea typeface="ヒラギノ角ゴ Pro W3"/>
                <a:cs typeface="Calibri"/>
              </a:rPr>
              <a:t>. </a:t>
            </a:r>
            <a:endParaRPr lang="en-US" err="1">
              <a:latin typeface="Calibri"/>
              <a:cs typeface="Calibri"/>
            </a:endParaRP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a:pPr>
                <a:defRPr/>
              </a:pPr>
              <a:t>26</a:t>
            </a:fld>
            <a:endParaRPr lang="sv-SE" altLang="sv-SE"/>
          </a:p>
        </p:txBody>
      </p:sp>
    </p:spTree>
    <p:extLst>
      <p:ext uri="{BB962C8B-B14F-4D97-AF65-F5344CB8AC3E}">
        <p14:creationId xmlns:p14="http://schemas.microsoft.com/office/powerpoint/2010/main" val="288344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a:solidFill>
                  <a:schemeClr val="tx1"/>
                </a:solidFill>
                <a:effectLst/>
                <a:latin typeface="Arial" charset="0"/>
                <a:ea typeface="ヒラギノ角ゴ Pro W3" pitchFamily="1" charset="-128"/>
                <a:cs typeface="ヒラギノ角ゴ Pro W3"/>
              </a:rPr>
              <a:t>Ett förändringsinitiativ kan misslyckas på grund av att chefer och ledning inte lyckas förankra och göra medarbetarna delaktiga. Att kunna påverka sitt arbete skapar engagemang och en känsla av sammanhang. Därför är det grundläggande i förändringsarbete att alla medarbetare involveras och får bidra med förslag på både vad som ska förändras och hur det ska gå till. Delaktighet i att lösa problem och utveckla verksamheten leder till ökat ansvarstagande. Den här metoden syftar till att bidra till detta genom att låta medarbetarna komma till tals och ta tillvara deras kunskap och kreativitet. </a:t>
            </a:r>
          </a:p>
          <a:p>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2</a:t>
            </a:fld>
            <a:endParaRPr lang="sv-SE" altLang="sv-SE"/>
          </a:p>
        </p:txBody>
      </p:sp>
    </p:spTree>
    <p:extLst>
      <p:ext uri="{BB962C8B-B14F-4D97-AF65-F5344CB8AC3E}">
        <p14:creationId xmlns:p14="http://schemas.microsoft.com/office/powerpoint/2010/main" val="287538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vi inte kommer att berätta om är att:</a:t>
            </a:r>
          </a:p>
          <a:p>
            <a:pPr marL="171450" indent="-171450">
              <a:buFont typeface="Arial" panose="020B0604020202020204" pitchFamily="34" charset="0"/>
              <a:buChar char="•"/>
            </a:pPr>
            <a:r>
              <a:rPr lang="sv-SE"/>
              <a:t>de flesta förändrings initiativ misslyckas</a:t>
            </a:r>
          </a:p>
          <a:p>
            <a:pPr marL="171450" indent="-171450">
              <a:buFont typeface="Arial" panose="020B0604020202020204" pitchFamily="34" charset="0"/>
              <a:buChar char="•"/>
            </a:pPr>
            <a:r>
              <a:rPr lang="sv-SE"/>
              <a:t>misslyckade förändrings initiativ kostar verksamheten massor av pengar</a:t>
            </a:r>
            <a:r>
              <a:rPr lang="sv-SE" baseline="0"/>
              <a:t> </a:t>
            </a:r>
          </a:p>
          <a:p>
            <a:pPr marL="171450" indent="-171450">
              <a:buFont typeface="Arial" panose="020B0604020202020204" pitchFamily="34" charset="0"/>
              <a:buChar char="•"/>
            </a:pPr>
            <a:r>
              <a:rPr lang="sv-SE" baseline="0"/>
              <a:t>misslyckade förändrings initiativ orsakar onödig oro och stort lidande för våra medarbetare</a:t>
            </a:r>
          </a:p>
          <a:p>
            <a:pPr marL="171450" indent="-171450">
              <a:buFont typeface="Arial" panose="020B0604020202020204" pitchFamily="34" charset="0"/>
              <a:buChar char="•"/>
            </a:pPr>
            <a:r>
              <a:rPr lang="sv-SE" baseline="0"/>
              <a:t>misslyckade förändrings initiativ oftast förklaras ske genom bristande och dåligt ledarskap</a:t>
            </a:r>
            <a:endParaRPr lang="sv-SE"/>
          </a:p>
          <a:p>
            <a:endParaRPr lang="sv-SE"/>
          </a:p>
          <a:p>
            <a:r>
              <a:rPr lang="sv-SE"/>
              <a:t>Det vi vill berätta om är att</a:t>
            </a:r>
          </a:p>
          <a:p>
            <a:pPr marL="171450" indent="-171450">
              <a:buFont typeface="Arial" panose="020B0604020202020204" pitchFamily="34" charset="0"/>
              <a:buChar char="•"/>
            </a:pPr>
            <a:r>
              <a:rPr lang="sv-SE"/>
              <a:t>ett lyckat förändrings initiativ tar sin utgångspunkt i en process</a:t>
            </a:r>
            <a:r>
              <a:rPr lang="sv-SE" baseline="0"/>
              <a:t> som involverar både struktur för förändringsarbetet och en förståelse för människors beteende och reaktioner.</a:t>
            </a:r>
          </a:p>
          <a:p>
            <a:pPr marL="171450" indent="-171450">
              <a:buFont typeface="Arial" panose="020B0604020202020204" pitchFamily="34" charset="0"/>
              <a:buChar char="•"/>
            </a:pPr>
            <a:r>
              <a:rPr lang="sv-SE" baseline="0"/>
              <a:t>genom att lära sig från tillförlitliga forskarna och tillämpa beprövade och framgångsrika metoder kan vi lyckas nå gott resultat</a:t>
            </a:r>
          </a:p>
          <a:p>
            <a:endParaRPr lang="sv-SE" baseline="0"/>
          </a:p>
          <a:p>
            <a:r>
              <a:rPr lang="sv-SE"/>
              <a:t>Utgångsläget är att förstå</a:t>
            </a:r>
            <a:r>
              <a:rPr lang="sv-SE" baseline="0"/>
              <a:t> VARFÖR och påbörja med att mentalt tänka in vad som krävs. </a:t>
            </a:r>
            <a:r>
              <a:rPr lang="sv-SE"/>
              <a:t>Det finns förstås olika typer av förändringar</a:t>
            </a:r>
            <a:r>
              <a:rPr lang="sv-SE" baseline="0"/>
              <a:t> -</a:t>
            </a:r>
            <a:r>
              <a:rPr lang="sv-SE"/>
              <a:t> vad gäller insatser, tid och omfattning.</a:t>
            </a:r>
            <a:r>
              <a:rPr lang="sv-SE" baseline="0"/>
              <a:t> </a:t>
            </a:r>
          </a:p>
          <a:p>
            <a:r>
              <a:rPr lang="sv-SE" baseline="0"/>
              <a:t>Ett sätt att beskriva är att tänka om förändringen är förväntad eller oplanerad.  I många verksamheter är just Justeringar och Anpassning det vanligaste. </a:t>
            </a:r>
          </a:p>
          <a:p>
            <a:endParaRPr lang="sv-SE" baseline="0"/>
          </a:p>
          <a:p>
            <a:r>
              <a:rPr lang="sv-SE" baseline="0"/>
              <a:t>Det kan då bli en utmaning när vi behöver hitta nya vägar och vägvalet är att tex. att gå över till digitala lösningar. Svårast är förstås när vi måste göra en total omprövning av det vi har idag. Det kan innebära att ifrågasätta befintliga sanningar som att ändra på inarbetade och beprövade arbetssätt och tom ändra en yrkesidentitet. Dessa två aspekter på förändring handlar om att gå utanför våra ”organisatoriska ramar”. </a:t>
            </a:r>
          </a:p>
          <a:p>
            <a:endParaRPr lang="sv-SE" baseline="0"/>
          </a:p>
          <a:p>
            <a:r>
              <a:rPr lang="sv-SE" baseline="0"/>
              <a:t>Vilken är vanligast i ditt arbete och vilken har du erfarenhet av? </a:t>
            </a:r>
          </a:p>
          <a:p>
            <a:r>
              <a:rPr lang="sv-SE" b="1" baseline="0"/>
              <a:t>Ta någon minut och fundera över vilken förändring du står inför just nu?</a:t>
            </a:r>
            <a:endParaRPr lang="sv-SE" b="1"/>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356923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Teorin har sin grund i forskning om viljan att förändra och önskan att hålla emot förändring, en forskning som genomfördes av den svenske psykologen </a:t>
            </a:r>
            <a:r>
              <a:rPr lang="sv-SE" b="1" i="1"/>
              <a:t>Claes Janssen</a:t>
            </a:r>
            <a:r>
              <a:rPr lang="sv-SE" i="1"/>
              <a:t> på 1960- och 1970-talen. </a:t>
            </a:r>
            <a:r>
              <a:rPr lang="sv-SE" i="1">
                <a:effectLst/>
              </a:rPr>
              <a:t>I sin forskning upptäckte Claes Janssen två tydliga ytterligheter bland de personer han undersökte, personlighetsvariabler som tidigare inte beskrivits i psykologin och som Janssen i sin doktorsavhandling kallar "censurvännen" respektive "outsidern". Han fann också en rörelse mellan fyra psykologiska grundtillstånd, som alla människor tycktes genomleva i kortare eller längre cykler av sina liv.</a:t>
            </a:r>
          </a:p>
          <a:p>
            <a:endParaRPr lang="sv-SE">
              <a:effectLst/>
            </a:endParaRPr>
          </a:p>
          <a:p>
            <a:r>
              <a:rPr lang="sv-SE"/>
              <a:t>Claes Janssen har utvecklat en psykologisk teori som beskriver detta fenomen, den kallas för Förändringens Fyra Rum. Den innebär att vi rör oss mellan fyra tillstånd; nöjdhet, självcensur, förvirring och inspiration. Vi gör det i den ordningen. Känslan av inspiration föregås av en känsla av förvirring. Förvirringen i sin tur föregås av de känslor som finns i självcensuren. De känslor som finns i nöjdheten är ett resultat av inspirationen. Så snurrar livet på och går runt.</a:t>
            </a:r>
          </a:p>
          <a:p>
            <a:endParaRPr lang="sv-SE">
              <a:effectLst/>
            </a:endParaRPr>
          </a:p>
          <a:p>
            <a:r>
              <a:rPr lang="sv-SE"/>
              <a:t>Ibland fungerar allt och livet leker, allt känns underbart och inspirationen flödar. Jag har känslan av nöjdhet, en känsla av att det råder harmoni, balans och trygghet i mitt liv. Jag känner mig produktiv, kompetent och det flyter på. Så sker något; jag blir missförstådd, kan upplever att jag är offer för omständigheter som jag inte är ansvarig för. Jag kan bli ilsken, sur och irriterad. </a:t>
            </a:r>
            <a:endParaRPr lang="sv-SE">
              <a:effectLst/>
            </a:endParaRPr>
          </a:p>
          <a:p>
            <a:endParaRPr lang="sv-SE">
              <a:effectLst/>
            </a:endParaRPr>
          </a:p>
          <a:p>
            <a:r>
              <a:rPr lang="sv-SE" b="1"/>
              <a:t>NÖJD</a:t>
            </a:r>
            <a:r>
              <a:rPr lang="sv-SE"/>
              <a:t>: </a:t>
            </a:r>
            <a:r>
              <a:rPr lang="sv-SE" sz="1200" b="0" i="0" u="none" strike="noStrike" kern="1200" baseline="0">
                <a:solidFill>
                  <a:schemeClr val="tx1"/>
                </a:solidFill>
                <a:latin typeface="Arial" charset="0"/>
                <a:ea typeface="ヒラギノ角ゴ Pro W3" pitchFamily="1" charset="-128"/>
                <a:cs typeface="ヒラギノ角ゴ Pro W3"/>
              </a:rPr>
              <a:t>Verklighetsförankrad, logisk, rationell, stabil, effektiv, trygg, lugn, balans, tydlig, konkret, praktisk, pålitlig, här-och-nu, uppgiftsorienterad</a:t>
            </a:r>
          </a:p>
          <a:p>
            <a:pPr marL="171450" indent="-171450">
              <a:buFont typeface="Arial" panose="020B0604020202020204" pitchFamily="34" charset="0"/>
              <a:buChar char="•"/>
            </a:pPr>
            <a:r>
              <a:rPr lang="sv-SE" sz="1200" b="0" i="0" u="none" strike="noStrike" kern="1200" baseline="0">
                <a:solidFill>
                  <a:schemeClr val="tx1"/>
                </a:solidFill>
                <a:latin typeface="Arial" charset="0"/>
                <a:ea typeface="ヒラギノ角ゴ Pro W3" pitchFamily="1" charset="-128"/>
                <a:cs typeface="ヒラギノ角ゴ Pro W3"/>
              </a:rPr>
              <a:t>Anpassning. Allt känns rätt bra som det är. Ingen önskan om förändring. Avspänd behärskning av situationen. Realism. Ringa själviakttagelse. Upplevelse av att vara vanlig, som vem som helst.</a:t>
            </a:r>
          </a:p>
          <a:p>
            <a:r>
              <a:rPr lang="sv-SE" sz="1200" b="1" i="0" u="none" strike="noStrike" kern="1200" baseline="0">
                <a:solidFill>
                  <a:schemeClr val="tx1"/>
                </a:solidFill>
                <a:latin typeface="Arial" charset="0"/>
                <a:ea typeface="ヒラギノ角ゴ Pro W3" pitchFamily="1" charset="-128"/>
              </a:rPr>
              <a:t>CENSUR</a:t>
            </a:r>
            <a:r>
              <a:rPr lang="sv-SE" sz="1200" b="0" i="0" u="none" strike="noStrike" kern="1200" baseline="0">
                <a:solidFill>
                  <a:schemeClr val="tx1"/>
                </a:solidFill>
                <a:latin typeface="Arial" charset="0"/>
                <a:ea typeface="ヒラギノ角ゴ Pro W3" pitchFamily="1" charset="-128"/>
              </a:rPr>
              <a:t>: </a:t>
            </a:r>
            <a:r>
              <a:rPr lang="sv-SE" sz="1200" b="0" i="0" u="none" strike="noStrike" kern="1200" baseline="0">
                <a:solidFill>
                  <a:schemeClr val="tx1"/>
                </a:solidFill>
                <a:latin typeface="Arial" charset="0"/>
                <a:ea typeface="ヒラギノ角ゴ Pro W3" pitchFamily="1" charset="-128"/>
                <a:cs typeface="ヒラギノ角ゴ Pro W3"/>
              </a:rPr>
              <a:t>Fantasilös, detaljstyrd, rigid, skygglappar, tråkig, omgivningsstyrd, låst, instängd, tom, konservativ, uppgiven, vill inte, hotad</a:t>
            </a:r>
          </a:p>
          <a:p>
            <a:pPr marL="171450" indent="-171450">
              <a:buFont typeface="Arial" panose="020B0604020202020204" pitchFamily="34" charset="0"/>
              <a:buChar char="•"/>
            </a:pPr>
            <a:r>
              <a:rPr lang="sv-SE" sz="1200" b="0" i="0" u="none" strike="noStrike" kern="1200" baseline="0" err="1">
                <a:solidFill>
                  <a:schemeClr val="tx1"/>
                </a:solidFill>
                <a:latin typeface="Arial" charset="0"/>
                <a:ea typeface="ヒラギノ角ゴ Pro W3" pitchFamily="1" charset="-128"/>
                <a:cs typeface="ヒラギノ角ゴ Pro W3"/>
              </a:rPr>
              <a:t>Pseudoanpassning</a:t>
            </a:r>
            <a:r>
              <a:rPr lang="sv-SE" sz="1200" b="0" i="0" u="none" strike="noStrike" kern="1200" baseline="0">
                <a:solidFill>
                  <a:schemeClr val="tx1"/>
                </a:solidFill>
                <a:latin typeface="Arial" charset="0"/>
                <a:ea typeface="ヒラギノ角ゴ Pro W3" pitchFamily="1" charset="-128"/>
                <a:cs typeface="ヒラギノ角ゴ Pro W3"/>
              </a:rPr>
              <a:t>. Ansträngd självbehärskning för att upprätthålla ett mönster som känns ihåligt eller genomföra en uppgift som känns tveksam. Inga klara känslor. Nuet är ansträngande, tomt eller mekaniskt. Irritation. Dålig kontakt med andra. Upptagen av min bild i andras ögon, av att hålla masken och spela spelet.</a:t>
            </a:r>
          </a:p>
          <a:p>
            <a:r>
              <a:rPr lang="sv-SE" sz="1200" b="1" i="0" u="none" strike="noStrike" kern="1200" baseline="0">
                <a:solidFill>
                  <a:schemeClr val="tx1"/>
                </a:solidFill>
                <a:latin typeface="Arial" charset="0"/>
                <a:ea typeface="ヒラギノ角ゴ Pro W3" pitchFamily="1" charset="-128"/>
              </a:rPr>
              <a:t>FÖRVIRRAD</a:t>
            </a:r>
            <a:r>
              <a:rPr lang="sv-SE" sz="1200" b="0" i="0" u="none" strike="noStrike" kern="1200" baseline="0">
                <a:solidFill>
                  <a:schemeClr val="tx1"/>
                </a:solidFill>
                <a:latin typeface="Arial" charset="0"/>
                <a:ea typeface="ヒラギノ角ゴ Pro W3" pitchFamily="1" charset="-128"/>
              </a:rPr>
              <a:t>: </a:t>
            </a:r>
            <a:r>
              <a:rPr lang="sv-SE" sz="1200" b="0" i="0" u="none" strike="noStrike" kern="1200" baseline="0">
                <a:solidFill>
                  <a:schemeClr val="tx1"/>
                </a:solidFill>
                <a:latin typeface="Arial" charset="0"/>
                <a:ea typeface="ヒラギノ角ゴ Pro W3" pitchFamily="1" charset="-128"/>
                <a:cs typeface="ヒラギノ角ゴ Pro W3"/>
              </a:rPr>
              <a:t>Rastlös, otrygg, sårbar, splittrad, arg, ängslig, orolig. På fel plats, flyr, motarbetad, konflikter, stress,</a:t>
            </a:r>
          </a:p>
          <a:p>
            <a:pPr marL="171450" indent="-171450">
              <a:buFont typeface="Arial" panose="020B0604020202020204" pitchFamily="34" charset="0"/>
              <a:buChar char="•"/>
            </a:pPr>
            <a:r>
              <a:rPr lang="sv-SE" sz="1200" b="0" i="0" u="none" strike="noStrike" kern="1200" baseline="0">
                <a:solidFill>
                  <a:schemeClr val="tx1"/>
                </a:solidFill>
                <a:latin typeface="Arial" charset="0"/>
                <a:ea typeface="ヒラギノ角ゴ Pro W3" pitchFamily="1" charset="-128"/>
                <a:cs typeface="ヒラギノ角ゴ Pro W3"/>
              </a:rPr>
              <a:t>Missanpassning. Kaos. Något är eller känns fel, men jag vet inte om det är mig eller andra det är fel på. Självupptagenhet. Tillbakahållna eller utåtagerande känslor av rädsla, ilska eller ledsenhet. Mindervärdeskänslor. Tvivel, osäkerhet om vad som är rätt och/eller vad jag vill.</a:t>
            </a:r>
          </a:p>
          <a:p>
            <a:r>
              <a:rPr lang="sv-SE" sz="1200" b="1" i="0" u="none" strike="noStrike" kern="1200" baseline="0">
                <a:solidFill>
                  <a:schemeClr val="tx1"/>
                </a:solidFill>
                <a:latin typeface="Arial" charset="0"/>
                <a:ea typeface="ヒラギノ角ゴ Pro W3" pitchFamily="1" charset="-128"/>
                <a:cs typeface="ヒラギノ角ゴ Pro W3"/>
              </a:rPr>
              <a:t>INSPIRERAD: </a:t>
            </a:r>
            <a:r>
              <a:rPr lang="sv-SE" sz="1200" b="0" i="0" u="none" strike="noStrike" kern="1200" baseline="0">
                <a:solidFill>
                  <a:schemeClr val="tx1"/>
                </a:solidFill>
                <a:latin typeface="Arial" charset="0"/>
                <a:ea typeface="ヒラギノ角ゴ Pro W3" pitchFamily="1" charset="-128"/>
                <a:cs typeface="ヒラギノ角ゴ Pro W3"/>
              </a:rPr>
              <a:t>Tillåtande, öppen för nya intryck, modig, kreativ, fri, luststyrd, självständig, levande, engagemang, entusiastisk</a:t>
            </a:r>
          </a:p>
          <a:p>
            <a:pPr marL="171450" indent="-171450">
              <a:buFont typeface="Arial" panose="020B0604020202020204" pitchFamily="34" charset="0"/>
              <a:buChar char="•"/>
            </a:pPr>
            <a:r>
              <a:rPr lang="sv-SE" sz="1200" b="0" i="0" u="none" strike="noStrike" kern="1200" baseline="0">
                <a:solidFill>
                  <a:schemeClr val="tx1"/>
                </a:solidFill>
                <a:latin typeface="Arial" charset="0"/>
                <a:ea typeface="ヒラギノ角ゴ Pro W3" pitchFamily="1" charset="-128"/>
                <a:cs typeface="ヒラギノ角ゴ Pro W3"/>
              </a:rPr>
              <a:t>Skapande förändring. Känsla av att vara i utveckling. Aha-upplevelser. Känslorna obundna. Öppen, intensiv kontakt med nuet. Känslor av gemenskap. Starkt självförtroende. Energi, klarhet. Radikala idéer. Vilja att påverka.</a:t>
            </a:r>
          </a:p>
          <a:p>
            <a:endParaRPr lang="sv-SE"/>
          </a:p>
          <a:p>
            <a:r>
              <a:rPr lang="sv-SE" b="1"/>
              <a:t>Övning</a:t>
            </a:r>
            <a:r>
              <a:rPr lang="sv-SE"/>
              <a:t>: tänk på ett pågående förändringsarbete eller erfarenhet från något </a:t>
            </a:r>
          </a:p>
          <a:p>
            <a:pPr marL="228600" indent="-228600">
              <a:buAutoNum type="arabicPeriod"/>
            </a:pPr>
            <a:r>
              <a:rPr lang="sv-SE"/>
              <a:t>Vad är typiskt för varje rum? Vad kan det finnas det för känslor och situationer? Vad är typiskt beteende? Be deltagarna reflektera tillsammans. Fånga tankar i stor grupp på en ”</a:t>
            </a:r>
            <a:r>
              <a:rPr lang="sv-SE" err="1"/>
              <a:t>fyrfältare</a:t>
            </a:r>
            <a:r>
              <a:rPr lang="sv-SE"/>
              <a:t>”.</a:t>
            </a:r>
          </a:p>
          <a:p>
            <a:pPr marL="228600" indent="-228600">
              <a:buAutoNum type="arabicPeriod"/>
            </a:pPr>
            <a:r>
              <a:rPr lang="sv-SE"/>
              <a:t>Be deltagaren placera sig på golvet/4 hörn/4 rum där det är mest igenkännande. Låt varje liten grupp reflektera tillsammans. Varför just här? Hur känns detta? Dela tankar i stor grupp. Saknas någon låt deltagarna berätta vad man tror det innebär att vara i det rummet. </a:t>
            </a:r>
          </a:p>
          <a:p>
            <a:pPr marL="228600" indent="-228600">
              <a:buAutoNum type="arabicPeriod"/>
            </a:pPr>
            <a:r>
              <a:rPr lang="sv-SE"/>
              <a:t>Be deltagaren berätta vad som kan/behöver hända för att nästa steg ska ske/komma till nästa rum. Lyssna och förtydliga!</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33</a:t>
            </a:fld>
            <a:endParaRPr lang="sv-SE" altLang="sv-SE"/>
          </a:p>
        </p:txBody>
      </p:sp>
    </p:spTree>
    <p:extLst>
      <p:ext uri="{BB962C8B-B14F-4D97-AF65-F5344CB8AC3E}">
        <p14:creationId xmlns:p14="http://schemas.microsoft.com/office/powerpoint/2010/main" val="77488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Region Skåne genomför vi förändringar med stöd i en modell som består av tre faser. Materialet för medarbetarmötena är i första hand ett stöd för arbetet i förberedelsefasen.  </a:t>
            </a:r>
          </a:p>
          <a:p>
            <a:pPr marL="171450" indent="-171450">
              <a:buFontTx/>
              <a:buChar char="-"/>
            </a:pPr>
            <a:r>
              <a:rPr lang="sv-SE"/>
              <a:t>Förbered:</a:t>
            </a:r>
            <a:r>
              <a:rPr lang="sv-SE" baseline="0"/>
              <a:t> viktigt att tänka efter, sätta mål, göra en förändringsplan och inventera resurser </a:t>
            </a:r>
          </a:p>
          <a:p>
            <a:pPr marL="171450" indent="-171450">
              <a:buFontTx/>
              <a:buChar char="-"/>
            </a:pPr>
            <a:r>
              <a:rPr lang="sv-SE" baseline="0"/>
              <a:t>Genomför: följ planen och hantera alla hinder och avvikelser, följ upp, visualisera och kommunicera hur det går</a:t>
            </a:r>
          </a:p>
          <a:p>
            <a:pPr marL="171450" indent="-171450">
              <a:buFontTx/>
              <a:buChar char="-"/>
            </a:pPr>
            <a:r>
              <a:rPr lang="sv-SE" baseline="0"/>
              <a:t>Förstärk: se till att förändringen kommer in i dagliga rutiner, fortsätt att följa upp, förbättra ytterligare och se till att den fulla effekten nås</a:t>
            </a:r>
          </a:p>
          <a:p>
            <a:pPr marL="0" indent="0">
              <a:buFontTx/>
              <a:buNone/>
            </a:pPr>
            <a:endParaRPr lang="sv-SE"/>
          </a:p>
          <a:p>
            <a:endParaRPr lang="sv-SE"/>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a:t>
            </a:fld>
            <a:endParaRPr lang="sv-SE" altLang="sv-SE"/>
          </a:p>
        </p:txBody>
      </p:sp>
    </p:spTree>
    <p:extLst>
      <p:ext uri="{BB962C8B-B14F-4D97-AF65-F5344CB8AC3E}">
        <p14:creationId xmlns:p14="http://schemas.microsoft.com/office/powerpoint/2010/main" val="56414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4</a:t>
            </a:fld>
            <a:endParaRPr lang="sv-SE" altLang="sv-SE"/>
          </a:p>
        </p:txBody>
      </p:sp>
    </p:spTree>
    <p:extLst>
      <p:ext uri="{BB962C8B-B14F-4D97-AF65-F5344CB8AC3E}">
        <p14:creationId xmlns:p14="http://schemas.microsoft.com/office/powerpoint/2010/main" val="396861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ヒラギノ角ゴ Pro W3" pitchFamily="1" charset="-128"/>
                <a:cs typeface="ヒラギノ角ゴ Pro W3"/>
              </a:rPr>
              <a:t>Arbetsprocessen som beskrivs i det här materialet är indelad i tre huvudsakliga steg där steg 1 och 2 kan genomföras vid ett tillfälle. Det är bra om det går lite tid mellan tillfälle 2 och 3. Innan förändringsplanen kan färdigställas behöver en ROKA/riskanalys genomföras. Förslagsvis utses en grupp för detta arbete. Tänk på att planera tidsåtgången.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ヒラギノ角ゴ Pro W3" pitchFamily="1" charset="-128"/>
            </a:endParaRPr>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6</a:t>
            </a:fld>
            <a:endParaRPr lang="sv-SE" altLang="sv-SE"/>
          </a:p>
        </p:txBody>
      </p:sp>
    </p:spTree>
    <p:extLst>
      <p:ext uri="{BB962C8B-B14F-4D97-AF65-F5344CB8AC3E}">
        <p14:creationId xmlns:p14="http://schemas.microsoft.com/office/powerpoint/2010/main" val="220373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t>- Den här kartan kan ni använda för att visa på helheten, samla och synliggöra ert förändringsarbete. </a:t>
            </a:r>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7</a:t>
            </a:fld>
            <a:endParaRPr lang="sv-SE" altLang="sv-SE"/>
          </a:p>
        </p:txBody>
      </p:sp>
    </p:spTree>
    <p:extLst>
      <p:ext uri="{BB962C8B-B14F-4D97-AF65-F5344CB8AC3E}">
        <p14:creationId xmlns:p14="http://schemas.microsoft.com/office/powerpoint/2010/main" val="253397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kern="1200" dirty="0">
                <a:solidFill>
                  <a:schemeClr val="tx1"/>
                </a:solidFill>
                <a:effectLst/>
                <a:latin typeface="Arial" charset="0"/>
                <a:ea typeface="ヒラギノ角ゴ Pro W3" pitchFamily="1" charset="-128"/>
                <a:cs typeface="ヒラギノ角ゴ Pro W3"/>
              </a:rPr>
              <a:t>För att få engagemang i en förändring måste den upplevas som angelägen. Ibland pratar vi om en ”brinnande plattform” som symbol för situationens allvar. När det brinner omkring oss måste vi agera, på en gång! Det händer att vi ställs inför situationer där den brinnande plattformen är någon annans, men det är vi som måste släcka elden genom att förändra oss. Att få sådana förändringar att kännas angelägna kan vara en större utmaning. Fundera på vad som driver dina medarbetare och hur ni kan skapa ett gemensamt engagemang för ert förändringsarbete.</a:t>
            </a:r>
          </a:p>
          <a:p>
            <a:pPr fontAlgn="base"/>
            <a:r>
              <a:rPr lang="sv-SE" sz="1200" kern="1200" dirty="0">
                <a:solidFill>
                  <a:schemeClr val="tx1"/>
                </a:solidFill>
                <a:effectLst/>
                <a:latin typeface="Arial" charset="0"/>
                <a:ea typeface="ヒラギノ角ゴ Pro W3" pitchFamily="1" charset="-128"/>
                <a:cs typeface="ヒラギノ角ゴ Pro W3"/>
              </a:rPr>
              <a:t> </a:t>
            </a:r>
          </a:p>
          <a:p>
            <a:r>
              <a:rPr lang="sv-SE" sz="1200" kern="1200" dirty="0">
                <a:solidFill>
                  <a:schemeClr val="tx1"/>
                </a:solidFill>
                <a:effectLst/>
                <a:latin typeface="Arial" charset="0"/>
                <a:ea typeface="ヒラギノ角ゴ Pro W3" pitchFamily="1" charset="-128"/>
                <a:cs typeface="ヒラギノ角ゴ Pro W3"/>
              </a:rPr>
              <a:t>Du måste tydligt kommunicera konsekvenserna av att inte genomföra förändringen, och varför den inte kan vänta. Om du lyckas förmedla detta kan du skapa engagemang och förståelse även för svåra förändringar. </a:t>
            </a:r>
            <a:endParaRPr lang="sv-SE" dirty="0"/>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8</a:t>
            </a:fld>
            <a:endParaRPr lang="sv-SE" altLang="sv-SE"/>
          </a:p>
        </p:txBody>
      </p:sp>
    </p:spTree>
    <p:extLst>
      <p:ext uri="{BB962C8B-B14F-4D97-AF65-F5344CB8AC3E}">
        <p14:creationId xmlns:p14="http://schemas.microsoft.com/office/powerpoint/2010/main" val="201160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kern="1200">
                <a:solidFill>
                  <a:schemeClr val="tx1"/>
                </a:solidFill>
                <a:effectLst/>
                <a:latin typeface="Arial" charset="0"/>
                <a:ea typeface="ヒラギノ角ゴ Pro W3" pitchFamily="1" charset="-128"/>
                <a:cs typeface="ヒラギノ角ゴ Pro W3"/>
              </a:rPr>
              <a:t>Beroende på vilken typ förändring vi står inför och vilket beteende vi behöver förändra så vet vi olika mycket om vad som förändras. Ibland känner vi bara till slutmålet, så förändringen är att ta sig dit. I andra fall är mycket redan bestämt - det är till exempel en specifik behandlingsmetod eller ett existerande IT-system som ska implementeras. </a:t>
            </a:r>
          </a:p>
          <a:p>
            <a:pPr fontAlgn="base"/>
            <a:r>
              <a:rPr lang="sv-SE" sz="1200" kern="1200">
                <a:solidFill>
                  <a:schemeClr val="tx1"/>
                </a:solidFill>
                <a:effectLst/>
                <a:latin typeface="Arial" charset="0"/>
                <a:ea typeface="ヒラギノ角ゴ Pro W3" pitchFamily="1" charset="-128"/>
                <a:cs typeface="ヒラギノ角ゴ Pro W3"/>
              </a:rPr>
              <a:t> </a:t>
            </a:r>
          </a:p>
          <a:p>
            <a:r>
              <a:rPr lang="sv-SE" sz="1200" kern="1200">
                <a:solidFill>
                  <a:schemeClr val="tx1"/>
                </a:solidFill>
                <a:effectLst/>
                <a:latin typeface="Arial" charset="0"/>
                <a:ea typeface="ヒラギノ角ゴ Pro W3" pitchFamily="1" charset="-128"/>
                <a:cs typeface="ヒラギノ角ゴ Pro W3"/>
              </a:rPr>
              <a:t>För att kunna göra en god planering i detta senare fall bör du tidigt beskriva vad som förändras och vad som inte förändras, och helst också veta vilka som påverkas. Detta gör du enklast genom att beskriva vad ni ska </a:t>
            </a:r>
            <a:r>
              <a:rPr lang="sv-SE" sz="1200" b="1" i="1" kern="1200">
                <a:solidFill>
                  <a:schemeClr val="tx1"/>
                </a:solidFill>
                <a:effectLst/>
                <a:latin typeface="Arial" charset="0"/>
                <a:ea typeface="ヒラギノ角ゴ Pro W3" pitchFamily="1" charset="-128"/>
                <a:cs typeface="ヒラギノ角ゴ Pro W3"/>
              </a:rPr>
              <a:t>börja</a:t>
            </a:r>
            <a:r>
              <a:rPr lang="sv-SE" sz="1200" kern="1200">
                <a:solidFill>
                  <a:schemeClr val="tx1"/>
                </a:solidFill>
                <a:effectLst/>
                <a:latin typeface="Arial" charset="0"/>
                <a:ea typeface="ヒラギノ角ゴ Pro W3" pitchFamily="1" charset="-128"/>
                <a:cs typeface="ヒラギノ角ゴ Pro W3"/>
              </a:rPr>
              <a:t> göra och </a:t>
            </a:r>
            <a:r>
              <a:rPr lang="sv-SE" sz="1200" b="1" i="1" kern="1200">
                <a:solidFill>
                  <a:schemeClr val="tx1"/>
                </a:solidFill>
                <a:effectLst/>
                <a:latin typeface="Arial" charset="0"/>
                <a:ea typeface="ヒラギノ角ゴ Pro W3" pitchFamily="1" charset="-128"/>
                <a:cs typeface="ヒラギノ角ゴ Pro W3"/>
              </a:rPr>
              <a:t>sluta </a:t>
            </a:r>
            <a:r>
              <a:rPr lang="sv-SE" sz="1200" b="0" i="1" kern="1200">
                <a:solidFill>
                  <a:schemeClr val="tx1"/>
                </a:solidFill>
                <a:effectLst/>
                <a:latin typeface="Arial" charset="0"/>
                <a:ea typeface="ヒラギノ角ゴ Pro W3" pitchFamily="1" charset="-128"/>
                <a:cs typeface="ヒラギノ角ゴ Pro W3"/>
              </a:rPr>
              <a:t>göra</a:t>
            </a:r>
            <a:r>
              <a:rPr lang="sv-SE" sz="1200" b="1" i="1" kern="1200">
                <a:solidFill>
                  <a:schemeClr val="tx1"/>
                </a:solidFill>
                <a:effectLst/>
                <a:latin typeface="Arial" charset="0"/>
                <a:ea typeface="ヒラギノ角ゴ Pro W3" pitchFamily="1" charset="-128"/>
                <a:cs typeface="ヒラギノ角ゴ Pro W3"/>
              </a:rPr>
              <a:t>.</a:t>
            </a:r>
            <a:r>
              <a:rPr lang="sv-SE" sz="1200" kern="1200">
                <a:solidFill>
                  <a:schemeClr val="tx1"/>
                </a:solidFill>
                <a:effectLst/>
                <a:latin typeface="Arial" charset="0"/>
                <a:ea typeface="ヒラギノ角ゴ Pro W3" pitchFamily="1" charset="-128"/>
                <a:cs typeface="ヒラギノ角ゴ Pro W3"/>
              </a:rPr>
              <a:t> Genom att besvara de här frågorna konkretiserar du förändringen och skapa bra förutsättningar för en tydlig kommunikation. </a:t>
            </a:r>
            <a:endParaRPr lang="sv-SE"/>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9</a:t>
            </a:fld>
            <a:endParaRPr lang="sv-SE" altLang="sv-SE"/>
          </a:p>
        </p:txBody>
      </p:sp>
    </p:spTree>
    <p:extLst>
      <p:ext uri="{BB962C8B-B14F-4D97-AF65-F5344CB8AC3E}">
        <p14:creationId xmlns:p14="http://schemas.microsoft.com/office/powerpoint/2010/main" val="281192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10</a:t>
            </a:fld>
            <a:endParaRPr lang="sv-SE" altLang="sv-SE"/>
          </a:p>
        </p:txBody>
      </p:sp>
    </p:spTree>
    <p:extLst>
      <p:ext uri="{BB962C8B-B14F-4D97-AF65-F5344CB8AC3E}">
        <p14:creationId xmlns:p14="http://schemas.microsoft.com/office/powerpoint/2010/main" val="257019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1700812"/>
            <a:ext cx="8420100" cy="1470025"/>
          </a:xfrm>
          <a:prstGeom prst="rect">
            <a:avLst/>
          </a:prstGeom>
        </p:spPr>
        <p:txBody>
          <a:bodyPr/>
          <a:lstStyle>
            <a:lvl1pPr algn="ctr">
              <a:defRPr/>
            </a:lvl1pPr>
          </a:lstStyle>
          <a:p>
            <a:r>
              <a:rPr lang="sv-SE"/>
              <a:t>Klicka här för att ändra format</a:t>
            </a:r>
          </a:p>
        </p:txBody>
      </p:sp>
      <p:sp>
        <p:nvSpPr>
          <p:cNvPr id="3" name="Underrubrik 2"/>
          <p:cNvSpPr>
            <a:spLocks noGrp="1"/>
          </p:cNvSpPr>
          <p:nvPr>
            <p:ph type="subTitle" idx="1"/>
          </p:nvPr>
        </p:nvSpPr>
        <p:spPr>
          <a:xfrm>
            <a:off x="1485900" y="3404592"/>
            <a:ext cx="69342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68836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74558" y="4800600"/>
            <a:ext cx="6910687"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974558" y="476672"/>
            <a:ext cx="7956884" cy="425881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974558" y="5367338"/>
            <a:ext cx="6910687" cy="804862"/>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0825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19618" y="-36589"/>
            <a:ext cx="432904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11480690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238250" y="1122363"/>
            <a:ext cx="7429500" cy="2387600"/>
          </a:xfrm>
        </p:spPr>
        <p:txBody>
          <a:bodyPr anchor="b"/>
          <a:lstStyle>
            <a:lvl1pPr algn="ctr">
              <a:defRPr sz="4875"/>
            </a:lvl1pPr>
          </a:lstStyle>
          <a:p>
            <a:r>
              <a:rPr lang="sv-SE"/>
              <a:t>Klicka här för att ändra format</a:t>
            </a:r>
          </a:p>
        </p:txBody>
      </p:sp>
      <p:sp>
        <p:nvSpPr>
          <p:cNvPr id="3" name="Underrubrik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7703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7728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75878" y="1709739"/>
            <a:ext cx="8543925" cy="2852737"/>
          </a:xfrm>
        </p:spPr>
        <p:txBody>
          <a:bodyPr anchor="b"/>
          <a:lstStyle>
            <a:lvl1pPr>
              <a:defRPr sz="4875"/>
            </a:lvl1pPr>
          </a:lstStyle>
          <a:p>
            <a:r>
              <a:rPr lang="sv-SE"/>
              <a:t>Klicka här för att ändra format</a:t>
            </a:r>
          </a:p>
        </p:txBody>
      </p:sp>
      <p:sp>
        <p:nvSpPr>
          <p:cNvPr id="3" name="Platshållare för text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48119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1038" y="1825625"/>
            <a:ext cx="42100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014913" y="1825625"/>
            <a:ext cx="42100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262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82328" y="365126"/>
            <a:ext cx="8543925" cy="1325563"/>
          </a:xfrm>
        </p:spPr>
        <p:txBody>
          <a:bodyPr/>
          <a:lstStyle/>
          <a:p>
            <a:r>
              <a:rPr lang="sv-SE"/>
              <a:t>Klicka här för att ändra format</a:t>
            </a:r>
          </a:p>
        </p:txBody>
      </p:sp>
      <p:sp>
        <p:nvSpPr>
          <p:cNvPr id="3" name="Platshållare för text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sv-SE"/>
              <a:t>Klicka här för att ändra format på bakgrundstexten</a:t>
            </a:r>
          </a:p>
        </p:txBody>
      </p:sp>
      <p:sp>
        <p:nvSpPr>
          <p:cNvPr id="4" name="Platshållare för innehåll 3"/>
          <p:cNvSpPr>
            <a:spLocks noGrp="1"/>
          </p:cNvSpPr>
          <p:nvPr>
            <p:ph sz="half" idx="2"/>
          </p:nvPr>
        </p:nvSpPr>
        <p:spPr>
          <a:xfrm>
            <a:off x="682328" y="2505075"/>
            <a:ext cx="4190702"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014913" y="2505075"/>
            <a:ext cx="4211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6334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6995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227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2328" y="457200"/>
            <a:ext cx="3194943" cy="1600200"/>
          </a:xfrm>
        </p:spPr>
        <p:txBody>
          <a:bodyPr anchor="b"/>
          <a:lstStyle>
            <a:lvl1pPr>
              <a:defRPr sz="2600"/>
            </a:lvl1pPr>
          </a:lstStyle>
          <a:p>
            <a:r>
              <a:rPr lang="sv-SE"/>
              <a:t>Klicka här för att ändra format</a:t>
            </a:r>
          </a:p>
        </p:txBody>
      </p:sp>
      <p:sp>
        <p:nvSpPr>
          <p:cNvPr id="3" name="Platshållare för innehåll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235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495300" y="1600205"/>
            <a:ext cx="89154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53998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2328" y="457200"/>
            <a:ext cx="3194943" cy="1600200"/>
          </a:xfrm>
        </p:spPr>
        <p:txBody>
          <a:bodyPr anchor="b"/>
          <a:lstStyle>
            <a:lvl1pPr>
              <a:defRPr sz="2600"/>
            </a:lvl1pPr>
          </a:lstStyle>
          <a:p>
            <a:r>
              <a:rPr lang="sv-SE"/>
              <a:t>Klicka här för att ändra format</a:t>
            </a:r>
          </a:p>
        </p:txBody>
      </p:sp>
      <p:sp>
        <p:nvSpPr>
          <p:cNvPr id="3" name="Platshållare för bild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sv-SE"/>
          </a:p>
        </p:txBody>
      </p:sp>
      <p:sp>
        <p:nvSpPr>
          <p:cNvPr id="4" name="Platshållare för text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9203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9548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088981" y="365125"/>
            <a:ext cx="2135981"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9B56781-3454-4AE7-AAFB-14E9CE9948D9}" type="datetimeFigureOut">
              <a:rPr lang="sv-SE">
                <a:solidFill>
                  <a:prstClr val="black">
                    <a:tint val="75000"/>
                  </a:prstClr>
                </a:solidFill>
              </a:rPr>
              <a:pPr/>
              <a:t>2021-06-30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64BEA65-85E5-4925-88EE-4DF2FFF8222B}"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49749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1700809"/>
            <a:ext cx="8420100" cy="1470025"/>
          </a:xfrm>
          <a:prstGeom prst="rect">
            <a:avLst/>
          </a:prstGeom>
        </p:spPr>
        <p:txBody>
          <a:bodyPr/>
          <a:lstStyle>
            <a:lvl1pPr algn="ctr">
              <a:defRPr/>
            </a:lvl1pPr>
          </a:lstStyle>
          <a:p>
            <a:r>
              <a:rPr lang="sv-SE"/>
              <a:t>Klicka här för att ändra mall för rubrikformat</a:t>
            </a:r>
          </a:p>
        </p:txBody>
      </p:sp>
      <p:sp>
        <p:nvSpPr>
          <p:cNvPr id="3" name="Underrubrik 2"/>
          <p:cNvSpPr>
            <a:spLocks noGrp="1"/>
          </p:cNvSpPr>
          <p:nvPr>
            <p:ph type="subTitle" idx="1"/>
          </p:nvPr>
        </p:nvSpPr>
        <p:spPr>
          <a:xfrm>
            <a:off x="1485900" y="3404592"/>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2143409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495300" y="1600202"/>
            <a:ext cx="89154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60198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694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F2D5CC-F833-48DB-B6B6-72FBF1F1A1CD}"/>
              </a:ext>
            </a:extLst>
          </p:cNvPr>
          <p:cNvSpPr>
            <a:spLocks noGrp="1"/>
          </p:cNvSpPr>
          <p:nvPr>
            <p:ph type="title"/>
          </p:nvPr>
        </p:nvSpPr>
        <p:spPr>
          <a:xfrm>
            <a:off x="565013" y="476672"/>
            <a:ext cx="4095455" cy="3960440"/>
          </a:xfrm>
          <a:prstGeom prst="rect">
            <a:avLst/>
          </a:prstGeom>
        </p:spPr>
        <p:txBody>
          <a:bodyPr/>
          <a:lstStyle/>
          <a:p>
            <a:r>
              <a:rPr lang="sv-SE"/>
              <a:t>Klicka här för att ändra mall för rubrikformat</a:t>
            </a:r>
          </a:p>
        </p:txBody>
      </p:sp>
      <p:sp>
        <p:nvSpPr>
          <p:cNvPr id="3" name="Rektangel 2">
            <a:extLst>
              <a:ext uri="{FF2B5EF4-FFF2-40B4-BE49-F238E27FC236}">
                <a16:creationId xmlns:a16="http://schemas.microsoft.com/office/drawing/2014/main" id="{1B487910-FAFB-488A-B7D0-1958B204828E}"/>
              </a:ext>
            </a:extLst>
          </p:cNvPr>
          <p:cNvSpPr/>
          <p:nvPr userDrawn="1"/>
        </p:nvSpPr>
        <p:spPr bwMode="auto">
          <a:xfrm>
            <a:off x="0" y="0"/>
            <a:ext cx="5304039"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endParaRPr lang="sv-SE" sz="1950">
              <a:solidFill>
                <a:srgbClr val="000000"/>
              </a:solidFill>
              <a:latin typeface="Arial"/>
            </a:endParaRPr>
          </a:p>
        </p:txBody>
      </p:sp>
    </p:spTree>
    <p:extLst>
      <p:ext uri="{BB962C8B-B14F-4D97-AF65-F5344CB8AC3E}">
        <p14:creationId xmlns:p14="http://schemas.microsoft.com/office/powerpoint/2010/main" val="789278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495300" y="1600202"/>
            <a:ext cx="4375150" cy="4525963"/>
          </a:xfrm>
          <a:prstGeom prst="rect">
            <a:avLst/>
          </a:prstGeo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035550" y="1600202"/>
            <a:ext cx="4375150" cy="4525963"/>
          </a:xfrm>
          <a:prstGeom prst="rect">
            <a:avLst/>
          </a:prstGeo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46252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95300" y="1535113"/>
            <a:ext cx="4376870" cy="639762"/>
          </a:xfrm>
          <a:prstGeom prst="rect">
            <a:avLst/>
          </a:prstGeo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sv-SE"/>
              <a:t>Klicka här för att ändra format på bakgrundstexten</a:t>
            </a:r>
          </a:p>
        </p:txBody>
      </p:sp>
      <p:sp>
        <p:nvSpPr>
          <p:cNvPr id="4" name="Platshållare för innehåll 3"/>
          <p:cNvSpPr>
            <a:spLocks noGrp="1"/>
          </p:cNvSpPr>
          <p:nvPr>
            <p:ph sz="half" idx="2"/>
          </p:nvPr>
        </p:nvSpPr>
        <p:spPr>
          <a:xfrm>
            <a:off x="495300" y="2174875"/>
            <a:ext cx="4376870" cy="3951288"/>
          </a:xfrm>
          <a:prstGeom prst="rect">
            <a:avLst/>
          </a:prstGeo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032112" y="1535113"/>
            <a:ext cx="4378589" cy="639762"/>
          </a:xfrm>
          <a:prstGeom prst="rect">
            <a:avLst/>
          </a:prstGeo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032112" y="2174875"/>
            <a:ext cx="4378589" cy="3951288"/>
          </a:xfrm>
          <a:prstGeom prst="rect">
            <a:avLst/>
          </a:prstGeo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97540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740532" y="692696"/>
            <a:ext cx="8915400" cy="1143000"/>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54708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731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1" y="273050"/>
            <a:ext cx="3259006" cy="1162050"/>
          </a:xfrm>
          <a:prstGeom prst="rect">
            <a:avLst/>
          </a:prstGeom>
        </p:spPr>
        <p:txBody>
          <a:bodyPr anchor="b"/>
          <a:lstStyle>
            <a:lvl1pPr algn="l">
              <a:defRPr sz="1625" b="1"/>
            </a:lvl1pPr>
          </a:lstStyle>
          <a:p>
            <a:r>
              <a:rPr lang="sv-SE"/>
              <a:t>Klicka här för att ändra mall för rubrikformat</a:t>
            </a:r>
          </a:p>
        </p:txBody>
      </p:sp>
      <p:sp>
        <p:nvSpPr>
          <p:cNvPr id="3" name="Platshållare för innehåll 2"/>
          <p:cNvSpPr>
            <a:spLocks noGrp="1"/>
          </p:cNvSpPr>
          <p:nvPr>
            <p:ph idx="1"/>
          </p:nvPr>
        </p:nvSpPr>
        <p:spPr>
          <a:xfrm>
            <a:off x="3872971" y="273052"/>
            <a:ext cx="5537729" cy="5853113"/>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95301" y="1435102"/>
            <a:ext cx="3259006" cy="4691063"/>
          </a:xfrm>
          <a:prstGeom prst="rect">
            <a:avLst/>
          </a:prstGeo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sv-SE"/>
              <a:t>Klicka här för att ändra format på bakgrundstexten</a:t>
            </a:r>
          </a:p>
        </p:txBody>
      </p:sp>
    </p:spTree>
    <p:extLst>
      <p:ext uri="{BB962C8B-B14F-4D97-AF65-F5344CB8AC3E}">
        <p14:creationId xmlns:p14="http://schemas.microsoft.com/office/powerpoint/2010/main" val="407100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74558" y="4800600"/>
            <a:ext cx="6910687" cy="566738"/>
          </a:xfrm>
          <a:prstGeom prst="rect">
            <a:avLst/>
          </a:prstGeom>
        </p:spPr>
        <p:txBody>
          <a:bodyPr anchor="b"/>
          <a:lstStyle>
            <a:lvl1pPr algn="l">
              <a:defRPr sz="1625" b="1"/>
            </a:lvl1pPr>
          </a:lstStyle>
          <a:p>
            <a:r>
              <a:rPr lang="sv-SE"/>
              <a:t>Klicka här för att ändra mall för rubrikformat</a:t>
            </a:r>
          </a:p>
        </p:txBody>
      </p:sp>
      <p:sp>
        <p:nvSpPr>
          <p:cNvPr id="3" name="Platshållare för bild 2"/>
          <p:cNvSpPr>
            <a:spLocks noGrp="1"/>
          </p:cNvSpPr>
          <p:nvPr>
            <p:ph type="pic" idx="1"/>
          </p:nvPr>
        </p:nvSpPr>
        <p:spPr>
          <a:xfrm>
            <a:off x="974558" y="476672"/>
            <a:ext cx="7956884" cy="4258816"/>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sv-SE" noProof="0"/>
              <a:t>Klicka på ikonen för att lägga till en bild</a:t>
            </a:r>
          </a:p>
        </p:txBody>
      </p:sp>
      <p:sp>
        <p:nvSpPr>
          <p:cNvPr id="4" name="Platshållare för text 3"/>
          <p:cNvSpPr>
            <a:spLocks noGrp="1"/>
          </p:cNvSpPr>
          <p:nvPr>
            <p:ph type="body" sz="half" idx="2"/>
          </p:nvPr>
        </p:nvSpPr>
        <p:spPr>
          <a:xfrm>
            <a:off x="974558" y="5367338"/>
            <a:ext cx="6910687" cy="804862"/>
          </a:xfrm>
          <a:prstGeom prst="rect">
            <a:avLst/>
          </a:prstGeo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sv-SE"/>
              <a:t>Klicka här för att ändra format på bakgrundstexten</a:t>
            </a:r>
          </a:p>
        </p:txBody>
      </p:sp>
    </p:spTree>
    <p:extLst>
      <p:ext uri="{BB962C8B-B14F-4D97-AF65-F5344CB8AC3E}">
        <p14:creationId xmlns:p14="http://schemas.microsoft.com/office/powerpoint/2010/main" val="237724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149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681038" y="365125"/>
            <a:ext cx="8388742" cy="1123896"/>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681038" y="1671635"/>
            <a:ext cx="8388742" cy="4234361"/>
          </a:xfrm>
          <a:prstGeom prst="rect">
            <a:avLst/>
          </a:prstGeom>
        </p:spPr>
        <p:txBody>
          <a:bodyPr/>
          <a:lstStyle>
            <a:lvl1pPr>
              <a:defRPr sz="1950"/>
            </a:lvl1pPr>
          </a:lstStyle>
          <a:p>
            <a:pPr lvl="0"/>
            <a:r>
              <a:rPr lang="sv-SE"/>
              <a:t>Redigera format för bakgrundstext
Nivå två
Nivå tre
Nivå fyra
Nivå fem</a:t>
            </a:r>
          </a:p>
        </p:txBody>
      </p:sp>
      <p:sp>
        <p:nvSpPr>
          <p:cNvPr id="7" name="Platshållare för datum 3">
            <a:extLst>
              <a:ext uri="{FF2B5EF4-FFF2-40B4-BE49-F238E27FC236}">
                <a16:creationId xmlns:a16="http://schemas.microsoft.com/office/drawing/2014/main" id="{07B1511E-5254-8841-BA25-0CE58E264086}"/>
              </a:ext>
            </a:extLst>
          </p:cNvPr>
          <p:cNvSpPr>
            <a:spLocks noGrp="1"/>
          </p:cNvSpPr>
          <p:nvPr>
            <p:ph type="dt" sz="half" idx="2"/>
          </p:nvPr>
        </p:nvSpPr>
        <p:spPr>
          <a:xfrm>
            <a:off x="681039" y="6407801"/>
            <a:ext cx="692719" cy="251664"/>
          </a:xfrm>
          <a:prstGeom prst="rect">
            <a:avLst/>
          </a:prstGeom>
        </p:spPr>
        <p:txBody>
          <a:bodyPr vert="horz" lIns="91440" tIns="45720" rIns="91440" bIns="45720" rtlCol="0" anchor="ctr"/>
          <a:lstStyle>
            <a:lvl1pPr algn="l">
              <a:defRPr sz="758">
                <a:solidFill>
                  <a:schemeClr val="accent1"/>
                </a:solidFill>
              </a:defRPr>
            </a:lvl1pPr>
          </a:lstStyle>
          <a:p>
            <a:pPr eaLnBrk="1" fontAlgn="auto" hangingPunct="1">
              <a:spcBef>
                <a:spcPts val="0"/>
              </a:spcBef>
              <a:spcAft>
                <a:spcPts val="0"/>
              </a:spcAft>
            </a:pPr>
            <a:fld id="{C9783536-F4C3-49AC-A423-821B2FBE9ADC}" type="datetime1">
              <a:rPr lang="sv-SE" smtClean="0">
                <a:solidFill>
                  <a:srgbClr val="5E95A7"/>
                </a:solidFill>
                <a:latin typeface="Arial"/>
              </a:rPr>
              <a:pPr eaLnBrk="1" fontAlgn="auto" hangingPunct="1">
                <a:spcBef>
                  <a:spcPts val="0"/>
                </a:spcBef>
                <a:spcAft>
                  <a:spcPts val="0"/>
                </a:spcAft>
              </a:pPr>
              <a:t>2021-06-30</a:t>
            </a:fld>
            <a:endParaRPr lang="sv-SE">
              <a:solidFill>
                <a:srgbClr val="5E95A7"/>
              </a:solidFill>
              <a:latin typeface="Arial"/>
            </a:endParaRPr>
          </a:p>
        </p:txBody>
      </p:sp>
      <p:sp>
        <p:nvSpPr>
          <p:cNvPr id="8" name="Platshållare för sidfot 4">
            <a:extLst>
              <a:ext uri="{FF2B5EF4-FFF2-40B4-BE49-F238E27FC236}">
                <a16:creationId xmlns:a16="http://schemas.microsoft.com/office/drawing/2014/main" id="{C84DBF51-F984-5E47-9BC5-7BE10EE7B4BA}"/>
              </a:ext>
            </a:extLst>
          </p:cNvPr>
          <p:cNvSpPr>
            <a:spLocks noGrp="1"/>
          </p:cNvSpPr>
          <p:nvPr>
            <p:ph type="ftr" sz="quarter" idx="3"/>
          </p:nvPr>
        </p:nvSpPr>
        <p:spPr>
          <a:xfrm>
            <a:off x="1459032" y="6407801"/>
            <a:ext cx="2003397" cy="251664"/>
          </a:xfrm>
          <a:prstGeom prst="rect">
            <a:avLst/>
          </a:prstGeom>
        </p:spPr>
        <p:txBody>
          <a:bodyPr vert="horz" lIns="91440" tIns="45720" rIns="91440" bIns="45720" rtlCol="0" anchor="ctr"/>
          <a:lstStyle>
            <a:lvl1pPr algn="l">
              <a:defRPr sz="758">
                <a:solidFill>
                  <a:schemeClr val="accent1"/>
                </a:solidFill>
              </a:defRPr>
            </a:lvl1pPr>
          </a:lstStyle>
          <a:p>
            <a:pPr eaLnBrk="1" fontAlgn="auto" hangingPunct="1">
              <a:spcBef>
                <a:spcPts val="0"/>
              </a:spcBef>
              <a:spcAft>
                <a:spcPts val="0"/>
              </a:spcAft>
            </a:pPr>
            <a:endParaRPr lang="sv-SE">
              <a:solidFill>
                <a:srgbClr val="5E95A7"/>
              </a:solidFill>
              <a:latin typeface="Arial"/>
            </a:endParaRPr>
          </a:p>
        </p:txBody>
      </p:sp>
      <p:sp>
        <p:nvSpPr>
          <p:cNvPr id="9" name="Platshållare för bildnummer 5">
            <a:extLst>
              <a:ext uri="{FF2B5EF4-FFF2-40B4-BE49-F238E27FC236}">
                <a16:creationId xmlns:a16="http://schemas.microsoft.com/office/drawing/2014/main" id="{E8BA29CA-CBCC-C245-B024-3372C2287AD1}"/>
              </a:ext>
            </a:extLst>
          </p:cNvPr>
          <p:cNvSpPr>
            <a:spLocks noGrp="1"/>
          </p:cNvSpPr>
          <p:nvPr>
            <p:ph type="sldNum" sz="quarter" idx="4"/>
          </p:nvPr>
        </p:nvSpPr>
        <p:spPr>
          <a:xfrm>
            <a:off x="183403" y="6407801"/>
            <a:ext cx="412361" cy="251664"/>
          </a:xfrm>
          <a:prstGeom prst="rect">
            <a:avLst/>
          </a:prstGeom>
        </p:spPr>
        <p:txBody>
          <a:bodyPr vert="horz" lIns="91440" tIns="45720" rIns="91440" bIns="45720" rtlCol="0" anchor="ctr"/>
          <a:lstStyle>
            <a:lvl1pPr algn="r">
              <a:defRPr sz="758">
                <a:solidFill>
                  <a:schemeClr val="accent1"/>
                </a:solidFill>
              </a:defRPr>
            </a:lvl1pPr>
          </a:lstStyle>
          <a:p>
            <a:pPr eaLnBrk="1" fontAlgn="auto" hangingPunct="1">
              <a:spcBef>
                <a:spcPts val="0"/>
              </a:spcBef>
              <a:spcAft>
                <a:spcPts val="0"/>
              </a:spcAft>
            </a:pPr>
            <a:fld id="{84379C7E-06C3-45BC-942F-DDA103CE39D8}" type="slidenum">
              <a:rPr lang="sv-SE" smtClean="0">
                <a:solidFill>
                  <a:srgbClr val="5E95A7"/>
                </a:solidFill>
                <a:latin typeface="Arial"/>
              </a:rPr>
              <a:pPr eaLnBrk="1" fontAlgn="auto" hangingPunct="1">
                <a:spcBef>
                  <a:spcPts val="0"/>
                </a:spcBef>
                <a:spcAft>
                  <a:spcPts val="0"/>
                </a:spcAft>
              </a:pPr>
              <a:t>‹#›</a:t>
            </a:fld>
            <a:endParaRPr lang="sv-SE">
              <a:solidFill>
                <a:srgbClr val="5E95A7"/>
              </a:solidFill>
              <a:latin typeface="Arial"/>
            </a:endParaRPr>
          </a:p>
        </p:txBody>
      </p:sp>
      <p:sp>
        <p:nvSpPr>
          <p:cNvPr id="10" name="Platshållare för text 4">
            <a:extLst>
              <a:ext uri="{FF2B5EF4-FFF2-40B4-BE49-F238E27FC236}">
                <a16:creationId xmlns:a16="http://schemas.microsoft.com/office/drawing/2014/main" id="{88DB0111-A708-F249-AE41-5BD3DDF4999C}"/>
              </a:ext>
            </a:extLst>
          </p:cNvPr>
          <p:cNvSpPr>
            <a:spLocks noGrp="1"/>
          </p:cNvSpPr>
          <p:nvPr>
            <p:ph type="body" sz="quarter" idx="10"/>
          </p:nvPr>
        </p:nvSpPr>
        <p:spPr>
          <a:xfrm>
            <a:off x="3462430" y="6415068"/>
            <a:ext cx="6276753" cy="251664"/>
          </a:xfrm>
          <a:prstGeom prst="rect">
            <a:avLst/>
          </a:prstGeom>
        </p:spPr>
        <p:txBody>
          <a:bodyPr anchor="b"/>
          <a:lstStyle>
            <a:lvl1pPr marL="0" indent="0" algn="r">
              <a:lnSpc>
                <a:spcPct val="110000"/>
              </a:lnSpc>
              <a:spcBef>
                <a:spcPts val="0"/>
              </a:spcBef>
              <a:buNone/>
              <a:defRPr sz="813" spc="0"/>
            </a:lvl1pPr>
          </a:lstStyle>
          <a:p>
            <a:r>
              <a:rPr lang="sv-SE"/>
              <a:t>Redigera format för bakgrundstext</a:t>
            </a:r>
          </a:p>
        </p:txBody>
      </p:sp>
    </p:spTree>
    <p:extLst>
      <p:ext uri="{BB962C8B-B14F-4D97-AF65-F5344CB8AC3E}">
        <p14:creationId xmlns:p14="http://schemas.microsoft.com/office/powerpoint/2010/main" val="2256217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59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26368" y="0"/>
            <a:ext cx="4660468"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24658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ld eller platta vä">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5245532" y="0"/>
            <a:ext cx="4660468"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20638" y="-26988"/>
            <a:ext cx="99266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88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95300" y="1600205"/>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035550" y="1600205"/>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174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032113" y="1535113"/>
            <a:ext cx="4378590"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032113"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88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740532" y="692696"/>
            <a:ext cx="8915400" cy="1143000"/>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60618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3" y="273050"/>
            <a:ext cx="3259006"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872971" y="273055"/>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95303" y="1435103"/>
            <a:ext cx="3259006"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9951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9163050" y="6553203"/>
            <a:ext cx="495300" cy="9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l="2496" t="2553"/>
          <a:stretch>
            <a:fillRect/>
          </a:stretch>
        </p:blipFill>
        <p:spPr bwMode="auto">
          <a:xfrm>
            <a:off x="-10319" y="0"/>
            <a:ext cx="99266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65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7" r:id="rId4"/>
    <p:sldLayoutId id="2147483716"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189"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377"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566"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754"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32" indent="-285744"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2971" indent="-228594"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160" indent="-228594" algn="l" rtl="0" eaLnBrk="1" fontAlgn="base" hangingPunct="1">
        <a:spcBef>
          <a:spcPct val="20000"/>
        </a:spcBef>
        <a:spcAft>
          <a:spcPct val="0"/>
        </a:spcAft>
        <a:defRPr sz="2000">
          <a:solidFill>
            <a:schemeClr val="tx1"/>
          </a:solidFill>
          <a:latin typeface="+mn-lt"/>
          <a:ea typeface="+mn-ea"/>
          <a:cs typeface="ヒラギノ角ゴ Pro W3"/>
        </a:defRPr>
      </a:lvl4pPr>
      <a:lvl5pPr marL="2057349" indent="-228594"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eaLnBrk="1" fontAlgn="auto" hangingPunct="1">
              <a:spcBef>
                <a:spcPts val="0"/>
              </a:spcBef>
              <a:spcAft>
                <a:spcPts val="0"/>
              </a:spcAft>
            </a:pPr>
            <a:fld id="{89B56781-3454-4AE7-AAFB-14E9CE9948D9}" type="datetimeFigureOut">
              <a:rPr lang="sv-SE" smtClean="0">
                <a:solidFill>
                  <a:prstClr val="black">
                    <a:tint val="75000"/>
                  </a:prstClr>
                </a:solidFill>
                <a:latin typeface="Calibri" panose="020F0502020204030204"/>
                <a:ea typeface="+mn-ea"/>
              </a:rPr>
              <a:pPr eaLnBrk="1" fontAlgn="auto" hangingPunct="1">
                <a:spcBef>
                  <a:spcPts val="0"/>
                </a:spcBef>
                <a:spcAft>
                  <a:spcPts val="0"/>
                </a:spcAft>
              </a:pPr>
              <a:t>2021-06-30</a:t>
            </a:fld>
            <a:endParaRPr lang="sv-SE">
              <a:solidFill>
                <a:prstClr val="black">
                  <a:tint val="75000"/>
                </a:prstClr>
              </a:solidFill>
              <a:latin typeface="Calibri" panose="020F0502020204030204"/>
              <a:ea typeface="+mn-ea"/>
            </a:endParaRPr>
          </a:p>
        </p:txBody>
      </p:sp>
      <p:sp>
        <p:nvSpPr>
          <p:cNvPr id="5" name="Platshållare för sidfot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eaLnBrk="1" fontAlgn="auto" hangingPunct="1">
              <a:spcBef>
                <a:spcPts val="0"/>
              </a:spcBef>
              <a:spcAft>
                <a:spcPts val="0"/>
              </a:spcAft>
            </a:pPr>
            <a:endParaRPr lang="sv-SE">
              <a:solidFill>
                <a:prstClr val="black">
                  <a:tint val="75000"/>
                </a:prstClr>
              </a:solidFill>
              <a:latin typeface="Calibri" panose="020F0502020204030204"/>
              <a:ea typeface="+mn-ea"/>
            </a:endParaRPr>
          </a:p>
        </p:txBody>
      </p:sp>
      <p:sp>
        <p:nvSpPr>
          <p:cNvPr id="6" name="Platshållare för bildnumm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eaLnBrk="1" fontAlgn="auto" hangingPunct="1">
              <a:spcBef>
                <a:spcPts val="0"/>
              </a:spcBef>
              <a:spcAft>
                <a:spcPts val="0"/>
              </a:spcAft>
            </a:pPr>
            <a:fld id="{164BEA65-85E5-4925-88EE-4DF2FFF8222B}" type="slidenum">
              <a:rPr lang="sv-SE" smtClean="0">
                <a:solidFill>
                  <a:prstClr val="black">
                    <a:tint val="75000"/>
                  </a:prstClr>
                </a:solidFill>
                <a:latin typeface="Calibri" panose="020F0502020204030204"/>
                <a:ea typeface="+mn-ea"/>
              </a:rPr>
              <a:pPr eaLnBrk="1" fontAlgn="auto" hangingPunct="1">
                <a:spcBef>
                  <a:spcPts val="0"/>
                </a:spcBef>
                <a:spcAft>
                  <a:spcPts val="0"/>
                </a:spcAft>
              </a:pPr>
              <a:t>‹#›</a:t>
            </a:fld>
            <a:endParaRPr lang="sv-SE">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7901481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sv-S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9163050" y="6553201"/>
            <a:ext cx="495300" cy="7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488" smtClean="0">
                <a:solidFill>
                  <a:srgbClr val="000000"/>
                </a:solidFill>
              </a:rPr>
              <a:pPr algn="r">
                <a:spcBef>
                  <a:spcPct val="50000"/>
                </a:spcBef>
                <a:defRPr/>
              </a:pPr>
              <a:t>‹#›</a:t>
            </a:fld>
            <a:endParaRPr lang="sv-SE" altLang="sv-SE" sz="488">
              <a:solidFill>
                <a:srgbClr val="000000"/>
              </a:solidFill>
            </a:endParaRPr>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l="2496" t="2553"/>
          <a:stretch>
            <a:fillRect/>
          </a:stretch>
        </p:blipFill>
        <p:spPr bwMode="auto">
          <a:xfrm>
            <a:off x="-10319" y="0"/>
            <a:ext cx="99266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74075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rtl="0" eaLnBrk="1" fontAlgn="base" hangingPunct="1">
        <a:spcBef>
          <a:spcPct val="0"/>
        </a:spcBef>
        <a:spcAft>
          <a:spcPct val="0"/>
        </a:spcAft>
        <a:defRPr sz="3250" b="1">
          <a:solidFill>
            <a:schemeClr val="tx1"/>
          </a:solidFill>
          <a:latin typeface="+mj-lt"/>
          <a:ea typeface="+mj-ea"/>
          <a:cs typeface="ヒラギノ角ゴ Pro W3"/>
        </a:defRPr>
      </a:lvl1pPr>
      <a:lvl2pPr algn="l" rtl="0" eaLnBrk="1" fontAlgn="base" hangingPunct="1">
        <a:spcBef>
          <a:spcPct val="0"/>
        </a:spcBef>
        <a:spcAft>
          <a:spcPct val="0"/>
        </a:spcAft>
        <a:defRPr sz="325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325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325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3250" b="1">
          <a:solidFill>
            <a:schemeClr val="tx1"/>
          </a:solidFill>
          <a:latin typeface="Arial" charset="0"/>
          <a:ea typeface="ヒラギノ角ゴ Pro W3" pitchFamily="1" charset="-128"/>
          <a:cs typeface="ヒラギノ角ゴ Pro W3"/>
        </a:defRPr>
      </a:lvl5pPr>
      <a:lvl6pPr marL="371475" algn="l" rtl="0" eaLnBrk="1" fontAlgn="base" hangingPunct="1">
        <a:spcBef>
          <a:spcPct val="0"/>
        </a:spcBef>
        <a:spcAft>
          <a:spcPct val="0"/>
        </a:spcAft>
        <a:defRPr sz="3250" b="1">
          <a:solidFill>
            <a:schemeClr val="tx1"/>
          </a:solidFill>
          <a:latin typeface="Arial" charset="0"/>
          <a:ea typeface="ヒラギノ角ゴ Pro W3" pitchFamily="1" charset="-128"/>
        </a:defRPr>
      </a:lvl6pPr>
      <a:lvl7pPr marL="742950" algn="l" rtl="0" eaLnBrk="1" fontAlgn="base" hangingPunct="1">
        <a:spcBef>
          <a:spcPct val="0"/>
        </a:spcBef>
        <a:spcAft>
          <a:spcPct val="0"/>
        </a:spcAft>
        <a:defRPr sz="3250" b="1">
          <a:solidFill>
            <a:schemeClr val="tx1"/>
          </a:solidFill>
          <a:latin typeface="Arial" charset="0"/>
          <a:ea typeface="ヒラギノ角ゴ Pro W3" pitchFamily="1" charset="-128"/>
        </a:defRPr>
      </a:lvl7pPr>
      <a:lvl8pPr marL="1114425" algn="l" rtl="0" eaLnBrk="1" fontAlgn="base" hangingPunct="1">
        <a:spcBef>
          <a:spcPct val="0"/>
        </a:spcBef>
        <a:spcAft>
          <a:spcPct val="0"/>
        </a:spcAft>
        <a:defRPr sz="3250" b="1">
          <a:solidFill>
            <a:schemeClr val="tx1"/>
          </a:solidFill>
          <a:latin typeface="Arial" charset="0"/>
          <a:ea typeface="ヒラギノ角ゴ Pro W3" pitchFamily="1" charset="-128"/>
        </a:defRPr>
      </a:lvl8pPr>
      <a:lvl9pPr marL="1485900" algn="l" rtl="0" eaLnBrk="1" fontAlgn="base" hangingPunct="1">
        <a:spcBef>
          <a:spcPct val="0"/>
        </a:spcBef>
        <a:spcAft>
          <a:spcPct val="0"/>
        </a:spcAft>
        <a:defRPr sz="3250" b="1">
          <a:solidFill>
            <a:schemeClr val="tx1"/>
          </a:solidFill>
          <a:latin typeface="Arial" charset="0"/>
          <a:ea typeface="ヒラギノ角ゴ Pro W3" pitchFamily="1" charset="-128"/>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ヒラギノ角ゴ Pro W3"/>
        </a:defRPr>
      </a:lvl1pPr>
      <a:lvl2pPr marL="603647" indent="-232172" algn="l" rtl="0" eaLnBrk="1" fontAlgn="base" hangingPunct="1">
        <a:spcBef>
          <a:spcPct val="20000"/>
        </a:spcBef>
        <a:spcAft>
          <a:spcPct val="0"/>
        </a:spcAft>
        <a:buChar char="–"/>
        <a:defRPr sz="2275">
          <a:solidFill>
            <a:schemeClr val="tx1"/>
          </a:solidFill>
          <a:latin typeface="+mn-lt"/>
          <a:ea typeface="+mn-ea"/>
          <a:cs typeface="ヒラギノ角ゴ Pro W3"/>
        </a:defRPr>
      </a:lvl2pPr>
      <a:lvl3pPr marL="928688" indent="-185738" algn="l" rtl="0" eaLnBrk="1" fontAlgn="base" hangingPunct="1">
        <a:spcBef>
          <a:spcPct val="20000"/>
        </a:spcBef>
        <a:spcAft>
          <a:spcPct val="0"/>
        </a:spcAft>
        <a:buChar char="•"/>
        <a:defRPr>
          <a:solidFill>
            <a:schemeClr val="tx1"/>
          </a:solidFill>
          <a:latin typeface="+mn-lt"/>
          <a:ea typeface="+mn-ea"/>
          <a:cs typeface="ヒラギノ角ゴ Pro W3"/>
        </a:defRPr>
      </a:lvl3pPr>
      <a:lvl4pPr marL="1300163" indent="-185738" algn="l" rtl="0" eaLnBrk="1" fontAlgn="base" hangingPunct="1">
        <a:spcBef>
          <a:spcPct val="20000"/>
        </a:spcBef>
        <a:spcAft>
          <a:spcPct val="0"/>
        </a:spcAft>
        <a:defRPr sz="1625">
          <a:solidFill>
            <a:schemeClr val="tx1"/>
          </a:solidFill>
          <a:latin typeface="+mn-lt"/>
          <a:ea typeface="+mn-ea"/>
          <a:cs typeface="ヒラギノ角ゴ Pro W3"/>
        </a:defRPr>
      </a:lvl4pPr>
      <a:lvl5pPr marL="1671638" indent="-185738" algn="l" rtl="0" eaLnBrk="1" fontAlgn="base" hangingPunct="1">
        <a:spcBef>
          <a:spcPct val="20000"/>
        </a:spcBef>
        <a:spcAft>
          <a:spcPct val="0"/>
        </a:spcAft>
        <a:buChar char="»"/>
        <a:defRPr sz="1625">
          <a:solidFill>
            <a:schemeClr val="tx1"/>
          </a:solidFill>
          <a:latin typeface="+mn-lt"/>
          <a:ea typeface="+mn-ea"/>
          <a:cs typeface="ヒラギノ角ゴ Pro W3"/>
        </a:defRPr>
      </a:lvl5pPr>
      <a:lvl6pPr marL="2043113" indent="-185738" algn="l" rtl="0" eaLnBrk="1" fontAlgn="base" hangingPunct="1">
        <a:spcBef>
          <a:spcPct val="20000"/>
        </a:spcBef>
        <a:spcAft>
          <a:spcPct val="0"/>
        </a:spcAft>
        <a:buChar char="»"/>
        <a:defRPr sz="1625">
          <a:solidFill>
            <a:schemeClr val="tx1"/>
          </a:solidFill>
          <a:latin typeface="+mn-lt"/>
          <a:ea typeface="+mn-ea"/>
        </a:defRPr>
      </a:lvl6pPr>
      <a:lvl7pPr marL="2414588" indent="-185738" algn="l" rtl="0" eaLnBrk="1" fontAlgn="base" hangingPunct="1">
        <a:spcBef>
          <a:spcPct val="20000"/>
        </a:spcBef>
        <a:spcAft>
          <a:spcPct val="0"/>
        </a:spcAft>
        <a:buChar char="»"/>
        <a:defRPr sz="1625">
          <a:solidFill>
            <a:schemeClr val="tx1"/>
          </a:solidFill>
          <a:latin typeface="+mn-lt"/>
          <a:ea typeface="+mn-ea"/>
        </a:defRPr>
      </a:lvl7pPr>
      <a:lvl8pPr marL="2786063" indent="-185738" algn="l" rtl="0" eaLnBrk="1" fontAlgn="base" hangingPunct="1">
        <a:spcBef>
          <a:spcPct val="20000"/>
        </a:spcBef>
        <a:spcAft>
          <a:spcPct val="0"/>
        </a:spcAft>
        <a:buChar char="»"/>
        <a:defRPr sz="1625">
          <a:solidFill>
            <a:schemeClr val="tx1"/>
          </a:solidFill>
          <a:latin typeface="+mn-lt"/>
          <a:ea typeface="+mn-ea"/>
        </a:defRPr>
      </a:lvl8pPr>
      <a:lvl9pPr marL="3157538" indent="-185738" algn="l" rtl="0" eaLnBrk="1" fontAlgn="base" hangingPunct="1">
        <a:spcBef>
          <a:spcPct val="20000"/>
        </a:spcBef>
        <a:spcAft>
          <a:spcPct val="0"/>
        </a:spcAft>
        <a:buChar char="»"/>
        <a:defRPr sz="1625">
          <a:solidFill>
            <a:schemeClr val="tx1"/>
          </a:solidFill>
          <a:latin typeface="+mn-lt"/>
          <a:ea typeface="+mn-ea"/>
        </a:defRPr>
      </a:lvl9pPr>
    </p:bodyStyle>
    <p:otherStyle>
      <a:defPPr>
        <a:defRPr lang="sv-S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intra.skane.se/roller/chef/leda-verksamheten/leda-vid-forandr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vardgivare.skane.se/kompetens-utveckling/kvalitetsutveckling/forandringsledning/?highlight=f%c3%b6r%c3%a4ndringsledn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12C9E4-C134-4021-9973-1D0C89796EA1}"/>
              </a:ext>
            </a:extLst>
          </p:cNvPr>
          <p:cNvSpPr>
            <a:spLocks noGrp="1"/>
          </p:cNvSpPr>
          <p:nvPr>
            <p:ph type="ctrTitle"/>
          </p:nvPr>
        </p:nvSpPr>
        <p:spPr>
          <a:xfrm>
            <a:off x="463624" y="1976438"/>
            <a:ext cx="7966001" cy="2387600"/>
          </a:xfrm>
        </p:spPr>
        <p:txBody>
          <a:bodyPr>
            <a:normAutofit fontScale="90000"/>
          </a:bodyPr>
          <a:lstStyle/>
          <a:p>
            <a:r>
              <a:rPr lang="sv-SE">
                <a:latin typeface="Arial" panose="020B0604020202020204" pitchFamily="34" charset="0"/>
                <a:cs typeface="Arial" panose="020B0604020202020204" pitchFamily="34" charset="0"/>
              </a:rPr>
              <a:t>Stöd till dig som chef vid förändringsarbete </a:t>
            </a:r>
            <a:br>
              <a:rPr lang="sv-SE">
                <a:latin typeface="Arial" panose="020B0604020202020204" pitchFamily="34" charset="0"/>
                <a:cs typeface="Arial" panose="020B0604020202020204" pitchFamily="34" charset="0"/>
              </a:rPr>
            </a:br>
            <a:br>
              <a:rPr lang="sv-SE">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Förändringsplanering med medarbetare</a:t>
            </a:r>
          </a:p>
        </p:txBody>
      </p:sp>
      <p:sp>
        <p:nvSpPr>
          <p:cNvPr id="3" name="Underrubrik 2">
            <a:extLst>
              <a:ext uri="{FF2B5EF4-FFF2-40B4-BE49-F238E27FC236}">
                <a16:creationId xmlns:a16="http://schemas.microsoft.com/office/drawing/2014/main" id="{D1A093BD-4604-4E87-9123-48F291B96C7B}"/>
              </a:ext>
            </a:extLst>
          </p:cNvPr>
          <p:cNvSpPr>
            <a:spLocks noGrp="1"/>
          </p:cNvSpPr>
          <p:nvPr>
            <p:ph type="subTitle" idx="1"/>
          </p:nvPr>
        </p:nvSpPr>
        <p:spPr>
          <a:xfrm>
            <a:off x="731874" y="4484688"/>
            <a:ext cx="7429500" cy="1655762"/>
          </a:xfrm>
        </p:spPr>
        <p:txBody>
          <a:bodyPr/>
          <a:lstStyle/>
          <a:p>
            <a:r>
              <a:rPr lang="sv-SE" dirty="0">
                <a:latin typeface="Arial" panose="020B0604020202020204" pitchFamily="34" charset="0"/>
                <a:cs typeface="Arial" panose="020B0604020202020204" pitchFamily="34" charset="0"/>
              </a:rPr>
              <a:t>Förslag på arbetsprocess   </a:t>
            </a:r>
          </a:p>
          <a:p>
            <a:r>
              <a:rPr lang="sv-SE" dirty="0">
                <a:latin typeface="Arial" panose="020B0604020202020204" pitchFamily="34" charset="0"/>
                <a:cs typeface="Arial" panose="020B0604020202020204" pitchFamily="34" charset="0"/>
              </a:rPr>
              <a:t>Version 3.0</a:t>
            </a:r>
          </a:p>
        </p:txBody>
      </p:sp>
    </p:spTree>
    <p:extLst>
      <p:ext uri="{BB962C8B-B14F-4D97-AF65-F5344CB8AC3E}">
        <p14:creationId xmlns:p14="http://schemas.microsoft.com/office/powerpoint/2010/main" val="299262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0">
                <a:solidFill>
                  <a:schemeClr val="accent1"/>
                </a:solidFill>
              </a:rPr>
              <a:t>Tips på engagerande gruppövningar</a:t>
            </a:r>
            <a:br>
              <a:rPr lang="sv-SE" b="0">
                <a:solidFill>
                  <a:schemeClr val="accent1"/>
                </a:solidFill>
              </a:rPr>
            </a:br>
            <a:br>
              <a:rPr lang="sv-SE" b="0">
                <a:solidFill>
                  <a:schemeClr val="accent1"/>
                </a:solidFill>
              </a:rPr>
            </a:br>
            <a:r>
              <a:rPr lang="sv-SE" b="0">
                <a:solidFill>
                  <a:schemeClr val="accent1"/>
                </a:solidFill>
              </a:rPr>
              <a:t> </a:t>
            </a:r>
            <a:br>
              <a:rPr lang="sv-SE" b="0">
                <a:solidFill>
                  <a:schemeClr val="accent1"/>
                </a:solidFill>
              </a:rPr>
            </a:br>
            <a:br>
              <a:rPr lang="sv-SE" b="0">
                <a:solidFill>
                  <a:schemeClr val="accent1"/>
                </a:solidFill>
              </a:rPr>
            </a:br>
            <a:br>
              <a:rPr lang="sv-SE" b="0">
                <a:solidFill>
                  <a:schemeClr val="accent1"/>
                </a:solidFill>
              </a:rPr>
            </a:br>
            <a:br>
              <a:rPr lang="sv-SE" b="0">
                <a:solidFill>
                  <a:schemeClr val="tx2"/>
                </a:solidFill>
              </a:rPr>
            </a:br>
            <a:endParaRPr lang="sv-SE" b="0">
              <a:solidFill>
                <a:schemeClr val="tx2"/>
              </a:solidFill>
            </a:endParaRPr>
          </a:p>
        </p:txBody>
      </p:sp>
      <p:sp>
        <p:nvSpPr>
          <p:cNvPr id="3" name="Platshållare för innehåll 2"/>
          <p:cNvSpPr>
            <a:spLocks noGrp="1"/>
          </p:cNvSpPr>
          <p:nvPr>
            <p:ph idx="1"/>
          </p:nvPr>
        </p:nvSpPr>
        <p:spPr>
          <a:xfrm>
            <a:off x="495300" y="1166018"/>
            <a:ext cx="8915400" cy="4525963"/>
          </a:xfrm>
        </p:spPr>
        <p:txBody>
          <a:bodyPr/>
          <a:lstStyle/>
          <a:p>
            <a:pPr marL="0" indent="0">
              <a:buNone/>
            </a:pPr>
            <a:r>
              <a:rPr lang="sv-SE" sz="2400"/>
              <a:t>De här övningarna kan du använda för att skapa ökat engagemang och involvering:</a:t>
            </a:r>
          </a:p>
          <a:p>
            <a:r>
              <a:rPr lang="sv-SE" sz="2400"/>
              <a:t>Tankeväckare kring förändring </a:t>
            </a:r>
          </a:p>
          <a:p>
            <a:r>
              <a:rPr lang="sv-SE" sz="2400"/>
              <a:t>Vad är en förändring, förbättring, omställning? </a:t>
            </a:r>
          </a:p>
          <a:p>
            <a:pPr lvl="1"/>
            <a:r>
              <a:rPr lang="sv-SE" sz="1800"/>
              <a:t>Övning fyrfältaren, vilka egna erfarenheter har jag av förändring</a:t>
            </a:r>
          </a:p>
          <a:p>
            <a:r>
              <a:rPr lang="sv-SE" sz="2400"/>
              <a:t>Vad motiverar mig? </a:t>
            </a:r>
          </a:p>
          <a:p>
            <a:r>
              <a:rPr lang="sv-SE" sz="2400"/>
              <a:t>Vilka drivkrafter har jag? </a:t>
            </a:r>
          </a:p>
          <a:p>
            <a:r>
              <a:rPr lang="sv-SE" sz="2400"/>
              <a:t>Var befinner jag mig nu?  </a:t>
            </a:r>
          </a:p>
          <a:p>
            <a:pPr lvl="1"/>
            <a:r>
              <a:rPr lang="sv-SE" sz="2400"/>
              <a:t> </a:t>
            </a:r>
            <a:r>
              <a:rPr lang="sv-SE" sz="1800"/>
              <a:t>Övning förändringens fyra rum</a:t>
            </a:r>
          </a:p>
          <a:p>
            <a:pPr lvl="1"/>
            <a:endParaRPr lang="sv-SE" sz="1800"/>
          </a:p>
          <a:p>
            <a:pPr marL="457188" lvl="1" indent="0" algn="ctr">
              <a:buNone/>
            </a:pPr>
            <a:r>
              <a:rPr lang="sv-SE" sz="3200">
                <a:solidFill>
                  <a:schemeClr val="accent1"/>
                </a:solidFill>
              </a:rPr>
              <a:t> </a:t>
            </a:r>
          </a:p>
        </p:txBody>
      </p:sp>
      <p:sp>
        <p:nvSpPr>
          <p:cNvPr id="4" name="Pratbubbla: oval 3">
            <a:extLst>
              <a:ext uri="{FF2B5EF4-FFF2-40B4-BE49-F238E27FC236}">
                <a16:creationId xmlns:a16="http://schemas.microsoft.com/office/drawing/2014/main" id="{F4E19A99-4A5D-45C0-A6EF-26EA8127230D}"/>
              </a:ext>
            </a:extLst>
          </p:cNvPr>
          <p:cNvSpPr/>
          <p:nvPr/>
        </p:nvSpPr>
        <p:spPr bwMode="auto">
          <a:xfrm>
            <a:off x="5010150" y="4238625"/>
            <a:ext cx="3524250" cy="1790700"/>
          </a:xfrm>
          <a:prstGeom prst="wedgeEllipseCallout">
            <a:avLst>
              <a:gd name="adj1" fmla="val -43806"/>
              <a:gd name="adj2" fmla="val 683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5" name="textruta 4">
            <a:extLst>
              <a:ext uri="{FF2B5EF4-FFF2-40B4-BE49-F238E27FC236}">
                <a16:creationId xmlns:a16="http://schemas.microsoft.com/office/drawing/2014/main" id="{1751C0E9-BF17-4759-8EEB-B7B1AA88D562}"/>
              </a:ext>
            </a:extLst>
          </p:cNvPr>
          <p:cNvSpPr txBox="1"/>
          <p:nvPr/>
        </p:nvSpPr>
        <p:spPr>
          <a:xfrm>
            <a:off x="5534025" y="4638675"/>
            <a:ext cx="2724150" cy="830997"/>
          </a:xfrm>
          <a:prstGeom prst="rect">
            <a:avLst/>
          </a:prstGeom>
          <a:noFill/>
        </p:spPr>
        <p:txBody>
          <a:bodyPr wrap="square" rtlCol="0">
            <a:spAutoFit/>
          </a:bodyPr>
          <a:lstStyle/>
          <a:p>
            <a:r>
              <a:rPr lang="sv-SE">
                <a:solidFill>
                  <a:schemeClr val="accent6"/>
                </a:solidFill>
              </a:rPr>
              <a:t>Övningarna hittar du sist i bildspelet</a:t>
            </a:r>
          </a:p>
        </p:txBody>
      </p:sp>
    </p:spTree>
    <p:extLst>
      <p:ext uri="{BB962C8B-B14F-4D97-AF65-F5344CB8AC3E}">
        <p14:creationId xmlns:p14="http://schemas.microsoft.com/office/powerpoint/2010/main" val="331803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FDB913-ADA7-40A4-95E5-86B3DD111988}"/>
              </a:ext>
            </a:extLst>
          </p:cNvPr>
          <p:cNvSpPr>
            <a:spLocks noGrp="1"/>
          </p:cNvSpPr>
          <p:nvPr>
            <p:ph type="ctrTitle"/>
          </p:nvPr>
        </p:nvSpPr>
        <p:spPr/>
        <p:txBody>
          <a:bodyPr/>
          <a:lstStyle/>
          <a:p>
            <a:r>
              <a:rPr lang="sv-SE"/>
              <a:t>1</a:t>
            </a:r>
          </a:p>
        </p:txBody>
      </p:sp>
      <p:sp>
        <p:nvSpPr>
          <p:cNvPr id="5" name="Underrubrik 4">
            <a:extLst>
              <a:ext uri="{FF2B5EF4-FFF2-40B4-BE49-F238E27FC236}">
                <a16:creationId xmlns:a16="http://schemas.microsoft.com/office/drawing/2014/main" id="{04D8730F-68C4-475C-A4ED-2C49EF3B08CC}"/>
              </a:ext>
            </a:extLst>
          </p:cNvPr>
          <p:cNvSpPr>
            <a:spLocks noGrp="1"/>
          </p:cNvSpPr>
          <p:nvPr>
            <p:ph type="subTitle" idx="1"/>
          </p:nvPr>
        </p:nvSpPr>
        <p:spPr/>
        <p:txBody>
          <a:bodyPr/>
          <a:lstStyle/>
          <a:p>
            <a:r>
              <a:rPr lang="sv-SE"/>
              <a:t>Syfte och målsättning med förändringen</a:t>
            </a:r>
          </a:p>
        </p:txBody>
      </p:sp>
    </p:spTree>
    <p:extLst>
      <p:ext uri="{BB962C8B-B14F-4D97-AF65-F5344CB8AC3E}">
        <p14:creationId xmlns:p14="http://schemas.microsoft.com/office/powerpoint/2010/main" val="39543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E18AA3-00A3-40CC-8F01-94ECC816B301}"/>
              </a:ext>
            </a:extLst>
          </p:cNvPr>
          <p:cNvSpPr>
            <a:spLocks noGrp="1"/>
          </p:cNvSpPr>
          <p:nvPr>
            <p:ph type="title"/>
          </p:nvPr>
        </p:nvSpPr>
        <p:spPr/>
        <p:txBody>
          <a:bodyPr/>
          <a:lstStyle/>
          <a:p>
            <a:r>
              <a:rPr lang="sv-SE" sz="3600" b="0">
                <a:solidFill>
                  <a:schemeClr val="accent1"/>
                </a:solidFill>
              </a:rPr>
              <a:t>Del ett - genomförande</a:t>
            </a:r>
          </a:p>
        </p:txBody>
      </p:sp>
      <p:graphicFrame>
        <p:nvGraphicFramePr>
          <p:cNvPr id="4" name="Tabell 4">
            <a:extLst>
              <a:ext uri="{FF2B5EF4-FFF2-40B4-BE49-F238E27FC236}">
                <a16:creationId xmlns:a16="http://schemas.microsoft.com/office/drawing/2014/main" id="{E186070C-7299-43DD-91F9-4B762C757B9D}"/>
              </a:ext>
            </a:extLst>
          </p:cNvPr>
          <p:cNvGraphicFramePr>
            <a:graphicFrameLocks noGrp="1"/>
          </p:cNvGraphicFramePr>
          <p:nvPr>
            <p:ph idx="1"/>
            <p:extLst>
              <p:ext uri="{D42A27DB-BD31-4B8C-83A1-F6EECF244321}">
                <p14:modId xmlns:p14="http://schemas.microsoft.com/office/powerpoint/2010/main" val="3550338258"/>
              </p:ext>
            </p:extLst>
          </p:nvPr>
        </p:nvGraphicFramePr>
        <p:xfrm>
          <a:off x="495300" y="945496"/>
          <a:ext cx="9153525" cy="5637865"/>
        </p:xfrm>
        <a:graphic>
          <a:graphicData uri="http://schemas.openxmlformats.org/drawingml/2006/table">
            <a:tbl>
              <a:tblPr firstRow="1" bandRow="1">
                <a:tableStyleId>{5C22544A-7EE6-4342-B048-85BDC9FD1C3A}</a:tableStyleId>
              </a:tblPr>
              <a:tblGrid>
                <a:gridCol w="807240">
                  <a:extLst>
                    <a:ext uri="{9D8B030D-6E8A-4147-A177-3AD203B41FA5}">
                      <a16:colId xmlns:a16="http://schemas.microsoft.com/office/drawing/2014/main" val="2191051900"/>
                    </a:ext>
                  </a:extLst>
                </a:gridCol>
                <a:gridCol w="2452331">
                  <a:extLst>
                    <a:ext uri="{9D8B030D-6E8A-4147-A177-3AD203B41FA5}">
                      <a16:colId xmlns:a16="http://schemas.microsoft.com/office/drawing/2014/main" val="478157064"/>
                    </a:ext>
                  </a:extLst>
                </a:gridCol>
                <a:gridCol w="4548640">
                  <a:extLst>
                    <a:ext uri="{9D8B030D-6E8A-4147-A177-3AD203B41FA5}">
                      <a16:colId xmlns:a16="http://schemas.microsoft.com/office/drawing/2014/main" val="1036543857"/>
                    </a:ext>
                  </a:extLst>
                </a:gridCol>
                <a:gridCol w="1345314">
                  <a:extLst>
                    <a:ext uri="{9D8B030D-6E8A-4147-A177-3AD203B41FA5}">
                      <a16:colId xmlns:a16="http://schemas.microsoft.com/office/drawing/2014/main" val="1423776830"/>
                    </a:ext>
                  </a:extLst>
                </a:gridCol>
              </a:tblGrid>
              <a:tr h="467593">
                <a:tc>
                  <a:txBody>
                    <a:bodyPr/>
                    <a:lstStyle/>
                    <a:p>
                      <a:r>
                        <a:rPr lang="sv-SE"/>
                        <a:t>Tid</a:t>
                      </a:r>
                    </a:p>
                  </a:txBody>
                  <a:tcPr marL="97388" marR="97388"/>
                </a:tc>
                <a:tc>
                  <a:txBody>
                    <a:bodyPr/>
                    <a:lstStyle/>
                    <a:p>
                      <a:r>
                        <a:rPr lang="sv-SE"/>
                        <a:t>Aktivitet</a:t>
                      </a:r>
                    </a:p>
                  </a:txBody>
                  <a:tcPr marL="97388" marR="97388"/>
                </a:tc>
                <a:tc>
                  <a:txBody>
                    <a:bodyPr/>
                    <a:lstStyle/>
                    <a:p>
                      <a:r>
                        <a:rPr lang="sv-SE"/>
                        <a:t>Detaljer</a:t>
                      </a:r>
                    </a:p>
                  </a:txBody>
                  <a:tcPr marL="97388" marR="97388"/>
                </a:tc>
                <a:tc>
                  <a:txBody>
                    <a:bodyPr/>
                    <a:lstStyle/>
                    <a:p>
                      <a:r>
                        <a:rPr lang="sv-SE"/>
                        <a:t>Ansvarig</a:t>
                      </a:r>
                    </a:p>
                  </a:txBody>
                  <a:tcPr marL="97388" marR="97388"/>
                </a:tc>
                <a:extLst>
                  <a:ext uri="{0D108BD9-81ED-4DB2-BD59-A6C34878D82A}">
                    <a16:rowId xmlns:a16="http://schemas.microsoft.com/office/drawing/2014/main" val="4190030985"/>
                  </a:ext>
                </a:extLst>
              </a:tr>
              <a:tr h="1276783">
                <a:tc>
                  <a:txBody>
                    <a:bodyPr/>
                    <a:lstStyle/>
                    <a:p>
                      <a:r>
                        <a:rPr lang="sv-SE" sz="1400" i="0"/>
                        <a:t>5 min </a:t>
                      </a:r>
                    </a:p>
                  </a:txBody>
                  <a:tcPr marL="97388" marR="97388"/>
                </a:tc>
                <a:tc>
                  <a:txBody>
                    <a:bodyPr/>
                    <a:lstStyle/>
                    <a:p>
                      <a:r>
                        <a:rPr lang="sv-SE" sz="1400" i="0"/>
                        <a:t>Välkommen och presentation   </a:t>
                      </a:r>
                    </a:p>
                  </a:txBody>
                  <a:tcPr marL="97388" marR="97388"/>
                </a:tc>
                <a:tc>
                  <a:txBody>
                    <a:bodyPr/>
                    <a:lstStyle/>
                    <a:p>
                      <a:r>
                        <a:rPr lang="sv-SE" sz="1400" i="0"/>
                        <a:t>Finns utsedd förändringshandledare och förändringsgrupp be dessa presentera sig. </a:t>
                      </a:r>
                    </a:p>
                    <a:p>
                      <a:r>
                        <a:rPr lang="sv-SE" sz="1400" i="0"/>
                        <a:t>Viktigt med ett öppet och inkluderande förhållningssätt där allas engagemang är av stor betydelse för hur väl ni kommer att lyckas.    </a:t>
                      </a:r>
                    </a:p>
                  </a:txBody>
                  <a:tcPr marL="97388" marR="97388"/>
                </a:tc>
                <a:tc>
                  <a:txBody>
                    <a:bodyPr/>
                    <a:lstStyle/>
                    <a:p>
                      <a:r>
                        <a:rPr lang="sv-SE" sz="1400" i="0"/>
                        <a:t>Enhetschef</a:t>
                      </a:r>
                    </a:p>
                  </a:txBody>
                  <a:tcPr marL="97388" marR="97388"/>
                </a:tc>
                <a:extLst>
                  <a:ext uri="{0D108BD9-81ED-4DB2-BD59-A6C34878D82A}">
                    <a16:rowId xmlns:a16="http://schemas.microsoft.com/office/drawing/2014/main" val="10001"/>
                  </a:ext>
                </a:extLst>
              </a:tr>
              <a:tr h="671991">
                <a:tc>
                  <a:txBody>
                    <a:bodyPr/>
                    <a:lstStyle/>
                    <a:p>
                      <a:r>
                        <a:rPr lang="sv-SE" sz="1400"/>
                        <a:t>10 min</a:t>
                      </a:r>
                    </a:p>
                  </a:txBody>
                  <a:tcPr marL="97388" marR="97388"/>
                </a:tc>
                <a:tc>
                  <a:txBody>
                    <a:bodyPr/>
                    <a:lstStyle/>
                    <a:p>
                      <a:r>
                        <a:rPr lang="sv-SE" sz="1400"/>
                        <a:t>Introduktion till arbetssätt inkl. ramar och spelregler</a:t>
                      </a:r>
                    </a:p>
                  </a:txBody>
                  <a:tcPr marL="97388" marR="97388"/>
                </a:tc>
                <a:tc>
                  <a:txBody>
                    <a:bodyPr/>
                    <a:lstStyle/>
                    <a:p>
                      <a:r>
                        <a:rPr lang="sv-SE" sz="1400"/>
                        <a:t>Gå igenom de olika stegen och vad det ska leda till. </a:t>
                      </a:r>
                      <a:r>
                        <a:rPr lang="sv-SE" sz="1400" i="1"/>
                        <a:t>Kom överens om spelregler för det fortsatta arbetet</a:t>
                      </a:r>
                    </a:p>
                  </a:txBody>
                  <a:tcPr marL="97388" marR="97388"/>
                </a:tc>
                <a:tc>
                  <a:txBody>
                    <a:bodyPr/>
                    <a:lstStyle/>
                    <a:p>
                      <a:r>
                        <a:rPr lang="sv-SE" sz="1400"/>
                        <a:t>Enhetschef</a:t>
                      </a:r>
                    </a:p>
                  </a:txBody>
                  <a:tcPr marL="97388" marR="97388"/>
                </a:tc>
                <a:extLst>
                  <a:ext uri="{0D108BD9-81ED-4DB2-BD59-A6C34878D82A}">
                    <a16:rowId xmlns:a16="http://schemas.microsoft.com/office/drawing/2014/main" val="805135791"/>
                  </a:ext>
                </a:extLst>
              </a:tr>
              <a:tr h="749458">
                <a:tc>
                  <a:txBody>
                    <a:bodyPr/>
                    <a:lstStyle/>
                    <a:p>
                      <a:r>
                        <a:rPr lang="sv-SE" sz="1400"/>
                        <a:t>10 min</a:t>
                      </a:r>
                    </a:p>
                  </a:txBody>
                  <a:tcPr marL="97388" marR="97388"/>
                </a:tc>
                <a:tc>
                  <a:txBody>
                    <a:bodyPr/>
                    <a:lstStyle/>
                    <a:p>
                      <a:r>
                        <a:rPr lang="sv-SE" sz="1400"/>
                        <a:t>Syfte och målsättning med förändringen</a:t>
                      </a:r>
                    </a:p>
                  </a:txBody>
                  <a:tcPr marL="97388" marR="97388"/>
                </a:tc>
                <a:tc>
                  <a:txBody>
                    <a:bodyPr/>
                    <a:lstStyle/>
                    <a:p>
                      <a:r>
                        <a:rPr lang="sv-SE" sz="1400"/>
                        <a:t>Gå igenom varför förändringen ska genomföras och vilken effekt/nytta den ska leda till och svara på eventuella frågor</a:t>
                      </a:r>
                    </a:p>
                  </a:txBody>
                  <a:tcPr marL="97388" marR="97388"/>
                </a:tc>
                <a:tc>
                  <a:txBody>
                    <a:bodyPr/>
                    <a:lstStyle/>
                    <a:p>
                      <a:r>
                        <a:rPr lang="sv-SE" sz="1400"/>
                        <a:t>Enhetschef</a:t>
                      </a:r>
                    </a:p>
                  </a:txBody>
                  <a:tcPr marL="97388" marR="97388"/>
                </a:tc>
                <a:extLst>
                  <a:ext uri="{0D108BD9-81ED-4DB2-BD59-A6C34878D82A}">
                    <a16:rowId xmlns:a16="http://schemas.microsoft.com/office/drawing/2014/main" val="2419308671"/>
                  </a:ext>
                </a:extLst>
              </a:tr>
              <a:tr h="671991">
                <a:tc>
                  <a:txBody>
                    <a:bodyPr/>
                    <a:lstStyle/>
                    <a:p>
                      <a:r>
                        <a:rPr lang="sv-SE" sz="1400"/>
                        <a:t>15 min</a:t>
                      </a:r>
                    </a:p>
                  </a:txBody>
                  <a:tcPr marL="97388" marR="97388"/>
                </a:tc>
                <a:tc>
                  <a:txBody>
                    <a:bodyPr/>
                    <a:lstStyle/>
                    <a:p>
                      <a:r>
                        <a:rPr lang="sv-SE" sz="1400"/>
                        <a:t>Farhågor och möjligheter</a:t>
                      </a:r>
                    </a:p>
                  </a:txBody>
                  <a:tcPr marL="97388" marR="97388"/>
                </a:tc>
                <a:tc>
                  <a:txBody>
                    <a:bodyPr/>
                    <a:lstStyle/>
                    <a:p>
                      <a:r>
                        <a:rPr lang="sv-SE" sz="1400"/>
                        <a:t>Identifiera och gruppera farhågor och möjligheter/förbättringar som förändringen skapar</a:t>
                      </a:r>
                    </a:p>
                  </a:txBody>
                  <a:tcPr marL="97388" marR="97388"/>
                </a:tc>
                <a:tc>
                  <a:txBody>
                    <a:bodyPr/>
                    <a:lstStyle/>
                    <a:p>
                      <a:r>
                        <a:rPr lang="sv-SE" sz="1400"/>
                        <a:t>Alla</a:t>
                      </a:r>
                    </a:p>
                  </a:txBody>
                  <a:tcPr marL="97388" marR="97388"/>
                </a:tc>
                <a:extLst>
                  <a:ext uri="{0D108BD9-81ED-4DB2-BD59-A6C34878D82A}">
                    <a16:rowId xmlns:a16="http://schemas.microsoft.com/office/drawing/2014/main" val="579134911"/>
                  </a:ext>
                </a:extLst>
              </a:tr>
              <a:tr h="530866">
                <a:tc>
                  <a:txBody>
                    <a:bodyPr/>
                    <a:lstStyle/>
                    <a:p>
                      <a:pPr lvl="0">
                        <a:buNone/>
                      </a:pPr>
                      <a:r>
                        <a:rPr lang="sv-SE" sz="1400"/>
                        <a:t>10 min</a:t>
                      </a:r>
                    </a:p>
                  </a:txBody>
                  <a:tcPr marL="97388" marR="97388"/>
                </a:tc>
                <a:tc>
                  <a:txBody>
                    <a:bodyPr/>
                    <a:lstStyle/>
                    <a:p>
                      <a:pPr lvl="0">
                        <a:buNone/>
                      </a:pPr>
                      <a:r>
                        <a:rPr lang="sv-SE" sz="1400"/>
                        <a:t>Vem berörs av förändringen? </a:t>
                      </a:r>
                    </a:p>
                  </a:txBody>
                  <a:tcPr marL="97388" marR="97388"/>
                </a:tc>
                <a:tc>
                  <a:txBody>
                    <a:bodyPr/>
                    <a:lstStyle/>
                    <a:p>
                      <a:pPr lvl="0">
                        <a:buNone/>
                      </a:pPr>
                      <a:r>
                        <a:rPr lang="sv-SE" sz="1400"/>
                        <a:t>Diskutera vem som berörs av förändringen och i vilken grad de påverkas  </a:t>
                      </a:r>
                    </a:p>
                  </a:txBody>
                  <a:tcPr marL="97388" marR="97388"/>
                </a:tc>
                <a:tc>
                  <a:txBody>
                    <a:bodyPr/>
                    <a:lstStyle/>
                    <a:p>
                      <a:pPr lvl="0">
                        <a:buNone/>
                      </a:pPr>
                      <a:r>
                        <a:rPr lang="sv-SE" sz="1400"/>
                        <a:t>Alla </a:t>
                      </a:r>
                    </a:p>
                  </a:txBody>
                  <a:tcPr marL="97388" marR="97388"/>
                </a:tc>
                <a:extLst>
                  <a:ext uri="{0D108BD9-81ED-4DB2-BD59-A6C34878D82A}">
                    <a16:rowId xmlns:a16="http://schemas.microsoft.com/office/drawing/2014/main" val="216811929"/>
                  </a:ext>
                </a:extLst>
              </a:tr>
              <a:tr h="1269183">
                <a:tc>
                  <a:txBody>
                    <a:bodyPr/>
                    <a:lstStyle/>
                    <a:p>
                      <a:r>
                        <a:rPr lang="sv-SE" sz="1400"/>
                        <a:t>5 min</a:t>
                      </a:r>
                    </a:p>
                  </a:txBody>
                  <a:tcPr marL="97388" marR="97388"/>
                </a:tc>
                <a:tc>
                  <a:txBody>
                    <a:bodyPr/>
                    <a:lstStyle/>
                    <a:p>
                      <a:r>
                        <a:rPr lang="sv-SE" sz="1400"/>
                        <a:t>Summera och nästa steg</a:t>
                      </a:r>
                    </a:p>
                  </a:txBody>
                  <a:tcPr marL="97388" marR="97388"/>
                </a:tc>
                <a:tc>
                  <a:txBody>
                    <a:bodyPr/>
                    <a:lstStyle/>
                    <a:p>
                      <a:r>
                        <a:rPr lang="sv-SE" sz="1400"/>
                        <a:t>Berätta hur farhågor och möjligheter/förbättringar tas vidare i processen.</a:t>
                      </a:r>
                    </a:p>
                  </a:txBody>
                  <a:tcPr marL="97388" marR="97388"/>
                </a:tc>
                <a:tc>
                  <a:txBody>
                    <a:bodyPr/>
                    <a:lstStyle/>
                    <a:p>
                      <a:r>
                        <a:rPr lang="sv-SE" sz="1400"/>
                        <a:t>Enhetschef</a:t>
                      </a:r>
                    </a:p>
                  </a:txBody>
                  <a:tcPr marL="97388" marR="97388"/>
                </a:tc>
                <a:extLst>
                  <a:ext uri="{0D108BD9-81ED-4DB2-BD59-A6C34878D82A}">
                    <a16:rowId xmlns:a16="http://schemas.microsoft.com/office/drawing/2014/main" val="3093432431"/>
                  </a:ext>
                </a:extLst>
              </a:tr>
            </a:tbl>
          </a:graphicData>
        </a:graphic>
      </p:graphicFrame>
    </p:spTree>
    <p:extLst>
      <p:ext uri="{BB962C8B-B14F-4D97-AF65-F5344CB8AC3E}">
        <p14:creationId xmlns:p14="http://schemas.microsoft.com/office/powerpoint/2010/main" val="281116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0">
                <a:solidFill>
                  <a:schemeClr val="accent1"/>
                </a:solidFill>
              </a:rPr>
              <a:t>Vilka farhågor och möjligheter finns?</a:t>
            </a:r>
          </a:p>
        </p:txBody>
      </p:sp>
      <p:pic>
        <p:nvPicPr>
          <p:cNvPr id="7" name="Bildobjekt 6" descr="En bild som visar text, kontorsmaterial, kuvert, visitkort&#10;&#10;Automatiskt genererad beskrivning">
            <a:extLst>
              <a:ext uri="{FF2B5EF4-FFF2-40B4-BE49-F238E27FC236}">
                <a16:creationId xmlns:a16="http://schemas.microsoft.com/office/drawing/2014/main" id="{E077B767-E059-418A-84C2-608509DBD7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91275" y="846138"/>
            <a:ext cx="3514725" cy="2334406"/>
          </a:xfrm>
          <a:prstGeom prst="rect">
            <a:avLst/>
          </a:prstGeom>
        </p:spPr>
      </p:pic>
      <p:sp>
        <p:nvSpPr>
          <p:cNvPr id="3" name="Platshållare för innehåll 2"/>
          <p:cNvSpPr>
            <a:spLocks noGrp="1"/>
          </p:cNvSpPr>
          <p:nvPr>
            <p:ph idx="1"/>
          </p:nvPr>
        </p:nvSpPr>
        <p:spPr>
          <a:xfrm>
            <a:off x="561975" y="1414475"/>
            <a:ext cx="6372225" cy="4525963"/>
          </a:xfrm>
          <a:ln>
            <a:noFill/>
          </a:ln>
        </p:spPr>
        <p:txBody>
          <a:bodyPr>
            <a:normAutofit/>
          </a:bodyPr>
          <a:lstStyle/>
          <a:p>
            <a:pPr marL="0" indent="0">
              <a:buNone/>
            </a:pPr>
            <a:r>
              <a:rPr lang="sv-SE" sz="2200"/>
              <a:t>Gör så här:</a:t>
            </a:r>
          </a:p>
          <a:p>
            <a:pPr marL="514338" indent="-514338">
              <a:buFont typeface="+mj-lt"/>
              <a:buAutoNum type="arabicPeriod"/>
            </a:pPr>
            <a:r>
              <a:rPr lang="sv-SE" sz="2000"/>
              <a:t>Vi ska identifiera farhågor och möjliga förbättringar med förändringen. Använd post it med olika färger.</a:t>
            </a:r>
          </a:p>
          <a:p>
            <a:pPr marL="514338" indent="-514338">
              <a:buFont typeface="+mj-lt"/>
              <a:buAutoNum type="arabicPeriod"/>
            </a:pPr>
            <a:r>
              <a:rPr lang="sv-SE" sz="2000"/>
              <a:t>Skriv ner de 3-5 största farhågorna, enskilt eller i mindre grupper, på post-it (5 min) och sätt upp dem där de ska grupperas.</a:t>
            </a:r>
          </a:p>
          <a:p>
            <a:pPr lvl="1"/>
            <a:r>
              <a:rPr lang="sv-SE" sz="1600"/>
              <a:t>En farhåga per post it</a:t>
            </a:r>
          </a:p>
          <a:p>
            <a:pPr marL="514338" indent="-514338">
              <a:buFont typeface="+mj-lt"/>
              <a:buAutoNum type="arabicPeriod"/>
            </a:pPr>
            <a:r>
              <a:rPr lang="sv-SE" sz="2000"/>
              <a:t>Skriv ner de 3-5 största möjligheterna/ förbättringarna som förändringen innebär (5 min) och sätt upp dem där de ska grupperas.</a:t>
            </a:r>
          </a:p>
          <a:p>
            <a:pPr marL="514338" indent="-514338">
              <a:buFont typeface="+mj-lt"/>
              <a:buAutoNum type="arabicPeriod"/>
            </a:pPr>
            <a:r>
              <a:rPr lang="sv-SE" sz="2000"/>
              <a:t>Gruppera farhågorna och möjligheterna/ förbättringarna i områden med rubrik.</a:t>
            </a:r>
          </a:p>
        </p:txBody>
      </p:sp>
    </p:spTree>
    <p:extLst>
      <p:ext uri="{BB962C8B-B14F-4D97-AF65-F5344CB8AC3E}">
        <p14:creationId xmlns:p14="http://schemas.microsoft.com/office/powerpoint/2010/main" val="368091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0">
                <a:solidFill>
                  <a:schemeClr val="accent1"/>
                </a:solidFill>
              </a:rPr>
              <a:t>Vem berörs av förändringen?</a:t>
            </a:r>
          </a:p>
        </p:txBody>
      </p:sp>
      <p:sp>
        <p:nvSpPr>
          <p:cNvPr id="3" name="Platshållare för innehåll 2"/>
          <p:cNvSpPr>
            <a:spLocks noGrp="1"/>
          </p:cNvSpPr>
          <p:nvPr>
            <p:ph idx="1"/>
          </p:nvPr>
        </p:nvSpPr>
        <p:spPr>
          <a:xfrm>
            <a:off x="495300" y="1166018"/>
            <a:ext cx="8915400" cy="4525963"/>
          </a:xfrm>
        </p:spPr>
        <p:txBody>
          <a:bodyPr vert="horz" lIns="91440" tIns="45720" rIns="91440" bIns="45720" rtlCol="0" anchor="t">
            <a:normAutofit/>
          </a:bodyPr>
          <a:lstStyle/>
          <a:p>
            <a:pPr marL="0" indent="0">
              <a:buNone/>
            </a:pPr>
            <a:r>
              <a:rPr lang="sv-SE" sz="2400"/>
              <a:t>Dela in i er grupper om det behövs. Gör sen så här: </a:t>
            </a:r>
          </a:p>
          <a:p>
            <a:pPr marL="0" indent="0">
              <a:buNone/>
            </a:pPr>
            <a:endParaRPr lang="sv-SE" sz="1800" i="1">
              <a:cs typeface="Calibri" panose="020F0502020204030204"/>
            </a:endParaRPr>
          </a:p>
        </p:txBody>
      </p:sp>
      <p:graphicFrame>
        <p:nvGraphicFramePr>
          <p:cNvPr id="4" name="Diagram 3">
            <a:extLst>
              <a:ext uri="{FF2B5EF4-FFF2-40B4-BE49-F238E27FC236}">
                <a16:creationId xmlns:a16="http://schemas.microsoft.com/office/drawing/2014/main" id="{8B1B72BE-9D74-4DDD-A67A-EB1A3B6B2A62}"/>
              </a:ext>
            </a:extLst>
          </p:cNvPr>
          <p:cNvGraphicFramePr/>
          <p:nvPr>
            <p:extLst>
              <p:ext uri="{D42A27DB-BD31-4B8C-83A1-F6EECF244321}">
                <p14:modId xmlns:p14="http://schemas.microsoft.com/office/powerpoint/2010/main" val="2671088476"/>
              </p:ext>
            </p:extLst>
          </p:nvPr>
        </p:nvGraphicFramePr>
        <p:xfrm>
          <a:off x="784224" y="1966647"/>
          <a:ext cx="7940675" cy="372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75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DCB2BA-0E6D-4F9D-8833-9881F275950A}"/>
              </a:ext>
            </a:extLst>
          </p:cNvPr>
          <p:cNvSpPr>
            <a:spLocks noGrp="1"/>
          </p:cNvSpPr>
          <p:nvPr>
            <p:ph type="ctrTitle"/>
          </p:nvPr>
        </p:nvSpPr>
        <p:spPr/>
        <p:txBody>
          <a:bodyPr/>
          <a:lstStyle/>
          <a:p>
            <a:r>
              <a:rPr lang="sv-SE"/>
              <a:t>2</a:t>
            </a:r>
          </a:p>
        </p:txBody>
      </p:sp>
      <p:sp>
        <p:nvSpPr>
          <p:cNvPr id="5" name="Underrubrik 4">
            <a:extLst>
              <a:ext uri="{FF2B5EF4-FFF2-40B4-BE49-F238E27FC236}">
                <a16:creationId xmlns:a16="http://schemas.microsoft.com/office/drawing/2014/main" id="{CAA46755-4996-4020-8D5B-724BC1EBDAFB}"/>
              </a:ext>
            </a:extLst>
          </p:cNvPr>
          <p:cNvSpPr>
            <a:spLocks noGrp="1"/>
          </p:cNvSpPr>
          <p:nvPr>
            <p:ph type="subTitle" idx="1"/>
          </p:nvPr>
        </p:nvSpPr>
        <p:spPr/>
        <p:txBody>
          <a:bodyPr/>
          <a:lstStyle/>
          <a:p>
            <a:r>
              <a:rPr lang="sv-SE"/>
              <a:t>Vilka aktiviteter behöver vi genomföra?</a:t>
            </a:r>
          </a:p>
        </p:txBody>
      </p:sp>
    </p:spTree>
    <p:extLst>
      <p:ext uri="{BB962C8B-B14F-4D97-AF65-F5344CB8AC3E}">
        <p14:creationId xmlns:p14="http://schemas.microsoft.com/office/powerpoint/2010/main" val="385481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DAFF0-DFB8-4760-B08B-7AC548BBF046}"/>
              </a:ext>
            </a:extLst>
          </p:cNvPr>
          <p:cNvSpPr>
            <a:spLocks noGrp="1"/>
          </p:cNvSpPr>
          <p:nvPr>
            <p:ph type="title"/>
          </p:nvPr>
        </p:nvSpPr>
        <p:spPr/>
        <p:txBody>
          <a:bodyPr/>
          <a:lstStyle/>
          <a:p>
            <a:r>
              <a:rPr lang="sv-SE" sz="3600" b="0">
                <a:solidFill>
                  <a:schemeClr val="accent1"/>
                </a:solidFill>
              </a:rPr>
              <a:t>Del två - genomförande</a:t>
            </a:r>
          </a:p>
        </p:txBody>
      </p:sp>
      <p:graphicFrame>
        <p:nvGraphicFramePr>
          <p:cNvPr id="4" name="Tabell 4">
            <a:extLst>
              <a:ext uri="{FF2B5EF4-FFF2-40B4-BE49-F238E27FC236}">
                <a16:creationId xmlns:a16="http://schemas.microsoft.com/office/drawing/2014/main" id="{9405D957-4168-417B-8A4C-E15D8A8544E7}"/>
              </a:ext>
            </a:extLst>
          </p:cNvPr>
          <p:cNvGraphicFramePr>
            <a:graphicFrameLocks noGrp="1"/>
          </p:cNvGraphicFramePr>
          <p:nvPr>
            <p:ph idx="1"/>
            <p:extLst>
              <p:ext uri="{D42A27DB-BD31-4B8C-83A1-F6EECF244321}">
                <p14:modId xmlns:p14="http://schemas.microsoft.com/office/powerpoint/2010/main" val="4108109779"/>
              </p:ext>
            </p:extLst>
          </p:nvPr>
        </p:nvGraphicFramePr>
        <p:xfrm>
          <a:off x="322613" y="1205366"/>
          <a:ext cx="9088087" cy="4028440"/>
        </p:xfrm>
        <a:graphic>
          <a:graphicData uri="http://schemas.openxmlformats.org/drawingml/2006/table">
            <a:tbl>
              <a:tblPr firstRow="1" bandRow="1">
                <a:tableStyleId>{5C22544A-7EE6-4342-B048-85BDC9FD1C3A}</a:tableStyleId>
              </a:tblPr>
              <a:tblGrid>
                <a:gridCol w="801470">
                  <a:extLst>
                    <a:ext uri="{9D8B030D-6E8A-4147-A177-3AD203B41FA5}">
                      <a16:colId xmlns:a16="http://schemas.microsoft.com/office/drawing/2014/main" val="2191051900"/>
                    </a:ext>
                  </a:extLst>
                </a:gridCol>
                <a:gridCol w="1934678">
                  <a:extLst>
                    <a:ext uri="{9D8B030D-6E8A-4147-A177-3AD203B41FA5}">
                      <a16:colId xmlns:a16="http://schemas.microsoft.com/office/drawing/2014/main" val="478157064"/>
                    </a:ext>
                  </a:extLst>
                </a:gridCol>
                <a:gridCol w="5140656">
                  <a:extLst>
                    <a:ext uri="{9D8B030D-6E8A-4147-A177-3AD203B41FA5}">
                      <a16:colId xmlns:a16="http://schemas.microsoft.com/office/drawing/2014/main" val="1036543857"/>
                    </a:ext>
                  </a:extLst>
                </a:gridCol>
                <a:gridCol w="1211283">
                  <a:extLst>
                    <a:ext uri="{9D8B030D-6E8A-4147-A177-3AD203B41FA5}">
                      <a16:colId xmlns:a16="http://schemas.microsoft.com/office/drawing/2014/main" val="1423776830"/>
                    </a:ext>
                  </a:extLst>
                </a:gridCol>
              </a:tblGrid>
              <a:tr h="370840">
                <a:tc>
                  <a:txBody>
                    <a:bodyPr/>
                    <a:lstStyle/>
                    <a:p>
                      <a:r>
                        <a:rPr lang="sv-SE"/>
                        <a:t>Tid</a:t>
                      </a:r>
                    </a:p>
                  </a:txBody>
                  <a:tcPr marL="93573" marR="93573"/>
                </a:tc>
                <a:tc>
                  <a:txBody>
                    <a:bodyPr/>
                    <a:lstStyle/>
                    <a:p>
                      <a:r>
                        <a:rPr lang="sv-SE"/>
                        <a:t>Aktivitet</a:t>
                      </a:r>
                    </a:p>
                  </a:txBody>
                  <a:tcPr marL="93573" marR="93573"/>
                </a:tc>
                <a:tc>
                  <a:txBody>
                    <a:bodyPr/>
                    <a:lstStyle/>
                    <a:p>
                      <a:r>
                        <a:rPr lang="sv-SE"/>
                        <a:t>Detaljer</a:t>
                      </a:r>
                    </a:p>
                  </a:txBody>
                  <a:tcPr marL="93573" marR="93573"/>
                </a:tc>
                <a:tc>
                  <a:txBody>
                    <a:bodyPr/>
                    <a:lstStyle/>
                    <a:p>
                      <a:r>
                        <a:rPr lang="sv-SE"/>
                        <a:t>Ansvarig</a:t>
                      </a:r>
                    </a:p>
                  </a:txBody>
                  <a:tcPr marL="93573" marR="93573"/>
                </a:tc>
                <a:extLst>
                  <a:ext uri="{0D108BD9-81ED-4DB2-BD59-A6C34878D82A}">
                    <a16:rowId xmlns:a16="http://schemas.microsoft.com/office/drawing/2014/main" val="4190030985"/>
                  </a:ext>
                </a:extLst>
              </a:tr>
              <a:tr h="370840">
                <a:tc>
                  <a:txBody>
                    <a:bodyPr/>
                    <a:lstStyle/>
                    <a:p>
                      <a:r>
                        <a:rPr lang="sv-SE" sz="1400"/>
                        <a:t>10 min</a:t>
                      </a:r>
                    </a:p>
                  </a:txBody>
                  <a:tcPr marL="93573" marR="93573"/>
                </a:tc>
                <a:tc>
                  <a:txBody>
                    <a:bodyPr/>
                    <a:lstStyle/>
                    <a:p>
                      <a:r>
                        <a:rPr lang="sv-SE" sz="1400"/>
                        <a:t>Summera</a:t>
                      </a:r>
                    </a:p>
                  </a:txBody>
                  <a:tcPr marL="93573" marR="93573"/>
                </a:tc>
                <a:tc>
                  <a:txBody>
                    <a:bodyPr/>
                    <a:lstStyle/>
                    <a:p>
                      <a:r>
                        <a:rPr lang="sv-SE" sz="1400"/>
                        <a:t>Sammanställ resultatet från del 1 som input till aktivitetsinventeringen.  </a:t>
                      </a:r>
                    </a:p>
                  </a:txBody>
                  <a:tcPr marL="93573" marR="93573"/>
                </a:tc>
                <a:tc>
                  <a:txBody>
                    <a:bodyPr/>
                    <a:lstStyle/>
                    <a:p>
                      <a:r>
                        <a:rPr lang="sv-SE" sz="1400"/>
                        <a:t>Enhetschef</a:t>
                      </a:r>
                    </a:p>
                  </a:txBody>
                  <a:tcPr marL="93573" marR="93573"/>
                </a:tc>
                <a:extLst>
                  <a:ext uri="{0D108BD9-81ED-4DB2-BD59-A6C34878D82A}">
                    <a16:rowId xmlns:a16="http://schemas.microsoft.com/office/drawing/2014/main" val="805135791"/>
                  </a:ext>
                </a:extLst>
              </a:tr>
              <a:tr h="370840">
                <a:tc>
                  <a:txBody>
                    <a:bodyPr/>
                    <a:lstStyle/>
                    <a:p>
                      <a:r>
                        <a:rPr lang="sv-SE" sz="1400"/>
                        <a:t>20 min</a:t>
                      </a:r>
                    </a:p>
                  </a:txBody>
                  <a:tcPr marL="93573" marR="93573"/>
                </a:tc>
                <a:tc>
                  <a:txBody>
                    <a:bodyPr/>
                    <a:lstStyle/>
                    <a:p>
                      <a:r>
                        <a:rPr lang="sv-SE" sz="1400"/>
                        <a:t>Aktivitetsinventering</a:t>
                      </a:r>
                    </a:p>
                  </a:txBody>
                  <a:tcPr marL="93573" marR="93573"/>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sv-SE" sz="1400"/>
                        <a:t>Diskutera vilka aktiviteter vi måste genomföra för att nå slutmålet</a:t>
                      </a:r>
                      <a:r>
                        <a:rPr lang="sv-SE" sz="1400" kern="1200">
                          <a:solidFill>
                            <a:schemeClr val="dk1"/>
                          </a:solidFill>
                          <a:latin typeface="+mn-lt"/>
                          <a:ea typeface="+mn-ea"/>
                          <a:cs typeface="+mn-cs"/>
                        </a:rPr>
                        <a:t>.</a:t>
                      </a:r>
                    </a:p>
                    <a:p>
                      <a:pPr marL="0" marR="0" lvl="0" indent="0" algn="l" defTabSz="742950"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Diskutera även om det är saker vi ska sluta göra med tanke på slutmålet</a:t>
                      </a:r>
                    </a:p>
                  </a:txBody>
                  <a:tcPr marL="93573" marR="93573"/>
                </a:tc>
                <a:tc>
                  <a:txBody>
                    <a:bodyPr/>
                    <a:lstStyle/>
                    <a:p>
                      <a:r>
                        <a:rPr lang="sv-SE" sz="1400"/>
                        <a:t>Alla</a:t>
                      </a:r>
                    </a:p>
                  </a:txBody>
                  <a:tcPr marL="93573" marR="93573"/>
                </a:tc>
                <a:extLst>
                  <a:ext uri="{0D108BD9-81ED-4DB2-BD59-A6C34878D82A}">
                    <a16:rowId xmlns:a16="http://schemas.microsoft.com/office/drawing/2014/main" val="2419308671"/>
                  </a:ext>
                </a:extLst>
              </a:tr>
              <a:tr h="370840">
                <a:tc>
                  <a:txBody>
                    <a:bodyPr/>
                    <a:lstStyle/>
                    <a:p>
                      <a:r>
                        <a:rPr lang="sv-SE" sz="1400"/>
                        <a:t>10 min</a:t>
                      </a:r>
                    </a:p>
                  </a:txBody>
                  <a:tcPr marL="93573" marR="93573"/>
                </a:tc>
                <a:tc>
                  <a:txBody>
                    <a:bodyPr/>
                    <a:lstStyle/>
                    <a:p>
                      <a:r>
                        <a:rPr lang="sv-SE" sz="1400"/>
                        <a:t>Utvecklingsområden</a:t>
                      </a:r>
                    </a:p>
                  </a:txBody>
                  <a:tcPr marL="93573" marR="93573"/>
                </a:tc>
                <a:tc>
                  <a:txBody>
                    <a:bodyPr/>
                    <a:lstStyle/>
                    <a:p>
                      <a:r>
                        <a:rPr lang="sv-SE" sz="1400"/>
                        <a:t>Gruppera aktiviteterna och tilldela grupperna rubriker (utvecklingsområden)</a:t>
                      </a:r>
                    </a:p>
                  </a:txBody>
                  <a:tcPr marL="93573" marR="93573"/>
                </a:tc>
                <a:tc>
                  <a:txBody>
                    <a:bodyPr/>
                    <a:lstStyle/>
                    <a:p>
                      <a:r>
                        <a:rPr lang="sv-SE" sz="1400" dirty="0"/>
                        <a:t>Alla</a:t>
                      </a:r>
                    </a:p>
                  </a:txBody>
                  <a:tcPr marL="93573" marR="93573"/>
                </a:tc>
                <a:extLst>
                  <a:ext uri="{0D108BD9-81ED-4DB2-BD59-A6C34878D82A}">
                    <a16:rowId xmlns:a16="http://schemas.microsoft.com/office/drawing/2014/main" val="579134911"/>
                  </a:ext>
                </a:extLst>
              </a:tr>
              <a:tr h="370840">
                <a:tc>
                  <a:txBody>
                    <a:bodyPr/>
                    <a:lstStyle/>
                    <a:p>
                      <a:r>
                        <a:rPr lang="sv-SE" sz="1400"/>
                        <a:t>5 min</a:t>
                      </a:r>
                    </a:p>
                  </a:txBody>
                  <a:tcPr marL="93573" marR="93573"/>
                </a:tc>
                <a:tc>
                  <a:txBody>
                    <a:bodyPr/>
                    <a:lstStyle/>
                    <a:p>
                      <a:r>
                        <a:rPr lang="sv-SE" sz="1400"/>
                        <a:t>Summera och nästa steg</a:t>
                      </a:r>
                    </a:p>
                  </a:txBody>
                  <a:tcPr marL="93573" marR="93573"/>
                </a:tc>
                <a:tc>
                  <a:txBody>
                    <a:bodyPr/>
                    <a:lstStyle/>
                    <a:p>
                      <a:r>
                        <a:rPr lang="sv-SE" sz="1400"/>
                        <a:t>Berätta att aktivitetslistan med utvecklingsområdena kommer sitta uppe under tiden till nästa möte och kan fyllas på under perioden. </a:t>
                      </a:r>
                    </a:p>
                    <a:p>
                      <a:r>
                        <a:rPr lang="sv-SE" sz="1400"/>
                        <a:t>Förändringsgruppen kommer sammanställa aktiviteterna och utvecklingsområdena och presentera dessa vid nästa möte</a:t>
                      </a:r>
                    </a:p>
                  </a:txBody>
                  <a:tcPr marL="93573" marR="93573"/>
                </a:tc>
                <a:tc>
                  <a:txBody>
                    <a:bodyPr/>
                    <a:lstStyle/>
                    <a:p>
                      <a:r>
                        <a:rPr lang="sv-SE" sz="1400"/>
                        <a:t>Förändrings-gruppen</a:t>
                      </a:r>
                    </a:p>
                  </a:txBody>
                  <a:tcPr marL="93573" marR="93573"/>
                </a:tc>
                <a:extLst>
                  <a:ext uri="{0D108BD9-81ED-4DB2-BD59-A6C34878D82A}">
                    <a16:rowId xmlns:a16="http://schemas.microsoft.com/office/drawing/2014/main" val="3093432431"/>
                  </a:ext>
                </a:extLst>
              </a:tr>
              <a:tr h="370840">
                <a:tc>
                  <a:txBody>
                    <a:bodyPr/>
                    <a:lstStyle/>
                    <a:p>
                      <a:endParaRPr lang="sv-SE" sz="1400"/>
                    </a:p>
                  </a:txBody>
                  <a:tcPr marL="93573" marR="93573"/>
                </a:tc>
                <a:tc>
                  <a:txBody>
                    <a:bodyPr/>
                    <a:lstStyle/>
                    <a:p>
                      <a:r>
                        <a:rPr lang="sv-SE" sz="1400"/>
                        <a:t>Inför del 3 </a:t>
                      </a:r>
                    </a:p>
                  </a:txBody>
                  <a:tcPr marL="93573" marR="93573"/>
                </a:tc>
                <a:tc>
                  <a:txBody>
                    <a:bodyPr/>
                    <a:lstStyle/>
                    <a:p>
                      <a:r>
                        <a:rPr lang="sv-SE" sz="1400"/>
                        <a:t>Prioritera genom att gruppera aktiviteterna i prioriteringsmatrisen </a:t>
                      </a:r>
                    </a:p>
                  </a:txBody>
                  <a:tcPr marL="93573" marR="93573"/>
                </a:tc>
                <a:tc>
                  <a:txBody>
                    <a:bodyPr/>
                    <a:lstStyle/>
                    <a:p>
                      <a:r>
                        <a:rPr lang="sv-SE" sz="1400" dirty="0"/>
                        <a:t>Förändringsgruppen</a:t>
                      </a:r>
                    </a:p>
                  </a:txBody>
                  <a:tcPr marL="93573" marR="9357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937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0">
                <a:solidFill>
                  <a:schemeClr val="accent1"/>
                </a:solidFill>
              </a:rPr>
              <a:t>Vilka aktiviteter behöver vi genomföra för att nå slutmålet? </a:t>
            </a:r>
          </a:p>
        </p:txBody>
      </p:sp>
      <p:sp>
        <p:nvSpPr>
          <p:cNvPr id="3" name="Platshållare för innehåll 2"/>
          <p:cNvSpPr>
            <a:spLocks noGrp="1"/>
          </p:cNvSpPr>
          <p:nvPr>
            <p:ph idx="1"/>
          </p:nvPr>
        </p:nvSpPr>
        <p:spPr/>
        <p:txBody>
          <a:bodyPr>
            <a:normAutofit/>
          </a:bodyPr>
          <a:lstStyle/>
          <a:p>
            <a:pPr marL="0" indent="0">
              <a:buNone/>
            </a:pPr>
            <a:r>
              <a:rPr lang="sv-SE" sz="2000" dirty="0"/>
              <a:t>Gör så här:</a:t>
            </a:r>
            <a:br>
              <a:rPr lang="sv-SE" sz="2000" dirty="0"/>
            </a:br>
            <a:endParaRPr lang="sv-SE" sz="2000" dirty="0"/>
          </a:p>
          <a:p>
            <a:pPr marL="0" indent="0">
              <a:buNone/>
            </a:pPr>
            <a:r>
              <a:rPr lang="sv-SE" sz="2000" dirty="0"/>
              <a:t>Utifrån de farhågor och möjligheter som identifierades i del ett:</a:t>
            </a:r>
          </a:p>
          <a:p>
            <a:pPr marL="457189" indent="-457189">
              <a:buFont typeface="+mj-lt"/>
              <a:buAutoNum type="arabicPeriod"/>
            </a:pPr>
            <a:r>
              <a:rPr lang="sv-SE" sz="2000" b="1" dirty="0"/>
              <a:t>Lista</a:t>
            </a:r>
            <a:r>
              <a:rPr lang="sv-SE" sz="2000" dirty="0"/>
              <a:t> de aktiviteter som vi behöver genomföra för att nå slutmålet. Be deltagarna lista aktiviteterna på post-it, med en aktivitet per post-it-lapp. (15 min)</a:t>
            </a:r>
          </a:p>
          <a:p>
            <a:pPr marL="457189" indent="-457189">
              <a:buFont typeface="+mj-lt"/>
              <a:buAutoNum type="arabicPeriod"/>
            </a:pPr>
            <a:r>
              <a:rPr lang="sv-SE" sz="2000" b="1" dirty="0"/>
              <a:t>Lista</a:t>
            </a:r>
            <a:r>
              <a:rPr lang="sv-SE" sz="2000" dirty="0"/>
              <a:t> de aktiviteter som vi behöver </a:t>
            </a:r>
            <a:r>
              <a:rPr lang="sv-SE" sz="2000" i="1" dirty="0"/>
              <a:t>sluta göra</a:t>
            </a:r>
            <a:r>
              <a:rPr lang="sv-SE" sz="2000" dirty="0"/>
              <a:t> för att nå slutmålet (5 min)</a:t>
            </a:r>
          </a:p>
          <a:p>
            <a:pPr marL="457189" indent="-457189">
              <a:buFont typeface="+mj-lt"/>
              <a:buAutoNum type="arabicPeriod"/>
            </a:pPr>
            <a:r>
              <a:rPr lang="sv-SE" sz="2000" b="1" dirty="0"/>
              <a:t>Gruppera</a:t>
            </a:r>
            <a:r>
              <a:rPr lang="sv-SE" sz="2000" dirty="0"/>
              <a:t> de aktiviteter som vi behöver genomföra för att nå slutmålet. Grupperna består av aktiviteter som är inom samma typ av område. (T ex utbildning, kommunikation, schemaläggning, systemstöd etc.) (10 min)</a:t>
            </a:r>
          </a:p>
          <a:p>
            <a:pPr marL="457189" indent="-457189">
              <a:buFont typeface="+mj-lt"/>
              <a:buAutoNum type="arabicPeriod"/>
            </a:pPr>
            <a:endParaRPr lang="sv-SE" sz="1800" dirty="0"/>
          </a:p>
          <a:p>
            <a:endParaRPr lang="sv-SE" sz="1800" i="1" dirty="0"/>
          </a:p>
        </p:txBody>
      </p:sp>
    </p:spTree>
    <p:extLst>
      <p:ext uri="{BB962C8B-B14F-4D97-AF65-F5344CB8AC3E}">
        <p14:creationId xmlns:p14="http://schemas.microsoft.com/office/powerpoint/2010/main" val="114899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0">
                <a:solidFill>
                  <a:schemeClr val="accent1"/>
                </a:solidFill>
              </a:rPr>
              <a:t>Prioritering av aktiviteter</a:t>
            </a:r>
          </a:p>
        </p:txBody>
      </p:sp>
      <p:sp>
        <p:nvSpPr>
          <p:cNvPr id="3" name="Platshållare för innehåll 2"/>
          <p:cNvSpPr>
            <a:spLocks noGrp="1"/>
          </p:cNvSpPr>
          <p:nvPr>
            <p:ph idx="1"/>
          </p:nvPr>
        </p:nvSpPr>
        <p:spPr>
          <a:xfrm>
            <a:off x="495300" y="1079210"/>
            <a:ext cx="8915400" cy="4525963"/>
          </a:xfrm>
        </p:spPr>
        <p:txBody>
          <a:bodyPr/>
          <a:lstStyle/>
          <a:p>
            <a:pPr marL="0" indent="0">
              <a:buNone/>
            </a:pPr>
            <a:r>
              <a:rPr lang="sv-SE" sz="1800"/>
              <a:t>Instruktion:</a:t>
            </a:r>
          </a:p>
          <a:p>
            <a:pPr marL="0" indent="0">
              <a:buNone/>
            </a:pPr>
            <a:r>
              <a:rPr lang="sv-SE" sz="1800"/>
              <a:t>Genomför övningen i storgrupp alternativt låt en utsedd förändringsgrupp göra prioriteringsövningen.  </a:t>
            </a:r>
            <a:br>
              <a:rPr lang="sv-SE" sz="1800"/>
            </a:br>
            <a:endParaRPr lang="sv-SE" sz="1800"/>
          </a:p>
          <a:p>
            <a:pPr marL="514338" indent="-514338">
              <a:buFont typeface="+mj-lt"/>
              <a:buAutoNum type="arabicPeriod"/>
            </a:pPr>
            <a:r>
              <a:rPr lang="sv-SE" sz="1800"/>
              <a:t>Gå tillbaka till aktiviteterna  </a:t>
            </a:r>
          </a:p>
          <a:p>
            <a:pPr marL="514338" indent="-514338">
              <a:buFont typeface="+mj-lt"/>
              <a:buAutoNum type="arabicPeriod"/>
            </a:pPr>
            <a:r>
              <a:rPr lang="sv-SE" sz="1800"/>
              <a:t>Bedöm effekt och insats, ta hjälp av prioriteringsmatrisen </a:t>
            </a:r>
          </a:p>
          <a:p>
            <a:pPr marL="914377" lvl="1" indent="-514338">
              <a:buFont typeface="+mj-lt"/>
              <a:buAutoNum type="alphaLcParenR"/>
            </a:pPr>
            <a:r>
              <a:rPr lang="sv-SE" sz="1600"/>
              <a:t>Har aktiviteten stor eller liten effekt?</a:t>
            </a:r>
          </a:p>
          <a:p>
            <a:pPr marL="914377" lvl="1" indent="-514338">
              <a:buFont typeface="+mj-lt"/>
              <a:buAutoNum type="alphaLcParenR"/>
            </a:pPr>
            <a:r>
              <a:rPr lang="sv-SE" sz="1600"/>
              <a:t>Hur stor är insatsen (tid, resurser, pengar…)?</a:t>
            </a:r>
            <a:br>
              <a:rPr lang="sv-SE" sz="1600"/>
            </a:br>
            <a:endParaRPr lang="sv-SE" sz="1600"/>
          </a:p>
          <a:p>
            <a:pPr marL="892175" lvl="1" indent="-536575">
              <a:buFont typeface="Wingdings" panose="05000000000000000000" pitchFamily="2" charset="2"/>
              <a:buChar char="Ø"/>
              <a:tabLst>
                <a:tab pos="892175" algn="l"/>
              </a:tabLst>
            </a:pPr>
            <a:r>
              <a:rPr lang="sv-SE" sz="1600"/>
              <a:t>För in i rätt ruta i matrisen</a:t>
            </a:r>
            <a:br>
              <a:rPr lang="sv-SE" sz="1600"/>
            </a:br>
            <a:endParaRPr lang="sv-SE" sz="1600"/>
          </a:p>
          <a:p>
            <a:pPr marL="514338" indent="-514338">
              <a:buFont typeface="+mj-lt"/>
              <a:buAutoNum type="arabicPeriod"/>
            </a:pPr>
            <a:r>
              <a:rPr lang="sv-SE" sz="1800"/>
              <a:t>Bedöm prioriteten efter placering:</a:t>
            </a:r>
          </a:p>
          <a:p>
            <a:pPr marL="914377" lvl="1" indent="-514338">
              <a:buFont typeface="+mj-lt"/>
              <a:buAutoNum type="romanUcPeriod"/>
            </a:pPr>
            <a:r>
              <a:rPr lang="sv-SE" sz="1400"/>
              <a:t>Liten insats, stor effekt! (= högst </a:t>
            </a:r>
            <a:r>
              <a:rPr lang="sv-SE" sz="1400" err="1"/>
              <a:t>prio</a:t>
            </a:r>
            <a:r>
              <a:rPr lang="sv-SE" sz="1400"/>
              <a:t>, ”lågt hängande frukter”, snabba vinster)</a:t>
            </a:r>
          </a:p>
          <a:p>
            <a:pPr marL="914377" lvl="1" indent="-514338">
              <a:buFont typeface="+mj-lt"/>
              <a:buAutoNum type="romanUcPeriod"/>
            </a:pPr>
            <a:r>
              <a:rPr lang="sv-SE" sz="1400"/>
              <a:t>Stor insats, stor effekt (= gör om möjligt!)</a:t>
            </a:r>
          </a:p>
          <a:p>
            <a:pPr marL="914377" lvl="1" indent="-514338">
              <a:buFont typeface="+mj-lt"/>
              <a:buAutoNum type="romanUcPeriod"/>
            </a:pPr>
            <a:r>
              <a:rPr lang="sv-SE" sz="1400"/>
              <a:t>Liten insats, liten effekt (= i mån av tid)</a:t>
            </a:r>
          </a:p>
          <a:p>
            <a:pPr marL="914377" lvl="1" indent="-514338">
              <a:buFont typeface="+mj-lt"/>
              <a:buAutoNum type="romanUcPeriod"/>
            </a:pPr>
            <a:r>
              <a:rPr lang="sv-SE" sz="1400"/>
              <a:t>Stor insats, liten effekt (= överväg att inte göra!)</a:t>
            </a:r>
          </a:p>
          <a:p>
            <a:pPr marL="514336" indent="-514338">
              <a:buFont typeface="+mj-lt"/>
              <a:buAutoNum type="arabicPeriod"/>
            </a:pPr>
            <a:r>
              <a:rPr lang="sv-SE" sz="1800"/>
              <a:t>Redovisa</a:t>
            </a:r>
          </a:p>
          <a:p>
            <a:pPr marL="914377" lvl="1" indent="-514338">
              <a:buFont typeface="+mj-lt"/>
              <a:buAutoNum type="romanUcPeriod"/>
            </a:pPr>
            <a:endParaRPr lang="sv-SE" sz="1400"/>
          </a:p>
          <a:p>
            <a:pPr marL="0" indent="0">
              <a:buNone/>
            </a:pPr>
            <a:endParaRPr lang="sv-SE" sz="1800"/>
          </a:p>
        </p:txBody>
      </p:sp>
    </p:spTree>
    <p:extLst>
      <p:ext uri="{BB962C8B-B14F-4D97-AF65-F5344CB8AC3E}">
        <p14:creationId xmlns:p14="http://schemas.microsoft.com/office/powerpoint/2010/main" val="78116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2966" y="5319"/>
            <a:ext cx="9906000" cy="6858000"/>
          </a:xfrm>
          <a:prstGeom prst="rect">
            <a:avLst/>
          </a:prstGeom>
        </p:spPr>
      </p:pic>
      <p:sp>
        <p:nvSpPr>
          <p:cNvPr id="6" name="Rektangel 5"/>
          <p:cNvSpPr/>
          <p:nvPr/>
        </p:nvSpPr>
        <p:spPr>
          <a:xfrm>
            <a:off x="21523" y="5319"/>
            <a:ext cx="269626" cy="461665"/>
          </a:xfrm>
          <a:prstGeom prst="rect">
            <a:avLst/>
          </a:prstGeom>
        </p:spPr>
        <p:txBody>
          <a:bodyPr wrap="none">
            <a:spAutoFit/>
          </a:bodyPr>
          <a:lstStyle/>
          <a:p>
            <a:r>
              <a:rPr lang="sv-SE"/>
              <a:t> </a:t>
            </a:r>
          </a:p>
        </p:txBody>
      </p:sp>
      <p:sp>
        <p:nvSpPr>
          <p:cNvPr id="2" name="Rektangel 1">
            <a:extLst>
              <a:ext uri="{FF2B5EF4-FFF2-40B4-BE49-F238E27FC236}">
                <a16:creationId xmlns:a16="http://schemas.microsoft.com/office/drawing/2014/main" id="{97F52019-D58F-4CCC-9550-CFD5E3ADC17D}"/>
              </a:ext>
            </a:extLst>
          </p:cNvPr>
          <p:cNvSpPr/>
          <p:nvPr/>
        </p:nvSpPr>
        <p:spPr>
          <a:xfrm>
            <a:off x="8625408" y="0"/>
            <a:ext cx="1116504"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41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71EFC-4708-414B-A9B4-A865BF55FA0F}"/>
              </a:ext>
            </a:extLst>
          </p:cNvPr>
          <p:cNvSpPr>
            <a:spLocks noGrp="1"/>
          </p:cNvSpPr>
          <p:nvPr>
            <p:ph type="title"/>
          </p:nvPr>
        </p:nvSpPr>
        <p:spPr>
          <a:xfrm>
            <a:off x="495300" y="274638"/>
            <a:ext cx="8915400" cy="1045116"/>
          </a:xfrm>
        </p:spPr>
        <p:txBody>
          <a:bodyPr/>
          <a:lstStyle/>
          <a:p>
            <a:r>
              <a:rPr lang="sv-SE" sz="3600" b="0">
                <a:solidFill>
                  <a:schemeClr val="accent1"/>
                </a:solidFill>
              </a:rPr>
              <a:t>Varför ska vi ha en förändringsplan?</a:t>
            </a:r>
            <a:br>
              <a:rPr lang="sv-SE" sz="3600" b="0"/>
            </a:br>
            <a:endParaRPr lang="sv-SE" sz="3600" b="0"/>
          </a:p>
        </p:txBody>
      </p:sp>
      <p:sp>
        <p:nvSpPr>
          <p:cNvPr id="3" name="Platshållare för innehåll 2">
            <a:extLst>
              <a:ext uri="{FF2B5EF4-FFF2-40B4-BE49-F238E27FC236}">
                <a16:creationId xmlns:a16="http://schemas.microsoft.com/office/drawing/2014/main" id="{D0399BEE-7339-4E61-B3A1-E68CCA0A7A3D}"/>
              </a:ext>
            </a:extLst>
          </p:cNvPr>
          <p:cNvSpPr>
            <a:spLocks noGrp="1"/>
          </p:cNvSpPr>
          <p:nvPr>
            <p:ph idx="1"/>
          </p:nvPr>
        </p:nvSpPr>
        <p:spPr>
          <a:xfrm>
            <a:off x="495300" y="1319754"/>
            <a:ext cx="8477250" cy="4525963"/>
          </a:xfrm>
        </p:spPr>
        <p:txBody>
          <a:bodyPr lIns="91440" tIns="45720" rIns="91440" bIns="45720" anchor="t"/>
          <a:lstStyle/>
          <a:p>
            <a:pPr marL="342265" indent="-342265"/>
            <a:r>
              <a:rPr lang="sv-SE" sz="2400">
                <a:cs typeface="Calibri" panose="020F0502020204030204" pitchFamily="34" charset="0"/>
              </a:rPr>
              <a:t>Syfte</a:t>
            </a:r>
          </a:p>
          <a:p>
            <a:pPr marL="742306" lvl="1" indent="-342265"/>
            <a:r>
              <a:rPr lang="sv-SE" sz="2000">
                <a:cs typeface="Calibri" panose="020F0502020204030204" pitchFamily="34" charset="0"/>
              </a:rPr>
              <a:t>Att förankra förändringen och skapa delaktighet kring genomförandet  </a:t>
            </a:r>
            <a:br>
              <a:rPr lang="sv-SE" sz="2000">
                <a:cs typeface="Calibri" panose="020F0502020204030204" pitchFamily="34" charset="0"/>
              </a:rPr>
            </a:br>
            <a:endParaRPr lang="sv-SE" sz="2000">
              <a:cs typeface="Calibri" panose="020F0502020204030204" pitchFamily="34" charset="0"/>
            </a:endParaRPr>
          </a:p>
          <a:p>
            <a:pPr marL="342265" indent="-342265"/>
            <a:r>
              <a:rPr lang="sv-SE" sz="2400">
                <a:cs typeface="Calibri" panose="020F0502020204030204" pitchFamily="34" charset="0"/>
              </a:rPr>
              <a:t>Målsättning</a:t>
            </a:r>
          </a:p>
          <a:p>
            <a:pPr marL="742306" lvl="1" indent="-342265"/>
            <a:r>
              <a:rPr lang="sv-SE" sz="2000">
                <a:cs typeface="Calibri" panose="020F0502020204030204" pitchFamily="34" charset="0"/>
              </a:rPr>
              <a:t>Förankrad förändringsplan och </a:t>
            </a:r>
          </a:p>
          <a:p>
            <a:pPr marL="742306" lvl="1" indent="-342265"/>
            <a:r>
              <a:rPr lang="sv-SE" sz="2000">
                <a:cs typeface="Calibri" panose="020F0502020204030204" pitchFamily="34" charset="0"/>
              </a:rPr>
              <a:t>förståelse för varför förändringen ska genomföras, vad är det som ska förändras och hur det kommer att gå till.</a:t>
            </a:r>
          </a:p>
        </p:txBody>
      </p:sp>
    </p:spTree>
    <p:extLst>
      <p:ext uri="{BB962C8B-B14F-4D97-AF65-F5344CB8AC3E}">
        <p14:creationId xmlns:p14="http://schemas.microsoft.com/office/powerpoint/2010/main" val="76288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162751-2FEB-49E6-AAFF-838A061BD598}"/>
              </a:ext>
            </a:extLst>
          </p:cNvPr>
          <p:cNvSpPr>
            <a:spLocks noGrp="1"/>
          </p:cNvSpPr>
          <p:nvPr>
            <p:ph type="title"/>
          </p:nvPr>
        </p:nvSpPr>
        <p:spPr/>
        <p:txBody>
          <a:bodyPr/>
          <a:lstStyle/>
          <a:p>
            <a:r>
              <a:rPr lang="sv-SE" sz="3600" b="0">
                <a:solidFill>
                  <a:schemeClr val="accent1"/>
                </a:solidFill>
              </a:rPr>
              <a:t>Avslut - del två</a:t>
            </a:r>
          </a:p>
        </p:txBody>
      </p:sp>
      <p:sp>
        <p:nvSpPr>
          <p:cNvPr id="3" name="Platshållare för innehåll 2">
            <a:extLst>
              <a:ext uri="{FF2B5EF4-FFF2-40B4-BE49-F238E27FC236}">
                <a16:creationId xmlns:a16="http://schemas.microsoft.com/office/drawing/2014/main" id="{108B6B89-FF5B-4C00-BA2C-1C2AB7DFA7F9}"/>
              </a:ext>
            </a:extLst>
          </p:cNvPr>
          <p:cNvSpPr>
            <a:spLocks noGrp="1"/>
          </p:cNvSpPr>
          <p:nvPr>
            <p:ph idx="1"/>
          </p:nvPr>
        </p:nvSpPr>
        <p:spPr>
          <a:xfrm>
            <a:off x="495300" y="1670624"/>
            <a:ext cx="8915400" cy="4525963"/>
          </a:xfrm>
        </p:spPr>
        <p:txBody>
          <a:bodyPr/>
          <a:lstStyle/>
          <a:p>
            <a:r>
              <a:rPr lang="sv-SE" sz="2400"/>
              <a:t>Berätta att det är ok att fortsätta sätta upp nya aktiviteter allt eftersom man kommer på fram till given deadline.</a:t>
            </a:r>
          </a:p>
          <a:p>
            <a:r>
              <a:rPr lang="sv-SE" sz="2400"/>
              <a:t>Berätta att förändringsgruppen kommer göra utkast till ROKA och riskanalys, om detta inte har gjorts på övergripande nivå </a:t>
            </a:r>
          </a:p>
          <a:p>
            <a:r>
              <a:rPr lang="sv-SE" sz="2400"/>
              <a:t>Informera om andra eventuellt kommande aktiviteter</a:t>
            </a:r>
          </a:p>
        </p:txBody>
      </p:sp>
    </p:spTree>
    <p:extLst>
      <p:ext uri="{BB962C8B-B14F-4D97-AF65-F5344CB8AC3E}">
        <p14:creationId xmlns:p14="http://schemas.microsoft.com/office/powerpoint/2010/main" val="1885329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57705-219E-4718-BD0E-E27F77B483D1}"/>
              </a:ext>
            </a:extLst>
          </p:cNvPr>
          <p:cNvSpPr>
            <a:spLocks noGrp="1"/>
          </p:cNvSpPr>
          <p:nvPr>
            <p:ph type="title"/>
          </p:nvPr>
        </p:nvSpPr>
        <p:spPr/>
        <p:txBody>
          <a:bodyPr/>
          <a:lstStyle/>
          <a:p>
            <a:r>
              <a:rPr lang="sv-SE" b="0">
                <a:solidFill>
                  <a:schemeClr val="accent1"/>
                </a:solidFill>
              </a:rPr>
              <a:t>Instruktion inför tillfälle tre</a:t>
            </a:r>
          </a:p>
        </p:txBody>
      </p:sp>
      <p:sp>
        <p:nvSpPr>
          <p:cNvPr id="3" name="Platshållare för innehåll 2">
            <a:extLst>
              <a:ext uri="{FF2B5EF4-FFF2-40B4-BE49-F238E27FC236}">
                <a16:creationId xmlns:a16="http://schemas.microsoft.com/office/drawing/2014/main" id="{52B57B4D-16DC-4D12-B9B0-971EADE7E1A4}"/>
              </a:ext>
            </a:extLst>
          </p:cNvPr>
          <p:cNvSpPr>
            <a:spLocks noGrp="1"/>
          </p:cNvSpPr>
          <p:nvPr>
            <p:ph idx="1"/>
          </p:nvPr>
        </p:nvSpPr>
        <p:spPr>
          <a:xfrm>
            <a:off x="495300" y="1737678"/>
            <a:ext cx="8915400" cy="4525963"/>
          </a:xfrm>
        </p:spPr>
        <p:txBody>
          <a:bodyPr>
            <a:normAutofit/>
          </a:bodyPr>
          <a:lstStyle/>
          <a:p>
            <a:r>
              <a:rPr lang="sv-SE" sz="2400" dirty="0"/>
              <a:t>Påminn kollegorna om att skriva ner fler aktiviteter som de tänkt på efter tillfälle två</a:t>
            </a:r>
          </a:p>
          <a:p>
            <a:r>
              <a:rPr lang="sv-SE" sz="2400" dirty="0"/>
              <a:t>Prioritera ev. tillkommande aktiviteter</a:t>
            </a:r>
          </a:p>
          <a:p>
            <a:r>
              <a:rPr lang="sv-SE" sz="2400" dirty="0"/>
              <a:t>Gör utkast till ROKA och riskanalys, enligt vanligt sätt </a:t>
            </a:r>
          </a:p>
          <a:p>
            <a:r>
              <a:rPr lang="sv-SE" sz="2400" dirty="0"/>
              <a:t>Sätt upp utkast till ROKA och riskanalys så att alla kan se den</a:t>
            </a:r>
          </a:p>
          <a:p>
            <a:r>
              <a:rPr lang="sv-SE" sz="2400" dirty="0"/>
              <a:t>Sätt upp prioriteringsmatrisen med utvecklingsområden och aktiviteter så att alla kan se den</a:t>
            </a:r>
          </a:p>
          <a:p>
            <a:r>
              <a:rPr lang="sv-SE" sz="2400" dirty="0"/>
              <a:t>Påminn kollegorna att titta på prioritering, utkast till ROKA och riskanalys innan tillfälle tre</a:t>
            </a:r>
          </a:p>
        </p:txBody>
      </p:sp>
    </p:spTree>
    <p:extLst>
      <p:ext uri="{BB962C8B-B14F-4D97-AF65-F5344CB8AC3E}">
        <p14:creationId xmlns:p14="http://schemas.microsoft.com/office/powerpoint/2010/main" val="255441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DCB2BA-0E6D-4F9D-8833-9881F275950A}"/>
              </a:ext>
            </a:extLst>
          </p:cNvPr>
          <p:cNvSpPr>
            <a:spLocks noGrp="1"/>
          </p:cNvSpPr>
          <p:nvPr>
            <p:ph type="ctrTitle"/>
          </p:nvPr>
        </p:nvSpPr>
        <p:spPr/>
        <p:txBody>
          <a:bodyPr/>
          <a:lstStyle/>
          <a:p>
            <a:r>
              <a:rPr lang="sv-SE"/>
              <a:t>3</a:t>
            </a:r>
          </a:p>
        </p:txBody>
      </p:sp>
      <p:sp>
        <p:nvSpPr>
          <p:cNvPr id="5" name="Underrubrik 4">
            <a:extLst>
              <a:ext uri="{FF2B5EF4-FFF2-40B4-BE49-F238E27FC236}">
                <a16:creationId xmlns:a16="http://schemas.microsoft.com/office/drawing/2014/main" id="{CAA46755-4996-4020-8D5B-724BC1EBDAFB}"/>
              </a:ext>
            </a:extLst>
          </p:cNvPr>
          <p:cNvSpPr>
            <a:spLocks noGrp="1"/>
          </p:cNvSpPr>
          <p:nvPr>
            <p:ph type="subTitle" idx="1"/>
          </p:nvPr>
        </p:nvSpPr>
        <p:spPr/>
        <p:txBody>
          <a:bodyPr/>
          <a:lstStyle/>
          <a:p>
            <a:r>
              <a:rPr lang="sv-SE"/>
              <a:t>Förändringsplanen</a:t>
            </a:r>
          </a:p>
        </p:txBody>
      </p:sp>
    </p:spTree>
    <p:extLst>
      <p:ext uri="{BB962C8B-B14F-4D97-AF65-F5344CB8AC3E}">
        <p14:creationId xmlns:p14="http://schemas.microsoft.com/office/powerpoint/2010/main" val="80646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DAFF0-DFB8-4760-B08B-7AC548BBF046}"/>
              </a:ext>
            </a:extLst>
          </p:cNvPr>
          <p:cNvSpPr>
            <a:spLocks noGrp="1"/>
          </p:cNvSpPr>
          <p:nvPr>
            <p:ph type="title"/>
          </p:nvPr>
        </p:nvSpPr>
        <p:spPr/>
        <p:txBody>
          <a:bodyPr/>
          <a:lstStyle/>
          <a:p>
            <a:r>
              <a:rPr lang="sv-SE" sz="3600" b="0">
                <a:solidFill>
                  <a:schemeClr val="accent1"/>
                </a:solidFill>
              </a:rPr>
              <a:t>Del tre - g</a:t>
            </a:r>
            <a:r>
              <a:rPr lang="sv-SE" b="0">
                <a:solidFill>
                  <a:schemeClr val="accent1"/>
                </a:solidFill>
              </a:rPr>
              <a:t>enomförande</a:t>
            </a:r>
            <a:endParaRPr lang="sv-SE">
              <a:solidFill>
                <a:schemeClr val="accent1"/>
              </a:solidFill>
            </a:endParaRPr>
          </a:p>
        </p:txBody>
      </p:sp>
      <p:graphicFrame>
        <p:nvGraphicFramePr>
          <p:cNvPr id="4" name="Tabell 4">
            <a:extLst>
              <a:ext uri="{FF2B5EF4-FFF2-40B4-BE49-F238E27FC236}">
                <a16:creationId xmlns:a16="http://schemas.microsoft.com/office/drawing/2014/main" id="{9405D957-4168-417B-8A4C-E15D8A8544E7}"/>
              </a:ext>
            </a:extLst>
          </p:cNvPr>
          <p:cNvGraphicFramePr>
            <a:graphicFrameLocks noGrp="1"/>
          </p:cNvGraphicFramePr>
          <p:nvPr>
            <p:ph idx="1"/>
            <p:extLst>
              <p:ext uri="{D42A27DB-BD31-4B8C-83A1-F6EECF244321}">
                <p14:modId xmlns:p14="http://schemas.microsoft.com/office/powerpoint/2010/main" val="1704173885"/>
              </p:ext>
            </p:extLst>
          </p:nvPr>
        </p:nvGraphicFramePr>
        <p:xfrm>
          <a:off x="495300" y="1118936"/>
          <a:ext cx="9124950" cy="3997960"/>
        </p:xfrm>
        <a:graphic>
          <a:graphicData uri="http://schemas.openxmlformats.org/drawingml/2006/table">
            <a:tbl>
              <a:tblPr firstRow="1" bandRow="1">
                <a:tableStyleId>{5C22544A-7EE6-4342-B048-85BDC9FD1C3A}</a:tableStyleId>
              </a:tblPr>
              <a:tblGrid>
                <a:gridCol w="804721">
                  <a:extLst>
                    <a:ext uri="{9D8B030D-6E8A-4147-A177-3AD203B41FA5}">
                      <a16:colId xmlns:a16="http://schemas.microsoft.com/office/drawing/2014/main" val="2191051900"/>
                    </a:ext>
                  </a:extLst>
                </a:gridCol>
                <a:gridCol w="1942525">
                  <a:extLst>
                    <a:ext uri="{9D8B030D-6E8A-4147-A177-3AD203B41FA5}">
                      <a16:colId xmlns:a16="http://schemas.microsoft.com/office/drawing/2014/main" val="478157064"/>
                    </a:ext>
                  </a:extLst>
                </a:gridCol>
                <a:gridCol w="5025154">
                  <a:extLst>
                    <a:ext uri="{9D8B030D-6E8A-4147-A177-3AD203B41FA5}">
                      <a16:colId xmlns:a16="http://schemas.microsoft.com/office/drawing/2014/main" val="1036543857"/>
                    </a:ext>
                  </a:extLst>
                </a:gridCol>
                <a:gridCol w="1352550">
                  <a:extLst>
                    <a:ext uri="{9D8B030D-6E8A-4147-A177-3AD203B41FA5}">
                      <a16:colId xmlns:a16="http://schemas.microsoft.com/office/drawing/2014/main" val="1423776830"/>
                    </a:ext>
                  </a:extLst>
                </a:gridCol>
              </a:tblGrid>
              <a:tr h="370840">
                <a:tc>
                  <a:txBody>
                    <a:bodyPr/>
                    <a:lstStyle/>
                    <a:p>
                      <a:r>
                        <a:rPr lang="sv-SE"/>
                        <a:t>Tid</a:t>
                      </a:r>
                    </a:p>
                  </a:txBody>
                  <a:tcPr marL="93573" marR="93573"/>
                </a:tc>
                <a:tc>
                  <a:txBody>
                    <a:bodyPr/>
                    <a:lstStyle/>
                    <a:p>
                      <a:r>
                        <a:rPr lang="sv-SE"/>
                        <a:t>Aktivitet</a:t>
                      </a:r>
                    </a:p>
                  </a:txBody>
                  <a:tcPr marL="93573" marR="93573"/>
                </a:tc>
                <a:tc>
                  <a:txBody>
                    <a:bodyPr/>
                    <a:lstStyle/>
                    <a:p>
                      <a:r>
                        <a:rPr lang="sv-SE"/>
                        <a:t>Detaljer</a:t>
                      </a:r>
                    </a:p>
                  </a:txBody>
                  <a:tcPr marL="93573" marR="93573"/>
                </a:tc>
                <a:tc>
                  <a:txBody>
                    <a:bodyPr/>
                    <a:lstStyle/>
                    <a:p>
                      <a:r>
                        <a:rPr lang="sv-SE"/>
                        <a:t>Ansvarig</a:t>
                      </a:r>
                    </a:p>
                  </a:txBody>
                  <a:tcPr marL="93573" marR="93573"/>
                </a:tc>
                <a:extLst>
                  <a:ext uri="{0D108BD9-81ED-4DB2-BD59-A6C34878D82A}">
                    <a16:rowId xmlns:a16="http://schemas.microsoft.com/office/drawing/2014/main" val="4190030985"/>
                  </a:ext>
                </a:extLst>
              </a:tr>
              <a:tr h="370840">
                <a:tc>
                  <a:txBody>
                    <a:bodyPr/>
                    <a:lstStyle/>
                    <a:p>
                      <a:r>
                        <a:rPr lang="sv-SE" sz="1600"/>
                        <a:t>5 min</a:t>
                      </a:r>
                    </a:p>
                  </a:txBody>
                  <a:tcPr marL="93573" marR="93573"/>
                </a:tc>
                <a:tc>
                  <a:txBody>
                    <a:bodyPr/>
                    <a:lstStyle/>
                    <a:p>
                      <a:r>
                        <a:rPr lang="sv-SE" sz="1600"/>
                        <a:t>Hänt sedan sist</a:t>
                      </a:r>
                    </a:p>
                  </a:txBody>
                  <a:tcPr marL="93573" marR="93573"/>
                </a:tc>
                <a:tc>
                  <a:txBody>
                    <a:bodyPr/>
                    <a:lstStyle/>
                    <a:p>
                      <a:r>
                        <a:rPr lang="sv-SE" sz="1600"/>
                        <a:t>Kort genomgång vad som gjordes och vad som hänt sedan sist. </a:t>
                      </a:r>
                    </a:p>
                    <a:p>
                      <a:r>
                        <a:rPr lang="sv-SE" sz="1600" b="0" i="1"/>
                        <a:t>Uppdatering av aktiviteter och prioritering </a:t>
                      </a:r>
                      <a:r>
                        <a:rPr lang="sv-SE" sz="1600"/>
                        <a:t>ROKA </a:t>
                      </a:r>
                    </a:p>
                  </a:txBody>
                  <a:tcPr marL="93573" marR="93573"/>
                </a:tc>
                <a:tc>
                  <a:txBody>
                    <a:bodyPr/>
                    <a:lstStyle/>
                    <a:p>
                      <a:r>
                        <a:rPr lang="sv-SE" sz="1600"/>
                        <a:t>Förändrings-gruppen</a:t>
                      </a:r>
                    </a:p>
                  </a:txBody>
                  <a:tcPr marL="93573" marR="93573"/>
                </a:tc>
                <a:extLst>
                  <a:ext uri="{0D108BD9-81ED-4DB2-BD59-A6C34878D82A}">
                    <a16:rowId xmlns:a16="http://schemas.microsoft.com/office/drawing/2014/main" val="805135791"/>
                  </a:ext>
                </a:extLst>
              </a:tr>
              <a:tr h="370840">
                <a:tc>
                  <a:txBody>
                    <a:bodyPr/>
                    <a:lstStyle/>
                    <a:p>
                      <a:r>
                        <a:rPr lang="sv-SE" sz="1600"/>
                        <a:t>5 min</a:t>
                      </a:r>
                    </a:p>
                  </a:txBody>
                  <a:tcPr marL="93573" marR="93573"/>
                </a:tc>
                <a:tc>
                  <a:txBody>
                    <a:bodyPr/>
                    <a:lstStyle/>
                    <a:p>
                      <a:r>
                        <a:rPr lang="sv-SE" sz="1600"/>
                        <a:t>Justering av prioriterade aktiviteter</a:t>
                      </a:r>
                    </a:p>
                  </a:txBody>
                  <a:tcPr marL="93573" marR="93573"/>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sv-SE" sz="1600"/>
                        <a:t>Gå igenom och justera där behov finns</a:t>
                      </a:r>
                      <a:endParaRPr lang="sv-SE" sz="1600" kern="1200">
                        <a:solidFill>
                          <a:schemeClr val="dk1"/>
                        </a:solidFill>
                        <a:latin typeface="+mn-lt"/>
                        <a:ea typeface="+mn-ea"/>
                        <a:cs typeface="+mn-cs"/>
                      </a:endParaRPr>
                    </a:p>
                  </a:txBody>
                  <a:tcPr marL="93573" marR="93573"/>
                </a:tc>
                <a:tc>
                  <a:txBody>
                    <a:bodyPr/>
                    <a:lstStyle/>
                    <a:p>
                      <a:r>
                        <a:rPr lang="sv-SE" sz="1600"/>
                        <a:t>Förändrings-gruppen</a:t>
                      </a:r>
                    </a:p>
                  </a:txBody>
                  <a:tcPr marL="93573" marR="93573"/>
                </a:tc>
                <a:extLst>
                  <a:ext uri="{0D108BD9-81ED-4DB2-BD59-A6C34878D82A}">
                    <a16:rowId xmlns:a16="http://schemas.microsoft.com/office/drawing/2014/main" val="2419308671"/>
                  </a:ext>
                </a:extLst>
              </a:tr>
              <a:tr h="370840">
                <a:tc>
                  <a:txBody>
                    <a:bodyPr/>
                    <a:lstStyle/>
                    <a:p>
                      <a:r>
                        <a:rPr lang="sv-SE" sz="1600"/>
                        <a:t>5 min</a:t>
                      </a:r>
                    </a:p>
                  </a:txBody>
                  <a:tcPr marL="93573" marR="93573"/>
                </a:tc>
                <a:tc>
                  <a:txBody>
                    <a:bodyPr/>
                    <a:lstStyle/>
                    <a:p>
                      <a:r>
                        <a:rPr lang="sv-SE" sz="1600"/>
                        <a:t>Justering av ROKA</a:t>
                      </a:r>
                    </a:p>
                  </a:txBody>
                  <a:tcPr marL="93573" marR="93573"/>
                </a:tc>
                <a:tc>
                  <a:txBody>
                    <a:bodyPr/>
                    <a:lstStyle/>
                    <a:p>
                      <a:r>
                        <a:rPr lang="sv-SE" sz="1600"/>
                        <a:t>Gå igenom ROKA och riskanalys, justera där behov finns</a:t>
                      </a:r>
                    </a:p>
                  </a:txBody>
                  <a:tcPr marL="93573" marR="93573"/>
                </a:tc>
                <a:tc>
                  <a:txBody>
                    <a:bodyPr/>
                    <a:lstStyle/>
                    <a:p>
                      <a:r>
                        <a:rPr lang="sv-SE" sz="1600"/>
                        <a:t>Förändrings-gruppen</a:t>
                      </a:r>
                    </a:p>
                  </a:txBody>
                  <a:tcPr marL="93573" marR="93573"/>
                </a:tc>
                <a:extLst>
                  <a:ext uri="{0D108BD9-81ED-4DB2-BD59-A6C34878D82A}">
                    <a16:rowId xmlns:a16="http://schemas.microsoft.com/office/drawing/2014/main" val="579134911"/>
                  </a:ext>
                </a:extLst>
              </a:tr>
              <a:tr h="370840">
                <a:tc>
                  <a:txBody>
                    <a:bodyPr/>
                    <a:lstStyle/>
                    <a:p>
                      <a:r>
                        <a:rPr lang="sv-SE" sz="1600"/>
                        <a:t>20 min</a:t>
                      </a:r>
                    </a:p>
                  </a:txBody>
                  <a:tcPr marL="93573" marR="93573"/>
                </a:tc>
                <a:tc>
                  <a:txBody>
                    <a:bodyPr/>
                    <a:lstStyle/>
                    <a:p>
                      <a:r>
                        <a:rPr lang="sv-SE" sz="1600"/>
                        <a:t>Arbeta igenom förändringsplanen</a:t>
                      </a:r>
                    </a:p>
                  </a:txBody>
                  <a:tcPr marL="93573" marR="93573"/>
                </a:tc>
                <a:tc>
                  <a:txBody>
                    <a:bodyPr/>
                    <a:lstStyle/>
                    <a:p>
                      <a:r>
                        <a:rPr lang="sv-SE" sz="1600"/>
                        <a:t>Se instruktion</a:t>
                      </a:r>
                    </a:p>
                  </a:txBody>
                  <a:tcPr marL="93573" marR="93573"/>
                </a:tc>
                <a:tc>
                  <a:txBody>
                    <a:bodyPr/>
                    <a:lstStyle/>
                    <a:p>
                      <a:r>
                        <a:rPr lang="sv-SE" sz="1600"/>
                        <a:t>Förändrings-gruppen</a:t>
                      </a:r>
                    </a:p>
                  </a:txBody>
                  <a:tcPr marL="93573" marR="93573"/>
                </a:tc>
                <a:extLst>
                  <a:ext uri="{0D108BD9-81ED-4DB2-BD59-A6C34878D82A}">
                    <a16:rowId xmlns:a16="http://schemas.microsoft.com/office/drawing/2014/main" val="3093432431"/>
                  </a:ext>
                </a:extLst>
              </a:tr>
              <a:tr h="370840">
                <a:tc>
                  <a:txBody>
                    <a:bodyPr/>
                    <a:lstStyle/>
                    <a:p>
                      <a:r>
                        <a:rPr lang="sv-SE" sz="1600"/>
                        <a:t>5 min</a:t>
                      </a:r>
                    </a:p>
                  </a:txBody>
                  <a:tcPr marL="93573" marR="93573"/>
                </a:tc>
                <a:tc>
                  <a:txBody>
                    <a:bodyPr/>
                    <a:lstStyle/>
                    <a:p>
                      <a:r>
                        <a:rPr lang="sv-SE" sz="1600"/>
                        <a:t>Nästa steg</a:t>
                      </a:r>
                    </a:p>
                  </a:txBody>
                  <a:tcPr marL="93573" marR="93573"/>
                </a:tc>
                <a:tc>
                  <a:txBody>
                    <a:bodyPr/>
                    <a:lstStyle/>
                    <a:p>
                      <a:r>
                        <a:rPr lang="sv-SE" sz="1600"/>
                        <a:t>Enhetschefen berättar vilka nästa steg som kommer tas och pekar ut dem från planen samt hur planen kommer följas upp</a:t>
                      </a:r>
                    </a:p>
                  </a:txBody>
                  <a:tcPr marL="93573" marR="93573"/>
                </a:tc>
                <a:tc>
                  <a:txBody>
                    <a:bodyPr/>
                    <a:lstStyle/>
                    <a:p>
                      <a:r>
                        <a:rPr lang="sv-SE" sz="1600" err="1"/>
                        <a:t>Enhets-chefen</a:t>
                      </a:r>
                      <a:endParaRPr lang="sv-SE" sz="1600"/>
                    </a:p>
                  </a:txBody>
                  <a:tcPr marL="93573" marR="93573"/>
                </a:tc>
                <a:extLst>
                  <a:ext uri="{0D108BD9-81ED-4DB2-BD59-A6C34878D82A}">
                    <a16:rowId xmlns:a16="http://schemas.microsoft.com/office/drawing/2014/main" val="362929214"/>
                  </a:ext>
                </a:extLst>
              </a:tr>
            </a:tbl>
          </a:graphicData>
        </a:graphic>
      </p:graphicFrame>
    </p:spTree>
    <p:extLst>
      <p:ext uri="{BB962C8B-B14F-4D97-AF65-F5344CB8AC3E}">
        <p14:creationId xmlns:p14="http://schemas.microsoft.com/office/powerpoint/2010/main" val="3415263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0">
                <a:solidFill>
                  <a:schemeClr val="accent1"/>
                </a:solidFill>
              </a:rPr>
              <a:t>Vad blir vår förändringsplan?</a:t>
            </a:r>
          </a:p>
        </p:txBody>
      </p:sp>
      <p:sp>
        <p:nvSpPr>
          <p:cNvPr id="3" name="Platshållare för innehåll 2"/>
          <p:cNvSpPr>
            <a:spLocks noGrp="1"/>
          </p:cNvSpPr>
          <p:nvPr>
            <p:ph idx="1"/>
          </p:nvPr>
        </p:nvSpPr>
        <p:spPr/>
        <p:txBody>
          <a:bodyPr/>
          <a:lstStyle/>
          <a:p>
            <a:pPr marL="0" indent="0">
              <a:buNone/>
            </a:pPr>
            <a:r>
              <a:rPr lang="sv-SE" sz="2000" dirty="0"/>
              <a:t>Gör så här:</a:t>
            </a:r>
          </a:p>
          <a:p>
            <a:pPr marL="514338" indent="-514338">
              <a:buFont typeface="+mj-lt"/>
              <a:buAutoNum type="arabicPeriod"/>
            </a:pPr>
            <a:r>
              <a:rPr lang="sv-SE" sz="2000" dirty="0"/>
              <a:t>Ta lapparna från prioriteringsmatrisen. Börja med högst prioritet (liten insats, stor effekt)</a:t>
            </a:r>
          </a:p>
          <a:p>
            <a:pPr marL="514338" indent="-514338">
              <a:buFont typeface="+mj-lt"/>
              <a:buAutoNum type="arabicPeriod"/>
            </a:pPr>
            <a:r>
              <a:rPr lang="sv-SE" sz="2000" dirty="0"/>
              <a:t>För in i pappersmallen för förändringsplanen. Lägg till:</a:t>
            </a:r>
          </a:p>
          <a:p>
            <a:pPr marL="914377" lvl="1" indent="-514338">
              <a:buFont typeface="Courier New" panose="02070309020205020404" pitchFamily="49" charset="0"/>
              <a:buChar char="o"/>
            </a:pPr>
            <a:r>
              <a:rPr lang="sv-SE" sz="1800" dirty="0"/>
              <a:t>Aktivitetsnamn (unikt och beskrivande)</a:t>
            </a:r>
          </a:p>
          <a:p>
            <a:pPr marL="914377" lvl="1" indent="-514338">
              <a:buFont typeface="Courier New" panose="02070309020205020404" pitchFamily="49" charset="0"/>
              <a:buChar char="o"/>
            </a:pPr>
            <a:r>
              <a:rPr lang="sv-SE" sz="1800" dirty="0"/>
              <a:t>Beskrivning (lite mer detalj)</a:t>
            </a:r>
          </a:p>
          <a:p>
            <a:pPr marL="914377" lvl="1" indent="-514338">
              <a:buFont typeface="Courier New" panose="02070309020205020404" pitchFamily="49" charset="0"/>
              <a:buChar char="o"/>
            </a:pPr>
            <a:r>
              <a:rPr lang="sv-SE" sz="1800" dirty="0"/>
              <a:t>Resultat (vad ska levereras)</a:t>
            </a:r>
          </a:p>
          <a:p>
            <a:pPr marL="914377" lvl="1" indent="-514338">
              <a:buFont typeface="Courier New" panose="02070309020205020404" pitchFamily="49" charset="0"/>
              <a:buChar char="o"/>
            </a:pPr>
            <a:r>
              <a:rPr lang="sv-SE" sz="1800" dirty="0"/>
              <a:t>Ansvarig</a:t>
            </a:r>
          </a:p>
          <a:p>
            <a:pPr marL="914377" lvl="1" indent="-514338">
              <a:buFont typeface="Courier New" panose="02070309020205020404" pitchFamily="49" charset="0"/>
              <a:buChar char="o"/>
            </a:pPr>
            <a:r>
              <a:rPr lang="sv-SE" sz="1800" dirty="0"/>
              <a:t>Startdatum, Klardatum</a:t>
            </a:r>
          </a:p>
          <a:p>
            <a:pPr marL="514338" indent="-514338">
              <a:buFont typeface="+mj-lt"/>
              <a:buAutoNum type="arabicPeriod"/>
            </a:pPr>
            <a:r>
              <a:rPr lang="sv-SE" sz="2000" dirty="0"/>
              <a:t>Sortera efter startdatum</a:t>
            </a:r>
          </a:p>
          <a:p>
            <a:pPr marL="514338" indent="-514338">
              <a:buFont typeface="+mj-lt"/>
              <a:buAutoNum type="arabicPeriod"/>
            </a:pPr>
            <a:r>
              <a:rPr lang="sv-SE" sz="2000" dirty="0"/>
              <a:t>Diskutera och besluta hur ni på bästa sätt kan följa upp och hålla förändringsplanen levande</a:t>
            </a:r>
          </a:p>
        </p:txBody>
      </p:sp>
    </p:spTree>
    <p:extLst>
      <p:ext uri="{BB962C8B-B14F-4D97-AF65-F5344CB8AC3E}">
        <p14:creationId xmlns:p14="http://schemas.microsoft.com/office/powerpoint/2010/main" val="236910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1851462710"/>
              </p:ext>
            </p:extLst>
          </p:nvPr>
        </p:nvGraphicFramePr>
        <p:xfrm>
          <a:off x="166741" y="177864"/>
          <a:ext cx="9649070" cy="6453637"/>
        </p:xfrm>
        <a:graphic>
          <a:graphicData uri="http://schemas.openxmlformats.org/drawingml/2006/table">
            <a:tbl>
              <a:tblPr firstRow="1" bandRow="1">
                <a:tableStyleId>{5C22544A-7EE6-4342-B048-85BDC9FD1C3A}</a:tableStyleId>
              </a:tblPr>
              <a:tblGrid>
                <a:gridCol w="1929814">
                  <a:extLst>
                    <a:ext uri="{9D8B030D-6E8A-4147-A177-3AD203B41FA5}">
                      <a16:colId xmlns:a16="http://schemas.microsoft.com/office/drawing/2014/main" val="20000"/>
                    </a:ext>
                  </a:extLst>
                </a:gridCol>
                <a:gridCol w="1929814">
                  <a:extLst>
                    <a:ext uri="{9D8B030D-6E8A-4147-A177-3AD203B41FA5}">
                      <a16:colId xmlns:a16="http://schemas.microsoft.com/office/drawing/2014/main" val="20001"/>
                    </a:ext>
                  </a:extLst>
                </a:gridCol>
                <a:gridCol w="1929814">
                  <a:extLst>
                    <a:ext uri="{9D8B030D-6E8A-4147-A177-3AD203B41FA5}">
                      <a16:colId xmlns:a16="http://schemas.microsoft.com/office/drawing/2014/main" val="20002"/>
                    </a:ext>
                  </a:extLst>
                </a:gridCol>
                <a:gridCol w="1929814">
                  <a:extLst>
                    <a:ext uri="{9D8B030D-6E8A-4147-A177-3AD203B41FA5}">
                      <a16:colId xmlns:a16="http://schemas.microsoft.com/office/drawing/2014/main" val="20003"/>
                    </a:ext>
                  </a:extLst>
                </a:gridCol>
                <a:gridCol w="1929814">
                  <a:extLst>
                    <a:ext uri="{9D8B030D-6E8A-4147-A177-3AD203B41FA5}">
                      <a16:colId xmlns:a16="http://schemas.microsoft.com/office/drawing/2014/main" val="20004"/>
                    </a:ext>
                  </a:extLst>
                </a:gridCol>
              </a:tblGrid>
              <a:tr h="419069">
                <a:tc>
                  <a:txBody>
                    <a:bodyPr/>
                    <a:lstStyle/>
                    <a:p>
                      <a:r>
                        <a:rPr lang="sv-SE"/>
                        <a:t>Aktivitet</a:t>
                      </a:r>
                    </a:p>
                  </a:txBody>
                  <a:tcPr/>
                </a:tc>
                <a:tc>
                  <a:txBody>
                    <a:bodyPr/>
                    <a:lstStyle/>
                    <a:p>
                      <a:r>
                        <a:rPr lang="sv-SE"/>
                        <a:t>Resultat</a:t>
                      </a:r>
                    </a:p>
                  </a:txBody>
                  <a:tcPr/>
                </a:tc>
                <a:tc>
                  <a:txBody>
                    <a:bodyPr/>
                    <a:lstStyle/>
                    <a:p>
                      <a:r>
                        <a:rPr lang="sv-SE"/>
                        <a:t>Ansvarig</a:t>
                      </a:r>
                    </a:p>
                  </a:txBody>
                  <a:tcPr/>
                </a:tc>
                <a:tc>
                  <a:txBody>
                    <a:bodyPr/>
                    <a:lstStyle/>
                    <a:p>
                      <a:r>
                        <a:rPr lang="sv-SE"/>
                        <a:t>Start</a:t>
                      </a:r>
                      <a:r>
                        <a:rPr lang="sv-SE" baseline="0"/>
                        <a:t> - Klar</a:t>
                      </a:r>
                      <a:endParaRPr lang="sv-SE"/>
                    </a:p>
                  </a:txBody>
                  <a:tcPr/>
                </a:tc>
                <a:tc>
                  <a:txBody>
                    <a:bodyPr/>
                    <a:lstStyle/>
                    <a:p>
                      <a:r>
                        <a:rPr lang="sv-SE"/>
                        <a:t>Övrigt</a:t>
                      </a:r>
                    </a:p>
                  </a:txBody>
                  <a:tcPr/>
                </a:tc>
                <a:extLst>
                  <a:ext uri="{0D108BD9-81ED-4DB2-BD59-A6C34878D82A}">
                    <a16:rowId xmlns:a16="http://schemas.microsoft.com/office/drawing/2014/main" val="10000"/>
                  </a:ext>
                </a:extLst>
              </a:tr>
              <a:tr h="517035">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1"/>
                  </a:ext>
                </a:extLst>
              </a:tr>
              <a:tr h="432048">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2"/>
                  </a:ext>
                </a:extLst>
              </a:tr>
              <a:tr h="489952">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3"/>
                  </a:ext>
                </a:extLst>
              </a:tr>
              <a:tr h="475848">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4"/>
                  </a:ext>
                </a:extLst>
              </a:tr>
              <a:tr h="461744">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5"/>
                  </a:ext>
                </a:extLst>
              </a:tr>
              <a:tr h="519648">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6"/>
                  </a:ext>
                </a:extLst>
              </a:tr>
              <a:tr h="504056">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7"/>
                  </a:ext>
                </a:extLst>
              </a:tr>
              <a:tr h="489952">
                <a:tc>
                  <a:txBody>
                    <a:bodyPr/>
                    <a:lstStyle/>
                    <a:p>
                      <a:endParaRPr lang="sv-SE" sz="1400"/>
                    </a:p>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10008"/>
                  </a:ext>
                </a:extLst>
              </a:tr>
              <a:tr h="489952">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4244339650"/>
                  </a:ext>
                </a:extLst>
              </a:tr>
              <a:tr h="489952">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3549952016"/>
                  </a:ext>
                </a:extLst>
              </a:tr>
              <a:tr h="489952">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tc>
                  <a:txBody>
                    <a:bodyPr/>
                    <a:lstStyle/>
                    <a:p>
                      <a:endParaRPr lang="sv-SE" sz="1400"/>
                    </a:p>
                  </a:txBody>
                  <a:tcPr/>
                </a:tc>
                <a:extLst>
                  <a:ext uri="{0D108BD9-81ED-4DB2-BD59-A6C34878D82A}">
                    <a16:rowId xmlns:a16="http://schemas.microsoft.com/office/drawing/2014/main" val="3277944651"/>
                  </a:ext>
                </a:extLst>
              </a:tr>
              <a:tr h="419069">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6251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17715-4CD3-4D4E-9074-A99737EC4186}"/>
              </a:ext>
            </a:extLst>
          </p:cNvPr>
          <p:cNvSpPr>
            <a:spLocks noGrp="1"/>
          </p:cNvSpPr>
          <p:nvPr>
            <p:ph type="title"/>
          </p:nvPr>
        </p:nvSpPr>
        <p:spPr>
          <a:xfrm>
            <a:off x="510679" y="836712"/>
            <a:ext cx="8915400" cy="1143000"/>
          </a:xfrm>
        </p:spPr>
        <p:txBody>
          <a:bodyPr lIns="91440" tIns="45720" rIns="91440" bIns="45720" anchor="t"/>
          <a:lstStyle/>
          <a:p>
            <a:r>
              <a:rPr lang="sv-SE" sz="3600" b="0">
                <a:solidFill>
                  <a:schemeClr val="accent1"/>
                </a:solidFill>
                <a:latin typeface="+mn-lt"/>
                <a:cs typeface="Calibri Light" panose="020F0302020204030204" pitchFamily="34" charset="0"/>
              </a:rPr>
              <a:t>Hur går vi vidare?</a:t>
            </a:r>
          </a:p>
        </p:txBody>
      </p:sp>
      <p:sp>
        <p:nvSpPr>
          <p:cNvPr id="3" name="Platshållare för innehåll 2">
            <a:extLst>
              <a:ext uri="{FF2B5EF4-FFF2-40B4-BE49-F238E27FC236}">
                <a16:creationId xmlns:a16="http://schemas.microsoft.com/office/drawing/2014/main" id="{D85ED299-16D8-45EF-9FDD-5FFBF31B0F61}"/>
              </a:ext>
            </a:extLst>
          </p:cNvPr>
          <p:cNvSpPr>
            <a:spLocks noGrp="1"/>
          </p:cNvSpPr>
          <p:nvPr>
            <p:ph idx="1"/>
          </p:nvPr>
        </p:nvSpPr>
        <p:spPr>
          <a:xfrm>
            <a:off x="510679" y="1754907"/>
            <a:ext cx="8915400" cy="4525963"/>
          </a:xfrm>
        </p:spPr>
        <p:txBody>
          <a:bodyPr lIns="91440" tIns="45720" rIns="91440" bIns="45720" anchor="t"/>
          <a:lstStyle/>
          <a:p>
            <a:pPr marL="342265" indent="-342265"/>
            <a:r>
              <a:rPr lang="sv-SE" sz="2800" dirty="0">
                <a:cs typeface="Calibri Light"/>
              </a:rPr>
              <a:t>Prioritering, ROKA och riskanalys</a:t>
            </a:r>
          </a:p>
          <a:p>
            <a:pPr marL="342265" indent="-342265"/>
            <a:r>
              <a:rPr lang="sv-SE" sz="2800" dirty="0">
                <a:cs typeface="Calibri Light"/>
              </a:rPr>
              <a:t>Diskutera hur arbetet följs upp och hur ni kan bibehålla engagemang och motivation</a:t>
            </a:r>
            <a:endParaRPr lang="sv-SE" sz="2800" dirty="0">
              <a:cs typeface="Calibri Light" panose="020F0302020204030204" pitchFamily="34" charset="0"/>
            </a:endParaRPr>
          </a:p>
          <a:p>
            <a:pPr marL="342265" indent="-342265"/>
            <a:r>
              <a:rPr lang="sv-SE" sz="2800" dirty="0">
                <a:cs typeface="Calibri Light" panose="020F0302020204030204" pitchFamily="34" charset="0"/>
              </a:rPr>
              <a:t>Fira!!</a:t>
            </a:r>
          </a:p>
        </p:txBody>
      </p:sp>
    </p:spTree>
    <p:extLst>
      <p:ext uri="{BB962C8B-B14F-4D97-AF65-F5344CB8AC3E}">
        <p14:creationId xmlns:p14="http://schemas.microsoft.com/office/powerpoint/2010/main" val="3327118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ysiwyg_image">
            <a:extLst>
              <a:ext uri="{FF2B5EF4-FFF2-40B4-BE49-F238E27FC236}">
                <a16:creationId xmlns:a16="http://schemas.microsoft.com/office/drawing/2014/main" id="{CE59CEF1-7C65-4F1B-8D51-239B9B74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656" y="1657993"/>
            <a:ext cx="5616624" cy="394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8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AE5872-7CED-4A1D-9746-5D8B18DC6629}"/>
              </a:ext>
            </a:extLst>
          </p:cNvPr>
          <p:cNvSpPr>
            <a:spLocks noGrp="1"/>
          </p:cNvSpPr>
          <p:nvPr>
            <p:ph type="ctrTitle"/>
          </p:nvPr>
        </p:nvSpPr>
        <p:spPr/>
        <p:txBody>
          <a:bodyPr/>
          <a:lstStyle/>
          <a:p>
            <a:r>
              <a:rPr lang="sv-SE">
                <a:solidFill>
                  <a:schemeClr val="accent1"/>
                </a:solidFill>
              </a:rPr>
              <a:t>Appendix</a:t>
            </a:r>
            <a:br>
              <a:rPr lang="sv-SE">
                <a:solidFill>
                  <a:schemeClr val="accent1"/>
                </a:solidFill>
              </a:rPr>
            </a:br>
            <a:r>
              <a:rPr lang="sv-SE">
                <a:solidFill>
                  <a:schemeClr val="accent1"/>
                </a:solidFill>
              </a:rPr>
              <a:t>Gruppövningar</a:t>
            </a:r>
          </a:p>
        </p:txBody>
      </p:sp>
      <p:sp>
        <p:nvSpPr>
          <p:cNvPr id="3" name="Underrubrik 2">
            <a:extLst>
              <a:ext uri="{FF2B5EF4-FFF2-40B4-BE49-F238E27FC236}">
                <a16:creationId xmlns:a16="http://schemas.microsoft.com/office/drawing/2014/main" id="{0C4C01FC-4FD3-439F-9968-B10E5CF844D7}"/>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85515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6506" y="854714"/>
            <a:ext cx="8837550" cy="477039"/>
          </a:xfrm>
        </p:spPr>
        <p:txBody>
          <a:bodyPr/>
          <a:lstStyle/>
          <a:p>
            <a:r>
              <a:rPr lang="sv-SE" sz="2925">
                <a:solidFill>
                  <a:schemeClr val="accent1"/>
                </a:solidFill>
              </a:rPr>
              <a:t>Du som </a:t>
            </a:r>
            <a:r>
              <a:rPr lang="sv-SE" sz="2925" err="1">
                <a:solidFill>
                  <a:schemeClr val="accent1"/>
                </a:solidFill>
              </a:rPr>
              <a:t>faciliterar</a:t>
            </a:r>
            <a:endParaRPr lang="sv-SE" sz="2925">
              <a:solidFill>
                <a:schemeClr val="accent1"/>
              </a:solidFill>
            </a:endParaRPr>
          </a:p>
        </p:txBody>
      </p:sp>
      <p:sp>
        <p:nvSpPr>
          <p:cNvPr id="3" name="Platshållare för innehåll 2"/>
          <p:cNvSpPr>
            <a:spLocks noGrp="1"/>
          </p:cNvSpPr>
          <p:nvPr>
            <p:ph idx="1"/>
          </p:nvPr>
        </p:nvSpPr>
        <p:spPr>
          <a:xfrm>
            <a:off x="565013" y="1615299"/>
            <a:ext cx="8424936" cy="3744416"/>
          </a:xfrm>
        </p:spPr>
        <p:txBody>
          <a:bodyPr/>
          <a:lstStyle/>
          <a:p>
            <a:r>
              <a:rPr lang="sv-SE" sz="1463"/>
              <a:t>Om du som facilitator är mötesledare har du till uppgift att leda mötesprocessen så att deltagarna kan nå överenskommet mål. Din uppgift är att </a:t>
            </a:r>
            <a:r>
              <a:rPr lang="sv-SE" sz="1463" b="1"/>
              <a:t>stödja alla deltagare </a:t>
            </a:r>
            <a:r>
              <a:rPr lang="sv-SE" sz="1463"/>
              <a:t>att göra sitt bästa genom att planera och leda mötet så att alla deltagare uppmuntras att delta, att deltagare hör varandra och </a:t>
            </a:r>
            <a:r>
              <a:rPr lang="sv-SE" sz="1463" b="1"/>
              <a:t>gruppen tillsammans tar ansvar för helheten</a:t>
            </a:r>
            <a:r>
              <a:rPr lang="sv-SE" sz="1463"/>
              <a:t>. </a:t>
            </a:r>
          </a:p>
          <a:p>
            <a:endParaRPr lang="sv-SE" sz="1463"/>
          </a:p>
          <a:p>
            <a:pPr marL="0" indent="0">
              <a:buNone/>
            </a:pPr>
            <a:r>
              <a:rPr lang="sv-SE" sz="1463"/>
              <a:t>Det finns det några saker som är viktiga att tänka på i bemötandet av motstånd:</a:t>
            </a:r>
          </a:p>
          <a:p>
            <a:pPr lvl="0"/>
            <a:r>
              <a:rPr lang="sv-SE" sz="1463"/>
              <a:t>Undvik att gå i försvar utan </a:t>
            </a:r>
            <a:r>
              <a:rPr lang="sv-SE" sz="1463" b="1"/>
              <a:t>lyssna aktivt </a:t>
            </a:r>
            <a:r>
              <a:rPr lang="sv-SE" sz="1463"/>
              <a:t>på vad som sägs.</a:t>
            </a:r>
          </a:p>
          <a:p>
            <a:pPr lvl="0"/>
            <a:r>
              <a:rPr lang="sv-SE" sz="1463" b="1"/>
              <a:t>Be om förtydligande </a:t>
            </a:r>
            <a:r>
              <a:rPr lang="sv-SE" sz="1463"/>
              <a:t>om synpunkterna är otydliga eller icke konstruktiva –”Kan du berätta lite mer och ge exempel på vad du menar, så att jag är säker på att jag förstår.”.</a:t>
            </a:r>
          </a:p>
          <a:p>
            <a:pPr lvl="0"/>
            <a:r>
              <a:rPr lang="sv-SE" sz="1463"/>
              <a:t>Be deltagaren att komma med </a:t>
            </a:r>
            <a:r>
              <a:rPr lang="sv-SE" sz="1463" b="1"/>
              <a:t>alternativ</a:t>
            </a:r>
            <a:r>
              <a:rPr lang="sv-SE" sz="1463"/>
              <a:t>, det vill säga egna förslag på hur lösningen skulle kunna se ut.</a:t>
            </a:r>
          </a:p>
          <a:p>
            <a:pPr lvl="0"/>
            <a:r>
              <a:rPr lang="sv-SE" sz="1463" b="1"/>
              <a:t>Använd gruppen</a:t>
            </a:r>
            <a:r>
              <a:rPr lang="sv-SE" sz="1463"/>
              <a:t>. Det är inte du som handledare ensam som ska stå till svars för allt vad utvecklingsprocessen innebär. Lägg ut frågan i gruppen – ”Är det någon annan här som delar den har bilden, eller tycker något annat?”. </a:t>
            </a:r>
          </a:p>
          <a:p>
            <a:endParaRPr lang="sv-SE" sz="1463"/>
          </a:p>
          <a:p>
            <a:pPr marL="0" indent="0">
              <a:buSzPct val="150000"/>
              <a:buNone/>
            </a:pPr>
            <a:endParaRPr lang="sv-SE" sz="1463">
              <a:latin typeface="Calibri" panose="020F0502020204030204" pitchFamily="34" charset="0"/>
              <a:cs typeface="Calibri" panose="020F0502020204030204" pitchFamily="34" charset="0"/>
            </a:endParaRPr>
          </a:p>
        </p:txBody>
      </p:sp>
      <p:sp>
        <p:nvSpPr>
          <p:cNvPr id="6" name="Platshållare för innehåll 2"/>
          <p:cNvSpPr txBox="1">
            <a:spLocks/>
          </p:cNvSpPr>
          <p:nvPr/>
        </p:nvSpPr>
        <p:spPr>
          <a:xfrm>
            <a:off x="5775159" y="1731889"/>
            <a:ext cx="3568897" cy="367734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78606" indent="-278606" defTabSz="742950">
              <a:buSzPct val="150000"/>
              <a:buFont typeface="Arial" panose="020B0604020202020204" pitchFamily="34" charset="0"/>
              <a:buChar char="•"/>
              <a:defRPr/>
            </a:pPr>
            <a:endParaRPr lang="sv-SE" sz="1138" kern="0">
              <a:solidFill>
                <a:srgbClr val="000000"/>
              </a:solidFill>
              <a:latin typeface="Calibri" panose="020F0502020204030204" pitchFamily="34" charset="0"/>
              <a:ea typeface="ヒラギノ角ゴ Pro W3"/>
              <a:cs typeface="Calibri" panose="020F0502020204030204" pitchFamily="34" charset="0"/>
            </a:endParaRPr>
          </a:p>
        </p:txBody>
      </p:sp>
    </p:spTree>
    <p:extLst>
      <p:ext uri="{BB962C8B-B14F-4D97-AF65-F5344CB8AC3E}">
        <p14:creationId xmlns:p14="http://schemas.microsoft.com/office/powerpoint/2010/main" val="239603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26505F-94C9-41A6-B48F-4EB0B1B951D5}"/>
              </a:ext>
            </a:extLst>
          </p:cNvPr>
          <p:cNvSpPr>
            <a:spLocks noGrp="1"/>
          </p:cNvSpPr>
          <p:nvPr>
            <p:ph type="title" idx="4294967295"/>
          </p:nvPr>
        </p:nvSpPr>
        <p:spPr>
          <a:xfrm>
            <a:off x="681038" y="437528"/>
            <a:ext cx="8543925" cy="1325563"/>
          </a:xfrm>
          <a:prstGeom prst="rect">
            <a:avLst/>
          </a:prstGeom>
        </p:spPr>
        <p:txBody>
          <a:bodyPr/>
          <a:lstStyle/>
          <a:p>
            <a:r>
              <a:rPr lang="sv-SE" sz="3600" b="0">
                <a:solidFill>
                  <a:schemeClr val="accent1"/>
                </a:solidFill>
              </a:rPr>
              <a:t>Region Skånes förändringsmodell </a:t>
            </a:r>
          </a:p>
        </p:txBody>
      </p:sp>
      <p:sp>
        <p:nvSpPr>
          <p:cNvPr id="6" name="textruta 8">
            <a:extLst>
              <a:ext uri="{FF2B5EF4-FFF2-40B4-BE49-F238E27FC236}">
                <a16:creationId xmlns:a16="http://schemas.microsoft.com/office/drawing/2014/main" id="{780AB327-7BFC-4B84-A115-991379BA16C8}"/>
              </a:ext>
            </a:extLst>
          </p:cNvPr>
          <p:cNvSpPr txBox="1">
            <a:spLocks noChangeArrowheads="1"/>
          </p:cNvSpPr>
          <p:nvPr/>
        </p:nvSpPr>
        <p:spPr bwMode="auto">
          <a:xfrm>
            <a:off x="4774496" y="6117441"/>
            <a:ext cx="3704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200" i="1"/>
              <a:t>Modellen är baserad på Kurt Lewins processmodell</a:t>
            </a:r>
          </a:p>
        </p:txBody>
      </p:sp>
      <p:sp>
        <p:nvSpPr>
          <p:cNvPr id="7" name="textruta 6">
            <a:extLst>
              <a:ext uri="{FF2B5EF4-FFF2-40B4-BE49-F238E27FC236}">
                <a16:creationId xmlns:a16="http://schemas.microsoft.com/office/drawing/2014/main" id="{9151C1DA-4662-4575-9F9A-09E8D9A336D3}"/>
              </a:ext>
            </a:extLst>
          </p:cNvPr>
          <p:cNvSpPr txBox="1"/>
          <p:nvPr/>
        </p:nvSpPr>
        <p:spPr>
          <a:xfrm>
            <a:off x="845268" y="3838426"/>
            <a:ext cx="2699999" cy="2893100"/>
          </a:xfrm>
          <a:prstGeom prst="rect">
            <a:avLst/>
          </a:prstGeom>
          <a:noFill/>
        </p:spPr>
        <p:txBody>
          <a:bodyPr wrap="square" rtlCol="0">
            <a:spAutoFit/>
          </a:bodyPr>
          <a:lstStyle/>
          <a:p>
            <a:r>
              <a:rPr lang="sv-SE" sz="1600"/>
              <a:t>Gör en förändringsplan</a:t>
            </a:r>
          </a:p>
          <a:p>
            <a:endParaRPr lang="sv-SE" sz="1600"/>
          </a:p>
          <a:p>
            <a:r>
              <a:rPr lang="sv-SE" sz="1400"/>
              <a:t>Syfte: </a:t>
            </a:r>
            <a:r>
              <a:rPr lang="sv-SE" sz="1400">
                <a:cs typeface="Calibri" panose="020F0502020204030204" pitchFamily="34" charset="0"/>
              </a:rPr>
              <a:t>Förankra förändringen och skapa delaktighet kring genomförandet </a:t>
            </a:r>
          </a:p>
          <a:p>
            <a:endParaRPr lang="sv-SE" sz="1400">
              <a:cs typeface="Calibri" panose="020F0502020204030204" pitchFamily="34" charset="0"/>
            </a:endParaRPr>
          </a:p>
          <a:p>
            <a:r>
              <a:rPr lang="sv-SE" sz="1400">
                <a:cs typeface="Calibri" panose="020F0502020204030204" pitchFamily="34" charset="0"/>
              </a:rPr>
              <a:t>Mål: förståelse för varför förändringen ska genomföras, vad är det som ska förändras och hur det kommer att gå till</a:t>
            </a:r>
          </a:p>
          <a:p>
            <a:endParaRPr lang="sv-SE" sz="1400"/>
          </a:p>
          <a:p>
            <a:endParaRPr lang="sv-SE"/>
          </a:p>
        </p:txBody>
      </p:sp>
      <p:grpSp>
        <p:nvGrpSpPr>
          <p:cNvPr id="11" name="Grupp 10">
            <a:extLst>
              <a:ext uri="{FF2B5EF4-FFF2-40B4-BE49-F238E27FC236}">
                <a16:creationId xmlns:a16="http://schemas.microsoft.com/office/drawing/2014/main" id="{08F34C7C-B6F6-4F2C-B3E1-9FCBCF4F835A}"/>
              </a:ext>
            </a:extLst>
          </p:cNvPr>
          <p:cNvGrpSpPr/>
          <p:nvPr/>
        </p:nvGrpSpPr>
        <p:grpSpPr>
          <a:xfrm>
            <a:off x="845267" y="1964024"/>
            <a:ext cx="8215466" cy="1858034"/>
            <a:chOff x="681038" y="2334643"/>
            <a:chExt cx="8215466" cy="1858034"/>
          </a:xfrm>
        </p:grpSpPr>
        <p:sp>
          <p:nvSpPr>
            <p:cNvPr id="3" name="Femhörning 6">
              <a:extLst>
                <a:ext uri="{FF2B5EF4-FFF2-40B4-BE49-F238E27FC236}">
                  <a16:creationId xmlns:a16="http://schemas.microsoft.com/office/drawing/2014/main" id="{C156A021-80D1-430B-B87A-878BF860ABB4}"/>
                </a:ext>
              </a:extLst>
            </p:cNvPr>
            <p:cNvSpPr>
              <a:spLocks noChangeArrowheads="1"/>
            </p:cNvSpPr>
            <p:nvPr/>
          </p:nvSpPr>
          <p:spPr bwMode="auto">
            <a:xfrm>
              <a:off x="681038" y="2358284"/>
              <a:ext cx="2700000" cy="1512000"/>
            </a:xfrm>
            <a:prstGeom prst="homePlate">
              <a:avLst>
                <a:gd name="adj" fmla="val 23802"/>
              </a:avLst>
            </a:prstGeom>
            <a:solidFill>
              <a:srgbClr val="5E96A8"/>
            </a:solidFill>
            <a:ln w="9525" cap="flat" cmpd="sng" algn="ctr">
              <a:solidFill>
                <a:srgbClr val="61B9BD">
                  <a:shade val="95000"/>
                  <a:satMod val="105000"/>
                </a:srgbClr>
              </a:solidFill>
              <a:prstDash val="solid"/>
              <a:headEnd/>
              <a:tailEnd/>
            </a:ln>
            <a:effectLst>
              <a:outerShdw blurRad="40000" dist="23000" dir="5400000" rotWithShape="0">
                <a:srgbClr val="000000">
                  <a:alpha val="35000"/>
                </a:srgb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600" b="1" i="0" u="none" strike="noStrike" kern="0" cap="none" spc="0" normalizeH="0" baseline="0" noProof="0">
                  <a:ln>
                    <a:noFill/>
                  </a:ln>
                  <a:solidFill>
                    <a:srgbClr val="FFFFFF"/>
                  </a:solidFill>
                  <a:effectLst/>
                  <a:uLnTx/>
                  <a:uFillTx/>
                  <a:latin typeface="Arial" panose="020B0604020202020204" pitchFamily="34" charset="0"/>
                  <a:ea typeface="ヒラギノ角ゴ Pro W3"/>
                </a:rPr>
                <a:t>Förbered</a:t>
              </a:r>
              <a:endParaRPr kumimoji="0" lang="sv-SE" altLang="sv-SE" sz="1350" b="1" i="0" u="none" strike="noStrike" kern="0" cap="none" spc="0" normalizeH="0" baseline="0" noProof="0">
                <a:ln>
                  <a:noFill/>
                </a:ln>
                <a:solidFill>
                  <a:srgbClr val="FFFFFF"/>
                </a:solidFill>
                <a:effectLst/>
                <a:uLnTx/>
                <a:uFillTx/>
                <a:latin typeface="Arial" panose="020B0604020202020204" pitchFamily="34" charset="0"/>
                <a:ea typeface="ヒラギノ角ゴ Pro W3"/>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350" b="0" i="0" u="none" strike="noStrike" kern="0" cap="none" spc="0" normalizeH="0" baseline="0" noProof="0">
                  <a:ln>
                    <a:noFill/>
                  </a:ln>
                  <a:solidFill>
                    <a:srgbClr val="FFFFFF"/>
                  </a:solidFill>
                  <a:effectLst/>
                  <a:uLnTx/>
                  <a:uFillTx/>
                  <a:latin typeface="Arial" panose="020B0604020202020204" pitchFamily="34" charset="0"/>
                  <a:ea typeface="ヒラギノ角ゴ Pro W3"/>
                </a:rPr>
                <a:t>Förbered och skapa motivation för  förändringen. Säkra nyckelpersoner och planera aktiviteter</a:t>
              </a:r>
              <a:br>
                <a:rPr kumimoji="0" lang="sv-SE" altLang="sv-SE" sz="1350" b="0" i="0" u="none" strike="noStrike" kern="0" cap="none" spc="0" normalizeH="0" baseline="0" noProof="0">
                  <a:ln>
                    <a:noFill/>
                  </a:ln>
                  <a:solidFill>
                    <a:srgbClr val="FFFFFF"/>
                  </a:solidFill>
                  <a:effectLst/>
                  <a:uLnTx/>
                  <a:uFillTx/>
                  <a:latin typeface="Arial" panose="020B0604020202020204" pitchFamily="34" charset="0"/>
                  <a:ea typeface="ヒラギノ角ゴ Pro W3"/>
                </a:rPr>
              </a:br>
              <a:r>
                <a:rPr kumimoji="0" lang="sv-SE" altLang="sv-SE" sz="1350" b="0" i="0" u="none" strike="noStrike" kern="0" cap="none" spc="0" normalizeH="0" baseline="0" noProof="0">
                  <a:ln>
                    <a:noFill/>
                  </a:ln>
                  <a:solidFill>
                    <a:srgbClr val="FFFFFF"/>
                  </a:solidFill>
                  <a:effectLst/>
                  <a:uLnTx/>
                  <a:uFillTx/>
                  <a:latin typeface="Arial" panose="020B0604020202020204" pitchFamily="34" charset="0"/>
                  <a:ea typeface="ヒラギノ角ゴ Pro W3"/>
                </a:rPr>
                <a:t> </a:t>
              </a:r>
            </a:p>
          </p:txBody>
        </p:sp>
        <p:sp>
          <p:nvSpPr>
            <p:cNvPr id="4" name="Femhörning 7">
              <a:extLst>
                <a:ext uri="{FF2B5EF4-FFF2-40B4-BE49-F238E27FC236}">
                  <a16:creationId xmlns:a16="http://schemas.microsoft.com/office/drawing/2014/main" id="{9EA946AA-EDBB-4082-B160-9F2D77309085}"/>
                </a:ext>
              </a:extLst>
            </p:cNvPr>
            <p:cNvSpPr>
              <a:spLocks noChangeArrowheads="1"/>
            </p:cNvSpPr>
            <p:nvPr/>
          </p:nvSpPr>
          <p:spPr bwMode="auto">
            <a:xfrm>
              <a:off x="3424496" y="2334759"/>
              <a:ext cx="2700000" cy="1512000"/>
            </a:xfrm>
            <a:prstGeom prst="homePlate">
              <a:avLst>
                <a:gd name="adj" fmla="val 22787"/>
              </a:avLst>
            </a:prstGeom>
            <a:solidFill>
              <a:srgbClr val="C4B79F"/>
            </a:solidFill>
            <a:ln w="9525" cap="flat" cmpd="sng" algn="ctr">
              <a:solidFill>
                <a:srgbClr val="61B9BD">
                  <a:shade val="95000"/>
                  <a:satMod val="105000"/>
                </a:srgbClr>
              </a:solidFill>
              <a:prstDash val="solid"/>
              <a:headEnd/>
              <a:tailEnd/>
            </a:ln>
            <a:effectLst>
              <a:outerShdw blurRad="40000" dist="23000" dir="5400000" rotWithShape="0">
                <a:srgbClr val="000000">
                  <a:alpha val="35000"/>
                </a:srgb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600" b="1" i="0" u="none" strike="noStrike" kern="0" cap="none" spc="0" normalizeH="0" baseline="0" noProof="0">
                  <a:ln>
                    <a:noFill/>
                  </a:ln>
                  <a:solidFill>
                    <a:srgbClr val="FFFFFF"/>
                  </a:solidFill>
                  <a:effectLst/>
                  <a:uLnTx/>
                  <a:uFillTx/>
                  <a:latin typeface="Arial" panose="020B0604020202020204" pitchFamily="34" charset="0"/>
                  <a:ea typeface="ヒラギノ角ゴ Pro W3"/>
                </a:rPr>
                <a:t>Genomför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350" b="0" i="0" u="none" strike="noStrike" kern="0" cap="none" spc="0" normalizeH="0" baseline="0" noProof="0">
                  <a:ln>
                    <a:noFill/>
                  </a:ln>
                  <a:solidFill>
                    <a:srgbClr val="FFFFFF"/>
                  </a:solidFill>
                  <a:effectLst/>
                  <a:uLnTx/>
                  <a:uFillTx/>
                  <a:latin typeface="Arial" panose="020B0604020202020204" pitchFamily="34" charset="0"/>
                  <a:ea typeface="ヒラギノ角ゴ Pro W3"/>
                </a:rPr>
                <a:t>Implementering av förändringar och nya  arbetssätt kopplade till dem</a:t>
              </a:r>
              <a:br>
                <a:rPr kumimoji="0" lang="sv-SE" altLang="sv-SE" sz="1350" b="0" i="0" u="none" strike="noStrike" kern="0" cap="none" spc="0" normalizeH="0" baseline="0" noProof="0">
                  <a:ln>
                    <a:noFill/>
                  </a:ln>
                  <a:solidFill>
                    <a:srgbClr val="FFFFFF"/>
                  </a:solidFill>
                  <a:effectLst/>
                  <a:uLnTx/>
                  <a:uFillTx/>
                  <a:latin typeface="Arial" panose="020B0604020202020204" pitchFamily="34" charset="0"/>
                  <a:ea typeface="ヒラギノ角ゴ Pro W3"/>
                </a:rPr>
              </a:br>
              <a:endParaRPr kumimoji="0" lang="sv-SE" altLang="sv-SE" sz="1500" b="0" i="0" u="none" strike="noStrike" kern="0" cap="none" spc="0" normalizeH="0" baseline="0" noProof="0">
                <a:ln>
                  <a:noFill/>
                </a:ln>
                <a:solidFill>
                  <a:srgbClr val="FFFFFF"/>
                </a:solidFill>
                <a:effectLst/>
                <a:uLnTx/>
                <a:uFillTx/>
                <a:latin typeface="Arial" panose="020B0604020202020204" pitchFamily="34" charset="0"/>
                <a:ea typeface="ヒラギノ角ゴ Pro W3"/>
              </a:endParaRPr>
            </a:p>
          </p:txBody>
        </p:sp>
        <p:sp>
          <p:nvSpPr>
            <p:cNvPr id="5" name="Femhörning 8">
              <a:extLst>
                <a:ext uri="{FF2B5EF4-FFF2-40B4-BE49-F238E27FC236}">
                  <a16:creationId xmlns:a16="http://schemas.microsoft.com/office/drawing/2014/main" id="{FBA77BB7-CD28-40E1-BE27-C59AD30039EA}"/>
                </a:ext>
              </a:extLst>
            </p:cNvPr>
            <p:cNvSpPr>
              <a:spLocks noChangeArrowheads="1"/>
            </p:cNvSpPr>
            <p:nvPr/>
          </p:nvSpPr>
          <p:spPr bwMode="auto">
            <a:xfrm>
              <a:off x="6196504" y="2334643"/>
              <a:ext cx="2700000" cy="1512000"/>
            </a:xfrm>
            <a:prstGeom prst="homePlate">
              <a:avLst>
                <a:gd name="adj" fmla="val 22884"/>
              </a:avLst>
            </a:prstGeom>
            <a:solidFill>
              <a:srgbClr val="3D9378"/>
            </a:solidFill>
            <a:ln w="9525" cap="flat" cmpd="sng" algn="ctr">
              <a:solidFill>
                <a:srgbClr val="61B9BD">
                  <a:shade val="95000"/>
                  <a:satMod val="105000"/>
                </a:srgbClr>
              </a:solidFill>
              <a:prstDash val="solid"/>
              <a:headEnd/>
              <a:tailEnd/>
            </a:ln>
            <a:effectLst>
              <a:outerShdw blurRad="40000" dist="23000" dir="5400000" rotWithShape="0">
                <a:srgbClr val="000000">
                  <a:alpha val="35000"/>
                </a:srgb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600" b="1" i="0" u="none" strike="noStrike" kern="0" cap="none" spc="0" normalizeH="0" baseline="0" noProof="0">
                  <a:ln>
                    <a:noFill/>
                  </a:ln>
                  <a:solidFill>
                    <a:srgbClr val="FFFFFF"/>
                  </a:solidFill>
                  <a:effectLst/>
                  <a:uLnTx/>
                  <a:uFillTx/>
                  <a:latin typeface="Arial" panose="020B0604020202020204" pitchFamily="34" charset="0"/>
                  <a:ea typeface="ヒラギノ角ゴ Pro W3"/>
                </a:rPr>
                <a:t>Förstärk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400" b="0" i="0" u="none" strike="noStrike" kern="0" cap="none" spc="0" normalizeH="0" baseline="0" noProof="0">
                  <a:ln>
                    <a:noFill/>
                  </a:ln>
                  <a:solidFill>
                    <a:srgbClr val="FFFFFF"/>
                  </a:solidFill>
                  <a:effectLst/>
                  <a:uLnTx/>
                  <a:uFillTx/>
                  <a:latin typeface="Arial" panose="020B0604020202020204" pitchFamily="34" charset="0"/>
                  <a:ea typeface="ヒラギノ角ゴ Pro W3"/>
                </a:rPr>
                <a:t>Förankra det nya arbetssättet som en naturlig del i vår verksamhet och fortsätt arbeta med ständiga förbättringar</a:t>
              </a:r>
              <a:endParaRPr kumimoji="0" lang="sv-SE" altLang="sv-SE" sz="1500" b="0" i="0" u="none" strike="noStrike" kern="0" cap="none" spc="0" normalizeH="0" baseline="0" noProof="0">
                <a:ln>
                  <a:noFill/>
                </a:ln>
                <a:solidFill>
                  <a:srgbClr val="FFFFFF"/>
                </a:solidFill>
                <a:effectLst/>
                <a:uLnTx/>
                <a:uFillTx/>
                <a:latin typeface="Arial" panose="020B0604020202020204" pitchFamily="34" charset="0"/>
                <a:ea typeface="ヒラギノ角ゴ Pro W3"/>
              </a:endParaRPr>
            </a:p>
          </p:txBody>
        </p:sp>
        <p:sp>
          <p:nvSpPr>
            <p:cNvPr id="10" name="Pil: nedåt 9">
              <a:extLst>
                <a:ext uri="{FF2B5EF4-FFF2-40B4-BE49-F238E27FC236}">
                  <a16:creationId xmlns:a16="http://schemas.microsoft.com/office/drawing/2014/main" id="{7818DA13-6B53-4F5F-81A9-B09EE1FE7AE0}"/>
                </a:ext>
              </a:extLst>
            </p:cNvPr>
            <p:cNvSpPr/>
            <p:nvPr/>
          </p:nvSpPr>
          <p:spPr bwMode="auto">
            <a:xfrm>
              <a:off x="1773861" y="3821202"/>
              <a:ext cx="257175" cy="37147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grpSp>
    </p:spTree>
    <p:extLst>
      <p:ext uri="{BB962C8B-B14F-4D97-AF65-F5344CB8AC3E}">
        <p14:creationId xmlns:p14="http://schemas.microsoft.com/office/powerpoint/2010/main" val="340664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3519" y="1147246"/>
            <a:ext cx="1872208" cy="542380"/>
          </a:xfrm>
        </p:spPr>
        <p:txBody>
          <a:bodyPr/>
          <a:lstStyle/>
          <a:p>
            <a:r>
              <a:rPr lang="sv-SE" sz="2600">
                <a:solidFill>
                  <a:schemeClr val="accent1">
                    <a:lumMod val="75000"/>
                  </a:schemeClr>
                </a:solidFill>
                <a:latin typeface="Calibri" panose="020F0502020204030204" pitchFamily="34" charset="0"/>
                <a:cs typeface="Calibri" panose="020F0502020204030204" pitchFamily="34" charset="0"/>
              </a:rPr>
              <a:t>Laget runt</a:t>
            </a:r>
          </a:p>
        </p:txBody>
      </p:sp>
      <p:sp>
        <p:nvSpPr>
          <p:cNvPr id="3" name="Platshållare för innehåll 2"/>
          <p:cNvSpPr>
            <a:spLocks noGrp="1"/>
          </p:cNvSpPr>
          <p:nvPr>
            <p:ph idx="1"/>
          </p:nvPr>
        </p:nvSpPr>
        <p:spPr>
          <a:xfrm>
            <a:off x="623519" y="1732311"/>
            <a:ext cx="3627403" cy="4153962"/>
          </a:xfrm>
        </p:spPr>
        <p:txBody>
          <a:bodyPr/>
          <a:lstStyle/>
          <a:p>
            <a:pPr marL="0" indent="0">
              <a:buNone/>
            </a:pPr>
            <a:r>
              <a:rPr lang="sv-SE" sz="1300"/>
              <a:t>"Laget runt" innebär att </a:t>
            </a:r>
            <a:r>
              <a:rPr lang="sv-SE" sz="1300" b="1"/>
              <a:t>var och en av deltagarna svarar på en given fråga</a:t>
            </a:r>
            <a:r>
              <a:rPr lang="sv-SE" sz="1300"/>
              <a:t>. Detta upplägg fungerar särskilt bra i sammanhang där det är viktigt att alla deltagarna aktivt tar ställning till en fråga. När man arbetar med ”laget runt” som pedagogiskt verktyg är det viktigt att tänka på att:</a:t>
            </a:r>
          </a:p>
          <a:p>
            <a:endParaRPr lang="sv-SE" sz="1300"/>
          </a:p>
          <a:p>
            <a:pPr lvl="0"/>
            <a:r>
              <a:rPr lang="sv-SE" sz="1300"/>
              <a:t>Förklara att du vill använda dig av "laget runt" för att belysa en viss fråga.</a:t>
            </a:r>
          </a:p>
          <a:p>
            <a:pPr lvl="0"/>
            <a:r>
              <a:rPr lang="sv-SE" sz="1300"/>
              <a:t>Tidsbegränsa - exempelvis högst 1 minut var.</a:t>
            </a:r>
          </a:p>
          <a:p>
            <a:pPr lvl="0"/>
            <a:r>
              <a:rPr lang="sv-SE" sz="1300"/>
              <a:t>Lyssna och summera det som sagts.</a:t>
            </a:r>
          </a:p>
          <a:p>
            <a:pPr>
              <a:buSzPct val="150000"/>
              <a:buFont typeface="Arial" panose="020B0604020202020204" pitchFamily="34" charset="0"/>
              <a:buChar char="•"/>
            </a:pPr>
            <a:endParaRPr lang="sv-SE" sz="1300">
              <a:latin typeface="Calibri" panose="020F0502020204030204" pitchFamily="34" charset="0"/>
              <a:cs typeface="Calibri" panose="020F0502020204030204" pitchFamily="34" charset="0"/>
            </a:endParaRPr>
          </a:p>
        </p:txBody>
      </p:sp>
      <p:sp>
        <p:nvSpPr>
          <p:cNvPr id="5" name="Rubrik 1"/>
          <p:cNvSpPr txBox="1">
            <a:spLocks/>
          </p:cNvSpPr>
          <p:nvPr/>
        </p:nvSpPr>
        <p:spPr>
          <a:xfrm>
            <a:off x="4953000" y="1147246"/>
            <a:ext cx="1341645" cy="542380"/>
          </a:xfrm>
          <a:prstGeom prst="rect">
            <a:avLst/>
          </a:prstGeom>
        </p:spPr>
        <p:txBody>
          <a:bodyPr/>
          <a:lst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pPr defTabSz="742950">
              <a:defRPr/>
            </a:pPr>
            <a:r>
              <a:rPr lang="sv-SE" sz="2600" kern="0">
                <a:solidFill>
                  <a:srgbClr val="5E96A8">
                    <a:lumMod val="75000"/>
                  </a:srgbClr>
                </a:solidFill>
                <a:latin typeface="Calibri" panose="020F0502020204030204" pitchFamily="34" charset="0"/>
                <a:ea typeface="ヒラギノ角ゴ Pro W3"/>
                <a:cs typeface="Calibri" panose="020F0502020204030204" pitchFamily="34" charset="0"/>
              </a:rPr>
              <a:t>Bikupa</a:t>
            </a:r>
          </a:p>
        </p:txBody>
      </p:sp>
      <p:sp>
        <p:nvSpPr>
          <p:cNvPr id="6" name="Platshållare för innehåll 2"/>
          <p:cNvSpPr txBox="1">
            <a:spLocks/>
          </p:cNvSpPr>
          <p:nvPr/>
        </p:nvSpPr>
        <p:spPr>
          <a:xfrm>
            <a:off x="5775159" y="1731889"/>
            <a:ext cx="3568897" cy="367734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78606" indent="-278606" defTabSz="742950">
              <a:buSzPct val="150000"/>
              <a:buFont typeface="Arial" panose="020B0604020202020204" pitchFamily="34" charset="0"/>
              <a:buChar char="•"/>
              <a:defRPr/>
            </a:pPr>
            <a:endParaRPr lang="sv-SE" sz="1138" kern="0">
              <a:solidFill>
                <a:srgbClr val="000000"/>
              </a:solidFill>
              <a:latin typeface="Calibri" panose="020F0502020204030204" pitchFamily="34" charset="0"/>
              <a:ea typeface="ヒラギノ角ゴ Pro W3"/>
              <a:cs typeface="Calibri" panose="020F0502020204030204" pitchFamily="34" charset="0"/>
            </a:endParaRPr>
          </a:p>
        </p:txBody>
      </p:sp>
      <p:sp>
        <p:nvSpPr>
          <p:cNvPr id="9" name="textruta 8"/>
          <p:cNvSpPr txBox="1"/>
          <p:nvPr/>
        </p:nvSpPr>
        <p:spPr>
          <a:xfrm>
            <a:off x="4953000" y="1732312"/>
            <a:ext cx="4040017" cy="4493538"/>
          </a:xfrm>
          <a:prstGeom prst="rect">
            <a:avLst/>
          </a:prstGeom>
          <a:noFill/>
        </p:spPr>
        <p:txBody>
          <a:bodyPr wrap="square" rtlCol="0">
            <a:spAutoFit/>
          </a:bodyPr>
          <a:lstStyle/>
          <a:p>
            <a:pPr defTabSz="742950">
              <a:defRPr/>
            </a:pPr>
            <a:r>
              <a:rPr lang="sv-SE" sz="1300">
                <a:solidFill>
                  <a:srgbClr val="000000"/>
                </a:solidFill>
                <a:latin typeface="Arial"/>
                <a:ea typeface="ヒラギノ角ゴ Pro W3"/>
                <a:cs typeface="ヒラギノ角ゴ Pro W3"/>
              </a:rPr>
              <a:t>Att göra en bikupa är ofta engagerande. Det innebär att handledaren </a:t>
            </a:r>
            <a:r>
              <a:rPr lang="sv-SE" sz="1300" b="1">
                <a:solidFill>
                  <a:srgbClr val="000000"/>
                </a:solidFill>
                <a:latin typeface="Arial"/>
                <a:ea typeface="ヒラギノ角ゴ Pro W3"/>
                <a:cs typeface="ヒラギノ角ゴ Pro W3"/>
              </a:rPr>
              <a:t>får gruppen att ta ställning </a:t>
            </a:r>
            <a:r>
              <a:rPr lang="sv-SE" sz="1300">
                <a:solidFill>
                  <a:srgbClr val="000000"/>
                </a:solidFill>
                <a:latin typeface="Arial"/>
                <a:ea typeface="ヒラギノ角ゴ Pro W3"/>
                <a:cs typeface="ヒラギノ角ゴ Pro W3"/>
              </a:rPr>
              <a:t>till ett problem, en idé eller något annat av gemensamt intresse genom att tala med varandra. Gruppen bildar i det här fallet lag, antingen om två eller tre personer. Ingen lämnar sin plats, utan man talar helt enkelt med sina grannar.</a:t>
            </a:r>
          </a:p>
          <a:p>
            <a:pPr defTabSz="742950">
              <a:defRPr/>
            </a:pPr>
            <a:endParaRPr lang="sv-SE" sz="1300">
              <a:solidFill>
                <a:srgbClr val="000000"/>
              </a:solidFill>
              <a:latin typeface="Arial"/>
              <a:ea typeface="ヒラギノ角ゴ Pro W3"/>
              <a:cs typeface="ヒラギノ角ゴ Pro W3"/>
            </a:endParaRPr>
          </a:p>
          <a:p>
            <a:pPr marL="278606" indent="-278606" defTabSz="742950" eaLnBrk="1" hangingPunct="1">
              <a:spcBef>
                <a:spcPct val="20000"/>
              </a:spcBef>
              <a:buFontTx/>
              <a:buChar char="•"/>
              <a:defRPr/>
            </a:pPr>
            <a:r>
              <a:rPr lang="sv-SE" sz="1300">
                <a:solidFill>
                  <a:srgbClr val="000000"/>
                </a:solidFill>
                <a:latin typeface="Arial"/>
                <a:ea typeface="ヒラギノ角ゴ Pro W3"/>
                <a:cs typeface="ヒラギノ角ゴ Pro W3"/>
              </a:rPr>
              <a:t>Ställ en kort och enkel fråga som kan ge flera olika svar, exempelvis “nämn tre viktiga ledaregenskaper“.</a:t>
            </a:r>
          </a:p>
          <a:p>
            <a:pPr marL="278606" indent="-278606" defTabSz="742950" eaLnBrk="1" hangingPunct="1">
              <a:spcBef>
                <a:spcPct val="20000"/>
              </a:spcBef>
              <a:buFontTx/>
              <a:buChar char="•"/>
              <a:defRPr/>
            </a:pPr>
            <a:r>
              <a:rPr lang="sv-SE" sz="1300">
                <a:solidFill>
                  <a:srgbClr val="000000"/>
                </a:solidFill>
                <a:latin typeface="Arial"/>
                <a:ea typeface="ヒラギノ角ゴ Pro W3"/>
                <a:cs typeface="ヒラギノ角ゴ Pro W3"/>
              </a:rPr>
              <a:t>Dela snabbt in deltagarna i grupper om två eller tre.</a:t>
            </a:r>
          </a:p>
          <a:p>
            <a:pPr marL="278606" indent="-278606" defTabSz="742950" eaLnBrk="1" hangingPunct="1">
              <a:spcBef>
                <a:spcPct val="20000"/>
              </a:spcBef>
              <a:buFontTx/>
              <a:buChar char="•"/>
              <a:defRPr/>
            </a:pPr>
            <a:r>
              <a:rPr lang="sv-SE" sz="1300">
                <a:solidFill>
                  <a:srgbClr val="000000"/>
                </a:solidFill>
                <a:latin typeface="Arial"/>
                <a:ea typeface="ヒラギノ角ゴ Pro W3"/>
                <a:cs typeface="ヒラギノ角ゴ Pro W3"/>
              </a:rPr>
              <a:t>Ge inte längre tid än 5 minuter (Lyssna på surret).</a:t>
            </a:r>
          </a:p>
          <a:p>
            <a:pPr marL="278606" indent="-278606" defTabSz="742950" eaLnBrk="1" hangingPunct="1">
              <a:spcBef>
                <a:spcPct val="20000"/>
              </a:spcBef>
              <a:buFontTx/>
              <a:buChar char="•"/>
              <a:defRPr/>
            </a:pPr>
            <a:r>
              <a:rPr lang="sv-SE" sz="1300">
                <a:solidFill>
                  <a:srgbClr val="000000"/>
                </a:solidFill>
                <a:latin typeface="Arial"/>
                <a:ea typeface="ヒラギノ角ゴ Pro W3"/>
                <a:cs typeface="ヒラギノ角ゴ Pro W3"/>
              </a:rPr>
              <a:t>Ta upp ett svar i taget från varje bikupa, så att alla får en möjlighet att bidra. Om du tömmer den första bikupan, kanske allt redan är sagt. </a:t>
            </a:r>
          </a:p>
          <a:p>
            <a:pPr marL="278606" indent="-278606" defTabSz="742950" eaLnBrk="1" hangingPunct="1">
              <a:spcBef>
                <a:spcPct val="20000"/>
              </a:spcBef>
              <a:buFontTx/>
              <a:buChar char="•"/>
              <a:defRPr/>
            </a:pPr>
            <a:r>
              <a:rPr lang="sv-SE" sz="1300">
                <a:solidFill>
                  <a:srgbClr val="000000"/>
                </a:solidFill>
                <a:latin typeface="Arial"/>
                <a:ea typeface="ヒラギノ角ゴ Pro W3"/>
                <a:cs typeface="ヒラギノ角ゴ Pro W3"/>
              </a:rPr>
              <a:t>Diskutera inte svaren innan alla bikuporna har redovisat.</a:t>
            </a:r>
          </a:p>
          <a:p>
            <a:pPr defTabSz="742950">
              <a:defRPr/>
            </a:pPr>
            <a:endParaRPr lang="sv-SE" sz="1300">
              <a:solidFill>
                <a:srgbClr val="000000"/>
              </a:solidFill>
              <a:latin typeface="Arial"/>
              <a:ea typeface="ヒラギノ角ゴ Pro W3"/>
              <a:cs typeface="ヒラギノ角ゴ Pro W3"/>
            </a:endParaRPr>
          </a:p>
        </p:txBody>
      </p:sp>
    </p:spTree>
    <p:extLst>
      <p:ext uri="{BB962C8B-B14F-4D97-AF65-F5344CB8AC3E}">
        <p14:creationId xmlns:p14="http://schemas.microsoft.com/office/powerpoint/2010/main" val="3203298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8705" y="431290"/>
            <a:ext cx="8837550" cy="641772"/>
          </a:xfrm>
        </p:spPr>
        <p:txBody>
          <a:bodyPr/>
          <a:lstStyle/>
          <a:p>
            <a:r>
              <a:rPr lang="sv-SE" sz="2925" kern="1200">
                <a:solidFill>
                  <a:schemeClr val="accent1"/>
                </a:solidFill>
                <a:cs typeface="+mn-cs"/>
              </a:rPr>
              <a:t>Förslag till korta ”fysiska övningar”</a:t>
            </a:r>
          </a:p>
        </p:txBody>
      </p:sp>
      <p:sp>
        <p:nvSpPr>
          <p:cNvPr id="3" name="Platshållare för innehåll 2"/>
          <p:cNvSpPr>
            <a:spLocks noGrp="1"/>
          </p:cNvSpPr>
          <p:nvPr>
            <p:ph idx="1"/>
          </p:nvPr>
        </p:nvSpPr>
        <p:spPr>
          <a:xfrm>
            <a:off x="565013" y="2580463"/>
            <a:ext cx="3627403" cy="1755195"/>
          </a:xfrm>
        </p:spPr>
        <p:txBody>
          <a:bodyPr/>
          <a:lstStyle/>
          <a:p>
            <a:pPr lvl="0" eaLnBrk="0" hangingPunct="0">
              <a:spcBef>
                <a:spcPct val="0"/>
              </a:spcBef>
            </a:pPr>
            <a:r>
              <a:rPr lang="sv-SE" sz="1138" kern="1200"/>
              <a:t>Vad behöver du för att ta nästa steg, förflytta dig?</a:t>
            </a:r>
          </a:p>
          <a:p>
            <a:pPr lvl="1"/>
            <a:r>
              <a:rPr lang="sv-SE" sz="1138" kern="1200"/>
              <a:t>Egen reflektion (2 min) och dela i grupp (liten och/eller stor)</a:t>
            </a:r>
          </a:p>
          <a:p>
            <a:pPr lvl="1"/>
            <a:r>
              <a:rPr lang="sv-SE" sz="1138" kern="1200"/>
              <a:t>När du hör vad dina kollegor behöver, vad kan du bidra med?</a:t>
            </a:r>
          </a:p>
          <a:p>
            <a:pPr lvl="2"/>
            <a:endParaRPr lang="sv-SE" sz="1138" kern="1200"/>
          </a:p>
          <a:p>
            <a:pPr marL="232172" indent="-232172">
              <a:buFont typeface="Arial" panose="020B0604020202020204" pitchFamily="34" charset="0"/>
              <a:buChar char="•"/>
            </a:pPr>
            <a:r>
              <a:rPr lang="sv-SE" sz="1138" i="1" kern="1200"/>
              <a:t>Till dig som F: skriv ned och fånga det som sägs på blädderblock </a:t>
            </a:r>
          </a:p>
          <a:p>
            <a:pPr marL="557213" lvl="1">
              <a:buFont typeface="Arial" panose="020B0604020202020204" pitchFamily="34" charset="0"/>
              <a:buChar char="•"/>
            </a:pPr>
            <a:r>
              <a:rPr lang="sv-SE" sz="1138" i="1" kern="1200"/>
              <a:t>ev. återkom vid dagens slut</a:t>
            </a:r>
          </a:p>
          <a:p>
            <a:pPr marL="0" indent="0">
              <a:buSzPct val="150000"/>
              <a:buNone/>
            </a:pPr>
            <a:endParaRPr lang="sv-SE" sz="1138" i="1">
              <a:latin typeface="Calibri" panose="020F0502020204030204" pitchFamily="34" charset="0"/>
              <a:cs typeface="Calibri" panose="020F0502020204030204" pitchFamily="34" charset="0"/>
            </a:endParaRPr>
          </a:p>
        </p:txBody>
      </p:sp>
      <p:sp>
        <p:nvSpPr>
          <p:cNvPr id="6" name="Platshållare för innehåll 2"/>
          <p:cNvSpPr txBox="1">
            <a:spLocks/>
          </p:cNvSpPr>
          <p:nvPr/>
        </p:nvSpPr>
        <p:spPr>
          <a:xfrm>
            <a:off x="5775159" y="1731889"/>
            <a:ext cx="3568897" cy="367734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78606" indent="-278606" defTabSz="742950">
              <a:buSzPct val="150000"/>
              <a:buFont typeface="Arial" panose="020B0604020202020204" pitchFamily="34" charset="0"/>
              <a:buChar char="•"/>
              <a:defRPr/>
            </a:pPr>
            <a:endParaRPr lang="sv-SE" sz="1138" kern="0">
              <a:solidFill>
                <a:srgbClr val="000000"/>
              </a:solidFill>
              <a:latin typeface="Calibri" panose="020F0502020204030204" pitchFamily="34" charset="0"/>
              <a:ea typeface="ヒラギノ角ゴ Pro W3"/>
              <a:cs typeface="Calibri" panose="020F0502020204030204" pitchFamily="34" charset="0"/>
            </a:endParaRPr>
          </a:p>
        </p:txBody>
      </p:sp>
      <p:sp>
        <p:nvSpPr>
          <p:cNvPr id="9" name="textruta 8"/>
          <p:cNvSpPr txBox="1"/>
          <p:nvPr/>
        </p:nvSpPr>
        <p:spPr>
          <a:xfrm>
            <a:off x="4777480" y="2580463"/>
            <a:ext cx="4739027" cy="3279296"/>
          </a:xfrm>
          <a:prstGeom prst="rect">
            <a:avLst/>
          </a:prstGeom>
          <a:noFill/>
        </p:spPr>
        <p:txBody>
          <a:bodyPr wrap="square" rtlCol="0">
            <a:spAutoFit/>
          </a:bodyPr>
          <a:lstStyle/>
          <a:p>
            <a:pPr defTabSz="742950">
              <a:defRPr/>
            </a:pPr>
            <a:r>
              <a:rPr lang="sv-SE" sz="1138">
                <a:solidFill>
                  <a:srgbClr val="000000"/>
                </a:solidFill>
                <a:latin typeface="Arial"/>
                <a:ea typeface="ヒラギノ角ゴ Pro W3"/>
                <a:cs typeface="ヒラギノ角ゴ Pro W3"/>
              </a:rPr>
              <a:t>Förslag till reflektionsfrågor</a:t>
            </a:r>
          </a:p>
          <a:p>
            <a:pPr marL="278606" indent="-278606" defTabSz="742950">
              <a:buFontTx/>
              <a:buChar char="•"/>
              <a:defRPr/>
            </a:pPr>
            <a:r>
              <a:rPr lang="sv-SE" sz="1138">
                <a:solidFill>
                  <a:srgbClr val="000000"/>
                </a:solidFill>
                <a:latin typeface="Arial"/>
                <a:ea typeface="ヒラギノ角ゴ Pro W3"/>
                <a:cs typeface="ヒラギノ角ゴ Pro W3"/>
              </a:rPr>
              <a:t>Är du ”c</a:t>
            </a:r>
            <a:r>
              <a:rPr lang="sv-SE" sz="1138" err="1">
                <a:solidFill>
                  <a:srgbClr val="000000"/>
                </a:solidFill>
                <a:latin typeface="Arial"/>
                <a:ea typeface="ヒラギノ角ゴ Pro W3"/>
                <a:cs typeface="ヒラギノ角ゴ Pro W3"/>
              </a:rPr>
              <a:t>ommittad</a:t>
            </a:r>
            <a:r>
              <a:rPr lang="sv-SE" sz="1138">
                <a:solidFill>
                  <a:srgbClr val="000000"/>
                </a:solidFill>
                <a:latin typeface="Arial"/>
                <a:ea typeface="ヒラギノ角ゴ Pro W3"/>
                <a:cs typeface="ヒラギノ角ゴ Pro W3"/>
              </a:rPr>
              <a:t>” till förslaget/planen? </a:t>
            </a:r>
          </a:p>
          <a:p>
            <a:pPr marL="278606" indent="-278606" defTabSz="742950">
              <a:buFontTx/>
              <a:buChar char="•"/>
              <a:defRPr/>
            </a:pPr>
            <a:r>
              <a:rPr lang="sv-SE" sz="1138">
                <a:solidFill>
                  <a:srgbClr val="000000"/>
                </a:solidFill>
                <a:latin typeface="Arial"/>
                <a:ea typeface="ヒラギノ角ゴ Pro W3"/>
                <a:cs typeface="ヒラギノ角ゴ Pro W3"/>
              </a:rPr>
              <a:t>Kan/vill du fortsätta arbeta efter detta? </a:t>
            </a:r>
          </a:p>
          <a:p>
            <a:pPr marL="278606" indent="-278606" defTabSz="742950">
              <a:buFontTx/>
              <a:buChar char="•"/>
              <a:defRPr/>
            </a:pPr>
            <a:r>
              <a:rPr lang="sv-SE" sz="1138">
                <a:solidFill>
                  <a:srgbClr val="000000"/>
                </a:solidFill>
                <a:latin typeface="Arial"/>
                <a:ea typeface="ヒラギノ角ゴ Pro W3"/>
                <a:cs typeface="ヒラギノ角ゴ Pro W3"/>
              </a:rPr>
              <a:t>Står du bakom förslaget?</a:t>
            </a:r>
          </a:p>
          <a:p>
            <a:pPr marL="278606" indent="-278606" defTabSz="742950">
              <a:buFontTx/>
              <a:buChar char="•"/>
              <a:defRPr/>
            </a:pPr>
            <a:endParaRPr lang="sv-SE" sz="1138">
              <a:solidFill>
                <a:srgbClr val="000000"/>
              </a:solidFill>
              <a:latin typeface="Arial"/>
              <a:ea typeface="ヒラギノ角ゴ Pro W3"/>
              <a:cs typeface="ヒラギノ角ゴ Pro W3"/>
            </a:endParaRPr>
          </a:p>
          <a:p>
            <a:pPr marL="603647" lvl="1" indent="-232172" defTabSz="742950" eaLnBrk="1" hangingPunct="1">
              <a:spcBef>
                <a:spcPct val="20000"/>
              </a:spcBef>
              <a:buFontTx/>
              <a:buChar char="–"/>
              <a:defRPr/>
            </a:pPr>
            <a:r>
              <a:rPr lang="sv-SE" sz="1138">
                <a:solidFill>
                  <a:srgbClr val="000000"/>
                </a:solidFill>
                <a:latin typeface="Arial"/>
                <a:ea typeface="ヒラギノ角ゴ Pro W3"/>
                <a:cs typeface="ヒラギノ角ゴ Pro W3"/>
              </a:rPr>
              <a:t>JA eller NEJ (eller BEROR PÅ) hörn</a:t>
            </a:r>
          </a:p>
          <a:p>
            <a:pPr marL="603647" lvl="1" indent="-232172" defTabSz="742950" eaLnBrk="1" hangingPunct="1">
              <a:spcBef>
                <a:spcPct val="20000"/>
              </a:spcBef>
              <a:buFontTx/>
              <a:buChar char="–"/>
              <a:defRPr/>
            </a:pPr>
            <a:r>
              <a:rPr lang="sv-SE" sz="1138">
                <a:solidFill>
                  <a:srgbClr val="000000"/>
                </a:solidFill>
                <a:latin typeface="Arial"/>
                <a:ea typeface="ヒラギノ角ゴ Pro W3"/>
                <a:cs typeface="ヒラギノ角ゴ Pro W3"/>
              </a:rPr>
              <a:t>Om NEJ (eller BEROR PÅ)</a:t>
            </a:r>
          </a:p>
          <a:p>
            <a:pPr marL="975122" lvl="2" indent="-232172" defTabSz="742950" eaLnBrk="1" hangingPunct="1">
              <a:spcBef>
                <a:spcPct val="20000"/>
              </a:spcBef>
              <a:buFontTx/>
              <a:buChar char="–"/>
              <a:defRPr/>
            </a:pPr>
            <a:r>
              <a:rPr lang="sv-SE" sz="1138">
                <a:solidFill>
                  <a:srgbClr val="000000"/>
                </a:solidFill>
                <a:latin typeface="Arial"/>
                <a:ea typeface="ヒラギノ角ゴ Pro W3"/>
                <a:cs typeface="ヒラギノ角ゴ Pro W3"/>
              </a:rPr>
              <a:t>vad behöver du för att säga JA?</a:t>
            </a:r>
          </a:p>
          <a:p>
            <a:pPr defTabSz="742950">
              <a:defRPr/>
            </a:pPr>
            <a:r>
              <a:rPr lang="sv-SE" sz="1138" i="1">
                <a:solidFill>
                  <a:srgbClr val="000000"/>
                </a:solidFill>
                <a:latin typeface="Arial"/>
                <a:ea typeface="ヒラギノ角ゴ Pro W3"/>
                <a:cs typeface="ヒラギノ角ゴ Pro W3"/>
              </a:rPr>
              <a:t>Alternativt</a:t>
            </a:r>
          </a:p>
          <a:p>
            <a:pPr marL="232172" indent="-232172" defTabSz="742950">
              <a:buFont typeface="Arial" panose="020B0604020202020204" pitchFamily="34" charset="0"/>
              <a:buChar char="•"/>
              <a:defRPr/>
            </a:pPr>
            <a:r>
              <a:rPr lang="sv-SE" sz="1138">
                <a:solidFill>
                  <a:srgbClr val="000000"/>
                </a:solidFill>
                <a:latin typeface="Arial"/>
                <a:ea typeface="ヒラギノ角ゴ Pro W3"/>
                <a:cs typeface="ヒラギノ角ゴ Pro W3"/>
              </a:rPr>
              <a:t> En skala 1-10, placera dig i skalan</a:t>
            </a:r>
          </a:p>
          <a:p>
            <a:pPr marL="603647" lvl="1" indent="-232172" defTabSz="742950" eaLnBrk="1" hangingPunct="1">
              <a:spcBef>
                <a:spcPct val="20000"/>
              </a:spcBef>
              <a:buFontTx/>
              <a:buChar char="–"/>
              <a:defRPr/>
            </a:pPr>
            <a:r>
              <a:rPr lang="sv-SE" sz="1138">
                <a:solidFill>
                  <a:srgbClr val="000000"/>
                </a:solidFill>
                <a:latin typeface="Arial"/>
                <a:ea typeface="ヒラギノ角ゴ Pro W3"/>
                <a:cs typeface="ヒラギノ角ゴ Pro W3"/>
              </a:rPr>
              <a:t>Vad tänker du om din placering, berätta mera?</a:t>
            </a:r>
          </a:p>
          <a:p>
            <a:pPr marL="603647" lvl="1" indent="-232172" defTabSz="742950" eaLnBrk="1" hangingPunct="1">
              <a:spcBef>
                <a:spcPct val="20000"/>
              </a:spcBef>
              <a:buFontTx/>
              <a:buChar char="–"/>
              <a:defRPr/>
            </a:pPr>
            <a:r>
              <a:rPr lang="sv-SE" sz="1138">
                <a:solidFill>
                  <a:srgbClr val="000000"/>
                </a:solidFill>
                <a:latin typeface="Arial"/>
                <a:ea typeface="ヒラギノ角ゴ Pro W3"/>
                <a:cs typeface="ヒラギノ角ゴ Pro W3"/>
              </a:rPr>
              <a:t>Vad tänker du om de andra rummet?</a:t>
            </a:r>
          </a:p>
          <a:p>
            <a:pPr marL="603647" lvl="1" indent="-232172" defTabSz="742950" eaLnBrk="1" hangingPunct="1">
              <a:spcBef>
                <a:spcPct val="20000"/>
              </a:spcBef>
              <a:buFontTx/>
              <a:buChar char="–"/>
              <a:defRPr/>
            </a:pPr>
            <a:r>
              <a:rPr lang="sv-SE" sz="1138">
                <a:solidFill>
                  <a:srgbClr val="000000"/>
                </a:solidFill>
                <a:latin typeface="Arial"/>
                <a:ea typeface="ヒラギノ角ゴ Pro W3"/>
                <a:cs typeface="ヒラギノ角ゴ Pro W3"/>
              </a:rPr>
              <a:t>Vad behöver du för att ta ett steg till? </a:t>
            </a:r>
          </a:p>
          <a:p>
            <a:pPr defTabSz="742950">
              <a:defRPr/>
            </a:pPr>
            <a:endParaRPr lang="sv-SE" sz="1138" i="1">
              <a:solidFill>
                <a:srgbClr val="000000"/>
              </a:solidFill>
              <a:latin typeface="Arial"/>
              <a:ea typeface="ヒラギノ角ゴ Pro W3"/>
              <a:cs typeface="ヒラギノ角ゴ Pro W3"/>
            </a:endParaRPr>
          </a:p>
          <a:p>
            <a:pPr defTabSz="742950">
              <a:defRPr/>
            </a:pPr>
            <a:endParaRPr lang="sv-SE" sz="1138" i="1">
              <a:solidFill>
                <a:srgbClr val="000000"/>
              </a:solidFill>
              <a:latin typeface="Arial"/>
              <a:ea typeface="ヒラギノ角ゴ Pro W3"/>
              <a:cs typeface="ヒラギノ角ゴ Pro W3"/>
            </a:endParaRPr>
          </a:p>
          <a:p>
            <a:pPr defTabSz="742950">
              <a:defRPr/>
            </a:pPr>
            <a:r>
              <a:rPr lang="sv-SE" sz="1138" i="1">
                <a:solidFill>
                  <a:srgbClr val="000000"/>
                </a:solidFill>
                <a:latin typeface="Arial"/>
                <a:ea typeface="ヒラギノ角ゴ Pro W3"/>
                <a:cs typeface="ヒラギノ角ゴ Pro W3"/>
              </a:rPr>
              <a:t>Till dig som F: skriv ned och fånga det som sägs på blädder</a:t>
            </a:r>
          </a:p>
          <a:p>
            <a:pPr defTabSz="742950">
              <a:defRPr/>
            </a:pPr>
            <a:endParaRPr lang="sv-SE" sz="1138">
              <a:solidFill>
                <a:srgbClr val="000000"/>
              </a:solidFill>
              <a:latin typeface="Arial"/>
              <a:ea typeface="ヒラギノ角ゴ Pro W3"/>
              <a:cs typeface="ヒラギノ角ゴ Pro W3"/>
            </a:endParaRPr>
          </a:p>
        </p:txBody>
      </p:sp>
      <p:sp>
        <p:nvSpPr>
          <p:cNvPr id="4" name="textruta 3"/>
          <p:cNvSpPr txBox="1"/>
          <p:nvPr/>
        </p:nvSpPr>
        <p:spPr>
          <a:xfrm>
            <a:off x="565012" y="1850739"/>
            <a:ext cx="9068508" cy="542584"/>
          </a:xfrm>
          <a:prstGeom prst="rect">
            <a:avLst/>
          </a:prstGeom>
          <a:noFill/>
        </p:spPr>
        <p:txBody>
          <a:bodyPr wrap="square" rtlCol="0">
            <a:spAutoFit/>
          </a:bodyPr>
          <a:lstStyle/>
          <a:p>
            <a:pPr defTabSz="742950">
              <a:defRPr/>
            </a:pPr>
            <a:r>
              <a:rPr lang="sv-SE" sz="1463">
                <a:solidFill>
                  <a:srgbClr val="000000"/>
                </a:solidFill>
              </a:rPr>
              <a:t>Syftar till att synliggöra vad som händer hos deltagaren och gruppen genom reflekterande och utforskande frågor som med fördel kan genomföras som övning ”på golvet”.</a:t>
            </a:r>
          </a:p>
        </p:txBody>
      </p:sp>
      <p:sp>
        <p:nvSpPr>
          <p:cNvPr id="7" name="textruta 6"/>
          <p:cNvSpPr txBox="1"/>
          <p:nvPr/>
        </p:nvSpPr>
        <p:spPr>
          <a:xfrm>
            <a:off x="623519" y="5302623"/>
            <a:ext cx="4095455" cy="767711"/>
          </a:xfrm>
          <a:prstGeom prst="rect">
            <a:avLst/>
          </a:prstGeom>
          <a:noFill/>
        </p:spPr>
        <p:txBody>
          <a:bodyPr wrap="square" rtlCol="0">
            <a:spAutoFit/>
          </a:bodyPr>
          <a:lstStyle/>
          <a:p>
            <a:pPr defTabSz="742950">
              <a:defRPr/>
            </a:pPr>
            <a:r>
              <a:rPr lang="sv-SE" sz="1463">
                <a:solidFill>
                  <a:srgbClr val="000000"/>
                </a:solidFill>
              </a:rPr>
              <a:t>Som avslut på dagen</a:t>
            </a:r>
          </a:p>
          <a:p>
            <a:pPr marL="278606" indent="-278606" defTabSz="742950">
              <a:buFontTx/>
              <a:buChar char="•"/>
              <a:defRPr/>
            </a:pPr>
            <a:r>
              <a:rPr lang="sv-SE" sz="1463">
                <a:solidFill>
                  <a:srgbClr val="000000"/>
                </a:solidFill>
              </a:rPr>
              <a:t>Vilka tankar/känslor har du efter det vi har arbetat fram idag?</a:t>
            </a:r>
          </a:p>
        </p:txBody>
      </p:sp>
    </p:spTree>
    <p:extLst>
      <p:ext uri="{BB962C8B-B14F-4D97-AF65-F5344CB8AC3E}">
        <p14:creationId xmlns:p14="http://schemas.microsoft.com/office/powerpoint/2010/main" val="2279923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5755" y="376242"/>
            <a:ext cx="8915400" cy="928688"/>
          </a:xfrm>
        </p:spPr>
        <p:txBody>
          <a:bodyPr/>
          <a:lstStyle/>
          <a:p>
            <a:r>
              <a:rPr lang="sv-SE" sz="2925">
                <a:solidFill>
                  <a:schemeClr val="accent1"/>
                </a:solidFill>
              </a:rPr>
              <a:t>Vilken förändring står du inför?</a:t>
            </a:r>
          </a:p>
        </p:txBody>
      </p:sp>
      <p:sp>
        <p:nvSpPr>
          <p:cNvPr id="6" name="Rektangel 5"/>
          <p:cNvSpPr/>
          <p:nvPr/>
        </p:nvSpPr>
        <p:spPr bwMode="auto">
          <a:xfrm>
            <a:off x="1951002" y="2147957"/>
            <a:ext cx="2925000" cy="14625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a:defRPr/>
            </a:pPr>
            <a:r>
              <a:rPr lang="sv-SE" sz="1950">
                <a:solidFill>
                  <a:srgbClr val="000000"/>
                </a:solidFill>
              </a:rPr>
              <a:t>Anpassning</a:t>
            </a:r>
          </a:p>
          <a:p>
            <a:pPr marL="603647" lvl="1" indent="-232172" defTabSz="742950">
              <a:buFont typeface="Arial" panose="020B0604020202020204" pitchFamily="34" charset="0"/>
              <a:buChar char="•"/>
              <a:defRPr/>
            </a:pPr>
            <a:r>
              <a:rPr lang="sv-SE" sz="1463">
                <a:solidFill>
                  <a:srgbClr val="000000"/>
                </a:solidFill>
              </a:rPr>
              <a:t>Organisationsförändring</a:t>
            </a:r>
          </a:p>
          <a:p>
            <a:pPr marL="603647" lvl="1" indent="-232172" defTabSz="742950">
              <a:buFont typeface="Arial" panose="020B0604020202020204" pitchFamily="34" charset="0"/>
              <a:buChar char="•"/>
              <a:defRPr/>
            </a:pPr>
            <a:r>
              <a:rPr lang="sv-SE" sz="1463">
                <a:solidFill>
                  <a:srgbClr val="000000"/>
                </a:solidFill>
              </a:rPr>
              <a:t>Besparingar, resursflytt</a:t>
            </a:r>
          </a:p>
          <a:p>
            <a:pPr marL="603647" lvl="1" indent="-232172" defTabSz="742950">
              <a:buFont typeface="Arial" panose="020B0604020202020204" pitchFamily="34" charset="0"/>
              <a:buChar char="•"/>
              <a:defRPr/>
            </a:pPr>
            <a:r>
              <a:rPr lang="sv-SE" sz="1463">
                <a:solidFill>
                  <a:srgbClr val="000000"/>
                </a:solidFill>
              </a:rPr>
              <a:t>Ansvarsförändringar</a:t>
            </a:r>
          </a:p>
        </p:txBody>
      </p:sp>
      <p:sp>
        <p:nvSpPr>
          <p:cNvPr id="7" name="Rektangel 6"/>
          <p:cNvSpPr/>
          <p:nvPr/>
        </p:nvSpPr>
        <p:spPr bwMode="auto">
          <a:xfrm>
            <a:off x="4989078" y="2147957"/>
            <a:ext cx="2925000" cy="14625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a:defRPr/>
            </a:pPr>
            <a:r>
              <a:rPr lang="sv-SE" sz="1950">
                <a:solidFill>
                  <a:srgbClr val="000000"/>
                </a:solidFill>
              </a:rPr>
              <a:t>Total omprövning</a:t>
            </a:r>
          </a:p>
          <a:p>
            <a:pPr marL="650081" lvl="1" indent="-278606" defTabSz="742950">
              <a:buFont typeface="Arial" panose="020B0604020202020204" pitchFamily="34" charset="0"/>
              <a:buChar char="•"/>
              <a:defRPr/>
            </a:pPr>
            <a:r>
              <a:rPr lang="sv-SE" sz="1463">
                <a:solidFill>
                  <a:srgbClr val="000000"/>
                </a:solidFill>
              </a:rPr>
              <a:t>Paradigmskiften</a:t>
            </a:r>
          </a:p>
          <a:p>
            <a:pPr marL="650081" lvl="1" indent="-278606" defTabSz="742950">
              <a:buFont typeface="Arial" panose="020B0604020202020204" pitchFamily="34" charset="0"/>
              <a:buChar char="•"/>
              <a:defRPr/>
            </a:pPr>
            <a:r>
              <a:rPr lang="sv-SE" sz="1463">
                <a:solidFill>
                  <a:srgbClr val="000000"/>
                </a:solidFill>
              </a:rPr>
              <a:t>Nedläggning/Utförsäljning</a:t>
            </a:r>
          </a:p>
          <a:p>
            <a:pPr marL="650081" lvl="1" indent="-278606" defTabSz="742950">
              <a:buFont typeface="Arial" panose="020B0604020202020204" pitchFamily="34" charset="0"/>
              <a:buChar char="•"/>
              <a:defRPr/>
            </a:pPr>
            <a:r>
              <a:rPr lang="sv-SE" sz="1463">
                <a:solidFill>
                  <a:srgbClr val="000000"/>
                </a:solidFill>
              </a:rPr>
              <a:t>Kriser</a:t>
            </a:r>
          </a:p>
          <a:p>
            <a:pPr marL="650081" lvl="1" indent="-278606" defTabSz="742950">
              <a:buFont typeface="Arial" panose="020B0604020202020204" pitchFamily="34" charset="0"/>
              <a:buChar char="•"/>
              <a:defRPr/>
            </a:pPr>
            <a:r>
              <a:rPr lang="sv-SE" sz="1463">
                <a:solidFill>
                  <a:srgbClr val="000000"/>
                </a:solidFill>
              </a:rPr>
              <a:t>Pandemi, virus</a:t>
            </a:r>
          </a:p>
          <a:p>
            <a:pPr marL="650081" lvl="1" indent="-278606" defTabSz="742950">
              <a:buFont typeface="Arial" panose="020B0604020202020204" pitchFamily="34" charset="0"/>
              <a:buChar char="•"/>
              <a:defRPr/>
            </a:pPr>
            <a:endParaRPr lang="sv-SE" sz="1625">
              <a:solidFill>
                <a:srgbClr val="000000"/>
              </a:solidFill>
              <a:latin typeface="Arial" charset="0"/>
              <a:ea typeface="ヒラギノ角ゴ Pro W3" pitchFamily="1" charset="-128"/>
            </a:endParaRPr>
          </a:p>
        </p:txBody>
      </p:sp>
      <p:sp>
        <p:nvSpPr>
          <p:cNvPr id="8" name="Rektangel 7"/>
          <p:cNvSpPr/>
          <p:nvPr/>
        </p:nvSpPr>
        <p:spPr bwMode="auto">
          <a:xfrm>
            <a:off x="1951002" y="3707762"/>
            <a:ext cx="2925000" cy="14625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a:defRPr/>
            </a:pPr>
            <a:r>
              <a:rPr lang="sv-SE" sz="1950">
                <a:solidFill>
                  <a:srgbClr val="000000"/>
                </a:solidFill>
              </a:rPr>
              <a:t>Justering</a:t>
            </a:r>
          </a:p>
          <a:p>
            <a:pPr marL="603647" lvl="1" indent="-232172" defTabSz="742950">
              <a:buFont typeface="Arial" panose="020B0604020202020204" pitchFamily="34" charset="0"/>
              <a:buChar char="•"/>
              <a:defRPr/>
            </a:pPr>
            <a:r>
              <a:rPr lang="sv-SE" sz="1463">
                <a:solidFill>
                  <a:srgbClr val="000000"/>
                </a:solidFill>
              </a:rPr>
              <a:t>Ständiga förbättringar</a:t>
            </a:r>
          </a:p>
          <a:p>
            <a:pPr marL="603647" lvl="1" indent="-232172" defTabSz="742950">
              <a:buFont typeface="Arial" panose="020B0604020202020204" pitchFamily="34" charset="0"/>
              <a:buChar char="•"/>
              <a:defRPr/>
            </a:pPr>
            <a:r>
              <a:rPr lang="sv-SE" sz="1463">
                <a:solidFill>
                  <a:srgbClr val="000000"/>
                </a:solidFill>
              </a:rPr>
              <a:t>Daglig styrning</a:t>
            </a:r>
          </a:p>
          <a:p>
            <a:pPr marL="603647" lvl="1" indent="-232172" defTabSz="742950">
              <a:buFont typeface="Arial" panose="020B0604020202020204" pitchFamily="34" charset="0"/>
              <a:buChar char="•"/>
              <a:defRPr/>
            </a:pPr>
            <a:r>
              <a:rPr lang="sv-SE" sz="1463">
                <a:solidFill>
                  <a:srgbClr val="000000"/>
                </a:solidFill>
              </a:rPr>
              <a:t>Budgetjusteringar</a:t>
            </a:r>
          </a:p>
        </p:txBody>
      </p:sp>
      <p:sp>
        <p:nvSpPr>
          <p:cNvPr id="9" name="Rektangel 8"/>
          <p:cNvSpPr/>
          <p:nvPr/>
        </p:nvSpPr>
        <p:spPr bwMode="auto">
          <a:xfrm>
            <a:off x="4987849" y="3707762"/>
            <a:ext cx="2925000" cy="14625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a:defRPr/>
            </a:pPr>
            <a:r>
              <a:rPr lang="sv-SE" sz="1950">
                <a:solidFill>
                  <a:srgbClr val="000000"/>
                </a:solidFill>
              </a:rPr>
              <a:t>Nytt vägval</a:t>
            </a:r>
          </a:p>
          <a:p>
            <a:pPr marL="603647" lvl="1" indent="-232172" defTabSz="742950">
              <a:buFont typeface="Arial" panose="020B0604020202020204" pitchFamily="34" charset="0"/>
              <a:buChar char="•"/>
              <a:defRPr/>
            </a:pPr>
            <a:r>
              <a:rPr lang="sv-SE" sz="1463">
                <a:solidFill>
                  <a:srgbClr val="000000"/>
                </a:solidFill>
              </a:rPr>
              <a:t>Nya vårdformer</a:t>
            </a:r>
          </a:p>
          <a:p>
            <a:pPr marL="603647" lvl="1" indent="-232172" defTabSz="742950">
              <a:buFont typeface="Arial" panose="020B0604020202020204" pitchFamily="34" charset="0"/>
              <a:buChar char="•"/>
              <a:defRPr/>
            </a:pPr>
            <a:r>
              <a:rPr lang="sv-SE" sz="1463">
                <a:solidFill>
                  <a:srgbClr val="000000"/>
                </a:solidFill>
              </a:rPr>
              <a:t>Nya finansieringsformer</a:t>
            </a:r>
          </a:p>
          <a:p>
            <a:pPr marL="603647" lvl="1" indent="-232172" defTabSz="742950">
              <a:buFont typeface="Arial" panose="020B0604020202020204" pitchFamily="34" charset="0"/>
              <a:buChar char="•"/>
              <a:defRPr/>
            </a:pPr>
            <a:r>
              <a:rPr lang="sv-SE" sz="1463">
                <a:solidFill>
                  <a:srgbClr val="000000"/>
                </a:solidFill>
              </a:rPr>
              <a:t>Nya teknologier</a:t>
            </a:r>
          </a:p>
          <a:p>
            <a:pPr marL="603647" lvl="1" indent="-232172" defTabSz="742950">
              <a:buFont typeface="Arial" panose="020B0604020202020204" pitchFamily="34" charset="0"/>
              <a:buChar char="•"/>
              <a:defRPr/>
            </a:pPr>
            <a:r>
              <a:rPr lang="sv-SE" sz="1463">
                <a:solidFill>
                  <a:srgbClr val="000000"/>
                </a:solidFill>
              </a:rPr>
              <a:t>Automatiseringar/AI</a:t>
            </a:r>
          </a:p>
        </p:txBody>
      </p:sp>
      <p:cxnSp>
        <p:nvCxnSpPr>
          <p:cNvPr id="11" name="Rak pil 10"/>
          <p:cNvCxnSpPr/>
          <p:nvPr/>
        </p:nvCxnSpPr>
        <p:spPr bwMode="auto">
          <a:xfrm flipV="1">
            <a:off x="1716976" y="2056093"/>
            <a:ext cx="0" cy="331046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2" name="Rak pil 11"/>
          <p:cNvCxnSpPr/>
          <p:nvPr/>
        </p:nvCxnSpPr>
        <p:spPr bwMode="auto">
          <a:xfrm flipV="1">
            <a:off x="1711232" y="5332530"/>
            <a:ext cx="6324446" cy="2146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9" name="textruta 18"/>
          <p:cNvSpPr txBox="1"/>
          <p:nvPr/>
        </p:nvSpPr>
        <p:spPr>
          <a:xfrm>
            <a:off x="1892153" y="5488829"/>
            <a:ext cx="2459372" cy="267446"/>
          </a:xfrm>
          <a:prstGeom prst="rect">
            <a:avLst/>
          </a:prstGeom>
          <a:noFill/>
        </p:spPr>
        <p:txBody>
          <a:bodyPr wrap="square" rtlCol="0">
            <a:spAutoFit/>
          </a:bodyPr>
          <a:lstStyle/>
          <a:p>
            <a:pPr defTabSz="742950">
              <a:defRPr/>
            </a:pPr>
            <a:r>
              <a:rPr lang="sv-SE" sz="1138" i="1">
                <a:solidFill>
                  <a:srgbClr val="000000"/>
                </a:solidFill>
              </a:rPr>
              <a:t>Inom organisatoriska ramar</a:t>
            </a:r>
          </a:p>
        </p:txBody>
      </p:sp>
      <p:sp>
        <p:nvSpPr>
          <p:cNvPr id="20" name="textruta 19"/>
          <p:cNvSpPr txBox="1"/>
          <p:nvPr/>
        </p:nvSpPr>
        <p:spPr>
          <a:xfrm>
            <a:off x="5118240" y="5488829"/>
            <a:ext cx="2119491" cy="267446"/>
          </a:xfrm>
          <a:prstGeom prst="rect">
            <a:avLst/>
          </a:prstGeom>
          <a:noFill/>
        </p:spPr>
        <p:txBody>
          <a:bodyPr wrap="none" rtlCol="0">
            <a:spAutoFit/>
          </a:bodyPr>
          <a:lstStyle/>
          <a:p>
            <a:pPr defTabSz="742950">
              <a:defRPr/>
            </a:pPr>
            <a:r>
              <a:rPr lang="sv-SE" sz="1138" i="1">
                <a:solidFill>
                  <a:srgbClr val="000000"/>
                </a:solidFill>
              </a:rPr>
              <a:t>Utanför organisatoriska ramar</a:t>
            </a:r>
          </a:p>
        </p:txBody>
      </p:sp>
      <p:sp>
        <p:nvSpPr>
          <p:cNvPr id="21" name="textruta 20"/>
          <p:cNvSpPr txBox="1"/>
          <p:nvPr/>
        </p:nvSpPr>
        <p:spPr>
          <a:xfrm>
            <a:off x="218956" y="4276468"/>
            <a:ext cx="1230470" cy="442557"/>
          </a:xfrm>
          <a:prstGeom prst="rect">
            <a:avLst/>
          </a:prstGeom>
          <a:noFill/>
        </p:spPr>
        <p:txBody>
          <a:bodyPr wrap="square" rtlCol="0">
            <a:spAutoFit/>
          </a:bodyPr>
          <a:lstStyle/>
          <a:p>
            <a:pPr defTabSz="742950">
              <a:defRPr/>
            </a:pPr>
            <a:r>
              <a:rPr lang="sv-SE" sz="1138" i="1">
                <a:solidFill>
                  <a:srgbClr val="000000"/>
                </a:solidFill>
              </a:rPr>
              <a:t>Förväntad, förberedd</a:t>
            </a:r>
          </a:p>
        </p:txBody>
      </p:sp>
      <p:sp>
        <p:nvSpPr>
          <p:cNvPr id="22" name="textruta 21"/>
          <p:cNvSpPr txBox="1"/>
          <p:nvPr/>
        </p:nvSpPr>
        <p:spPr>
          <a:xfrm>
            <a:off x="226926" y="2513405"/>
            <a:ext cx="1484306" cy="442557"/>
          </a:xfrm>
          <a:prstGeom prst="rect">
            <a:avLst/>
          </a:prstGeom>
          <a:noFill/>
        </p:spPr>
        <p:txBody>
          <a:bodyPr wrap="square" rtlCol="0">
            <a:spAutoFit/>
          </a:bodyPr>
          <a:lstStyle/>
          <a:p>
            <a:pPr defTabSz="742950">
              <a:defRPr/>
            </a:pPr>
            <a:r>
              <a:rPr lang="sv-SE" sz="1138" i="1">
                <a:solidFill>
                  <a:srgbClr val="000000"/>
                </a:solidFill>
              </a:rPr>
              <a:t>Oplanerad, plötsligt uppträdande</a:t>
            </a:r>
          </a:p>
        </p:txBody>
      </p:sp>
      <p:sp>
        <p:nvSpPr>
          <p:cNvPr id="5" name="textruta 4"/>
          <p:cNvSpPr txBox="1"/>
          <p:nvPr/>
        </p:nvSpPr>
        <p:spPr>
          <a:xfrm>
            <a:off x="8055501" y="5045545"/>
            <a:ext cx="797983" cy="792781"/>
          </a:xfrm>
          <a:prstGeom prst="rect">
            <a:avLst/>
          </a:prstGeom>
          <a:noFill/>
        </p:spPr>
        <p:txBody>
          <a:bodyPr wrap="square" rtlCol="0">
            <a:spAutoFit/>
          </a:bodyPr>
          <a:lstStyle/>
          <a:p>
            <a:pPr defTabSz="742950">
              <a:defRPr/>
            </a:pPr>
            <a:r>
              <a:rPr lang="sv-SE" sz="1138">
                <a:solidFill>
                  <a:srgbClr val="000000"/>
                </a:solidFill>
              </a:rPr>
              <a:t>Vidden av förändring</a:t>
            </a:r>
          </a:p>
        </p:txBody>
      </p:sp>
      <p:sp>
        <p:nvSpPr>
          <p:cNvPr id="10" name="textruta 9"/>
          <p:cNvSpPr txBox="1"/>
          <p:nvPr/>
        </p:nvSpPr>
        <p:spPr>
          <a:xfrm>
            <a:off x="1334557" y="1612902"/>
            <a:ext cx="839642" cy="442557"/>
          </a:xfrm>
          <a:prstGeom prst="rect">
            <a:avLst/>
          </a:prstGeom>
          <a:noFill/>
        </p:spPr>
        <p:txBody>
          <a:bodyPr wrap="square" rtlCol="0">
            <a:spAutoFit/>
          </a:bodyPr>
          <a:lstStyle/>
          <a:p>
            <a:pPr defTabSz="742950">
              <a:defRPr/>
            </a:pPr>
            <a:r>
              <a:rPr lang="sv-SE" sz="1138">
                <a:solidFill>
                  <a:srgbClr val="000000"/>
                </a:solidFill>
              </a:rPr>
              <a:t>Timing av förändring</a:t>
            </a:r>
          </a:p>
        </p:txBody>
      </p:sp>
      <p:sp>
        <p:nvSpPr>
          <p:cNvPr id="13" name="textruta 12"/>
          <p:cNvSpPr txBox="1"/>
          <p:nvPr/>
        </p:nvSpPr>
        <p:spPr>
          <a:xfrm>
            <a:off x="96306" y="5912379"/>
            <a:ext cx="1795846" cy="267446"/>
          </a:xfrm>
          <a:prstGeom prst="rect">
            <a:avLst/>
          </a:prstGeom>
          <a:noFill/>
        </p:spPr>
        <p:txBody>
          <a:bodyPr wrap="square" rtlCol="0">
            <a:spAutoFit/>
          </a:bodyPr>
          <a:lstStyle/>
          <a:p>
            <a:pPr defTabSz="742950">
              <a:defRPr/>
            </a:pPr>
            <a:r>
              <a:rPr lang="sv-SE" sz="1138">
                <a:solidFill>
                  <a:srgbClr val="000000"/>
                </a:solidFill>
              </a:rPr>
              <a:t>Källa: </a:t>
            </a:r>
            <a:r>
              <a:rPr lang="sv-SE" sz="1138" err="1">
                <a:solidFill>
                  <a:srgbClr val="000000"/>
                </a:solidFill>
              </a:rPr>
              <a:t>Marshak&amp;Nadler</a:t>
            </a:r>
            <a:endParaRPr lang="sv-SE" sz="1138">
              <a:solidFill>
                <a:srgbClr val="000000"/>
              </a:solidFill>
            </a:endParaRPr>
          </a:p>
        </p:txBody>
      </p:sp>
      <p:sp>
        <p:nvSpPr>
          <p:cNvPr id="16" name="Oval 2">
            <a:extLst>
              <a:ext uri="{FF2B5EF4-FFF2-40B4-BE49-F238E27FC236}">
                <a16:creationId xmlns:a16="http://schemas.microsoft.com/office/drawing/2014/main" id="{72BE65CB-026B-4AEB-A593-86D4D2A886F7}"/>
              </a:ext>
            </a:extLst>
          </p:cNvPr>
          <p:cNvSpPr/>
          <p:nvPr/>
        </p:nvSpPr>
        <p:spPr bwMode="auto">
          <a:xfrm>
            <a:off x="6298651" y="780623"/>
            <a:ext cx="3393376" cy="1068702"/>
          </a:xfrm>
          <a:prstGeom prst="wedgeEllipseCallout">
            <a:avLst>
              <a:gd name="adj1" fmla="val -81991"/>
              <a:gd name="adj2" fmla="val 3312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defTabSz="742950">
              <a:defRPr/>
            </a:pPr>
            <a:r>
              <a:rPr lang="sv-SE" altLang="sv-SE" sz="1625">
                <a:solidFill>
                  <a:srgbClr val="FFFFFF"/>
                </a:solidFill>
              </a:rPr>
              <a:t>Vi</a:t>
            </a:r>
            <a:r>
              <a:rPr lang="sv-SE" altLang="sv-SE" sz="1625" err="1">
                <a:solidFill>
                  <a:srgbClr val="FFFFFF"/>
                </a:solidFill>
              </a:rPr>
              <a:t>lken</a:t>
            </a:r>
            <a:r>
              <a:rPr lang="sv-SE" altLang="sv-SE" sz="1625">
                <a:solidFill>
                  <a:srgbClr val="FFFFFF"/>
                </a:solidFill>
              </a:rPr>
              <a:t> förändring står du inför just nu?</a:t>
            </a:r>
            <a:endParaRPr lang="sv-SE" sz="1625">
              <a:solidFill>
                <a:srgbClr val="FFFFFF"/>
              </a:solidFill>
              <a:latin typeface="Arial" charset="0"/>
              <a:ea typeface="ヒラギノ角ゴ Pro W3" pitchFamily="1" charset="-128"/>
            </a:endParaRPr>
          </a:p>
        </p:txBody>
      </p:sp>
    </p:spTree>
    <p:extLst>
      <p:ext uri="{BB962C8B-B14F-4D97-AF65-F5344CB8AC3E}">
        <p14:creationId xmlns:p14="http://schemas.microsoft.com/office/powerpoint/2010/main" val="4239884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A86316-4A89-4D96-A07A-5BF0837911F0}"/>
              </a:ext>
            </a:extLst>
          </p:cNvPr>
          <p:cNvSpPr>
            <a:spLocks noGrp="1"/>
          </p:cNvSpPr>
          <p:nvPr>
            <p:ph type="title"/>
          </p:nvPr>
        </p:nvSpPr>
        <p:spPr>
          <a:xfrm>
            <a:off x="447999" y="437671"/>
            <a:ext cx="8915400" cy="928688"/>
          </a:xfrm>
        </p:spPr>
        <p:txBody>
          <a:bodyPr>
            <a:normAutofit/>
          </a:bodyPr>
          <a:lstStyle/>
          <a:p>
            <a:r>
              <a:rPr lang="sv-SE" sz="2925">
                <a:solidFill>
                  <a:schemeClr val="accent1"/>
                </a:solidFill>
              </a:rPr>
              <a:t>Förändringens fyra rum</a:t>
            </a:r>
          </a:p>
        </p:txBody>
      </p:sp>
      <p:graphicFrame>
        <p:nvGraphicFramePr>
          <p:cNvPr id="22" name="Diagram 21">
            <a:extLst>
              <a:ext uri="{FF2B5EF4-FFF2-40B4-BE49-F238E27FC236}">
                <a16:creationId xmlns:a16="http://schemas.microsoft.com/office/drawing/2014/main" id="{357AF775-3D7A-44E4-91BB-DE5787B71677}"/>
              </a:ext>
            </a:extLst>
          </p:cNvPr>
          <p:cNvGraphicFramePr/>
          <p:nvPr/>
        </p:nvGraphicFramePr>
        <p:xfrm>
          <a:off x="1501114" y="1911781"/>
          <a:ext cx="5207079" cy="3681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ak koppling 5">
            <a:extLst>
              <a:ext uri="{FF2B5EF4-FFF2-40B4-BE49-F238E27FC236}">
                <a16:creationId xmlns:a16="http://schemas.microsoft.com/office/drawing/2014/main" id="{82252EFD-7F68-4B8C-A0D9-8DF11C69B213}"/>
              </a:ext>
            </a:extLst>
          </p:cNvPr>
          <p:cNvCxnSpPr>
            <a:endCxn id="22" idx="2"/>
          </p:cNvCxnSpPr>
          <p:nvPr/>
        </p:nvCxnSpPr>
        <p:spPr bwMode="auto">
          <a:xfrm>
            <a:off x="4104653" y="1911781"/>
            <a:ext cx="0" cy="3681959"/>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Bildobjekt 8">
            <a:extLst>
              <a:ext uri="{FF2B5EF4-FFF2-40B4-BE49-F238E27FC236}">
                <a16:creationId xmlns:a16="http://schemas.microsoft.com/office/drawing/2014/main" id="{9468CB99-C8C6-4068-9266-143548C81539}"/>
              </a:ext>
            </a:extLst>
          </p:cNvPr>
          <p:cNvPicPr>
            <a:picLocks noChangeAspect="1"/>
          </p:cNvPicPr>
          <p:nvPr/>
        </p:nvPicPr>
        <p:blipFill>
          <a:blip r:embed="rId8"/>
          <a:stretch>
            <a:fillRect/>
          </a:stretch>
        </p:blipFill>
        <p:spPr>
          <a:xfrm rot="16200000">
            <a:off x="4097503" y="1812920"/>
            <a:ext cx="9907" cy="3690305"/>
          </a:xfrm>
          <a:prstGeom prst="rect">
            <a:avLst/>
          </a:prstGeom>
          <a:ln w="12700">
            <a:solidFill>
              <a:schemeClr val="tx1"/>
            </a:solidFill>
          </a:ln>
        </p:spPr>
      </p:pic>
      <p:sp>
        <p:nvSpPr>
          <p:cNvPr id="10" name="textruta 9">
            <a:extLst>
              <a:ext uri="{FF2B5EF4-FFF2-40B4-BE49-F238E27FC236}">
                <a16:creationId xmlns:a16="http://schemas.microsoft.com/office/drawing/2014/main" id="{761EAAF7-74B5-4E94-A0A3-88A65D6F069E}"/>
              </a:ext>
            </a:extLst>
          </p:cNvPr>
          <p:cNvSpPr txBox="1"/>
          <p:nvPr/>
        </p:nvSpPr>
        <p:spPr>
          <a:xfrm>
            <a:off x="448000" y="3463443"/>
            <a:ext cx="1287141" cy="692497"/>
          </a:xfrm>
          <a:prstGeom prst="rect">
            <a:avLst/>
          </a:prstGeom>
          <a:noFill/>
        </p:spPr>
        <p:txBody>
          <a:bodyPr wrap="square" rtlCol="0">
            <a:spAutoFit/>
          </a:bodyPr>
          <a:lstStyle/>
          <a:p>
            <a:r>
              <a:rPr lang="sv-SE" sz="1950"/>
              <a:t>Det gamla</a:t>
            </a:r>
          </a:p>
        </p:txBody>
      </p:sp>
      <p:sp>
        <p:nvSpPr>
          <p:cNvPr id="12" name="textruta 11">
            <a:extLst>
              <a:ext uri="{FF2B5EF4-FFF2-40B4-BE49-F238E27FC236}">
                <a16:creationId xmlns:a16="http://schemas.microsoft.com/office/drawing/2014/main" id="{26C92037-4E18-44E3-BBD2-760B5BFA0256}"/>
              </a:ext>
            </a:extLst>
          </p:cNvPr>
          <p:cNvSpPr txBox="1"/>
          <p:nvPr/>
        </p:nvSpPr>
        <p:spPr>
          <a:xfrm>
            <a:off x="6298650" y="3463443"/>
            <a:ext cx="1287141" cy="392415"/>
          </a:xfrm>
          <a:prstGeom prst="rect">
            <a:avLst/>
          </a:prstGeom>
          <a:noFill/>
        </p:spPr>
        <p:txBody>
          <a:bodyPr wrap="square" rtlCol="0">
            <a:spAutoFit/>
          </a:bodyPr>
          <a:lstStyle/>
          <a:p>
            <a:r>
              <a:rPr lang="sv-SE" sz="1950"/>
              <a:t>Det nya</a:t>
            </a:r>
          </a:p>
        </p:txBody>
      </p:sp>
      <p:sp>
        <p:nvSpPr>
          <p:cNvPr id="13" name="textruta 12">
            <a:extLst>
              <a:ext uri="{FF2B5EF4-FFF2-40B4-BE49-F238E27FC236}">
                <a16:creationId xmlns:a16="http://schemas.microsoft.com/office/drawing/2014/main" id="{C29175A3-B3C9-4FC9-9BDE-1CB125E3FC5C}"/>
              </a:ext>
            </a:extLst>
          </p:cNvPr>
          <p:cNvSpPr txBox="1"/>
          <p:nvPr/>
        </p:nvSpPr>
        <p:spPr>
          <a:xfrm>
            <a:off x="3022286" y="5569677"/>
            <a:ext cx="2164734" cy="392415"/>
          </a:xfrm>
          <a:prstGeom prst="rect">
            <a:avLst/>
          </a:prstGeom>
          <a:noFill/>
        </p:spPr>
        <p:txBody>
          <a:bodyPr wrap="square" rtlCol="0">
            <a:spAutoFit/>
          </a:bodyPr>
          <a:lstStyle/>
          <a:p>
            <a:r>
              <a:rPr lang="sv-SE" sz="1950"/>
              <a:t>Inåtriktad energi</a:t>
            </a:r>
          </a:p>
        </p:txBody>
      </p:sp>
      <p:sp>
        <p:nvSpPr>
          <p:cNvPr id="14" name="textruta 13">
            <a:extLst>
              <a:ext uri="{FF2B5EF4-FFF2-40B4-BE49-F238E27FC236}">
                <a16:creationId xmlns:a16="http://schemas.microsoft.com/office/drawing/2014/main" id="{1EABA2D7-DB09-4CA6-841F-7C65C78067DA}"/>
              </a:ext>
            </a:extLst>
          </p:cNvPr>
          <p:cNvSpPr txBox="1"/>
          <p:nvPr/>
        </p:nvSpPr>
        <p:spPr>
          <a:xfrm>
            <a:off x="3022292" y="1357209"/>
            <a:ext cx="2164734" cy="392415"/>
          </a:xfrm>
          <a:prstGeom prst="rect">
            <a:avLst/>
          </a:prstGeom>
          <a:noFill/>
        </p:spPr>
        <p:txBody>
          <a:bodyPr wrap="square" rtlCol="0">
            <a:spAutoFit/>
          </a:bodyPr>
          <a:lstStyle/>
          <a:p>
            <a:r>
              <a:rPr lang="sv-SE" sz="1950"/>
              <a:t>Utåtriktad energi</a:t>
            </a:r>
          </a:p>
        </p:txBody>
      </p:sp>
      <p:sp>
        <p:nvSpPr>
          <p:cNvPr id="15" name="textruta 14">
            <a:extLst>
              <a:ext uri="{FF2B5EF4-FFF2-40B4-BE49-F238E27FC236}">
                <a16:creationId xmlns:a16="http://schemas.microsoft.com/office/drawing/2014/main" id="{0E28E2BC-C631-423F-B952-A20B962FA0F9}"/>
              </a:ext>
            </a:extLst>
          </p:cNvPr>
          <p:cNvSpPr txBox="1"/>
          <p:nvPr/>
        </p:nvSpPr>
        <p:spPr>
          <a:xfrm>
            <a:off x="5713585" y="5903730"/>
            <a:ext cx="3744416" cy="267446"/>
          </a:xfrm>
          <a:prstGeom prst="rect">
            <a:avLst/>
          </a:prstGeom>
          <a:noFill/>
        </p:spPr>
        <p:txBody>
          <a:bodyPr wrap="square" rtlCol="0">
            <a:spAutoFit/>
          </a:bodyPr>
          <a:lstStyle/>
          <a:p>
            <a:r>
              <a:rPr lang="sv-SE" sz="1138"/>
              <a:t>Källa: Claes Janssen, Förändringens fyra rum</a:t>
            </a:r>
          </a:p>
        </p:txBody>
      </p:sp>
      <p:sp>
        <p:nvSpPr>
          <p:cNvPr id="23" name="Pil: uppåtböjd 22">
            <a:extLst>
              <a:ext uri="{FF2B5EF4-FFF2-40B4-BE49-F238E27FC236}">
                <a16:creationId xmlns:a16="http://schemas.microsoft.com/office/drawing/2014/main" id="{C3B2BF4E-37DE-4F24-974D-DE0B442EBA3F}"/>
              </a:ext>
            </a:extLst>
          </p:cNvPr>
          <p:cNvSpPr/>
          <p:nvPr/>
        </p:nvSpPr>
        <p:spPr bwMode="auto">
          <a:xfrm>
            <a:off x="3841374" y="3732454"/>
            <a:ext cx="585065" cy="330211"/>
          </a:xfrm>
          <a:prstGeom prst="curved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defTabSz="742950"/>
            <a:endParaRPr lang="sv-SE" sz="1950">
              <a:latin typeface="Arial" charset="0"/>
              <a:ea typeface="ヒラギノ角ゴ Pro W3" pitchFamily="1" charset="-128"/>
            </a:endParaRPr>
          </a:p>
        </p:txBody>
      </p:sp>
      <p:pic>
        <p:nvPicPr>
          <p:cNvPr id="24" name="Bildobjekt 23">
            <a:extLst>
              <a:ext uri="{FF2B5EF4-FFF2-40B4-BE49-F238E27FC236}">
                <a16:creationId xmlns:a16="http://schemas.microsoft.com/office/drawing/2014/main" id="{E261EE7E-3185-4DC5-985A-4107674B940C}"/>
              </a:ext>
            </a:extLst>
          </p:cNvPr>
          <p:cNvPicPr>
            <a:picLocks noChangeAspect="1"/>
          </p:cNvPicPr>
          <p:nvPr/>
        </p:nvPicPr>
        <p:blipFill>
          <a:blip r:embed="rId9"/>
          <a:stretch>
            <a:fillRect/>
          </a:stretch>
        </p:blipFill>
        <p:spPr>
          <a:xfrm rot="10611790">
            <a:off x="3791932" y="3258326"/>
            <a:ext cx="589458" cy="336616"/>
          </a:xfrm>
          <a:prstGeom prst="rect">
            <a:avLst/>
          </a:prstGeom>
        </p:spPr>
      </p:pic>
      <p:sp>
        <p:nvSpPr>
          <p:cNvPr id="16" name="Oval 2">
            <a:extLst>
              <a:ext uri="{FF2B5EF4-FFF2-40B4-BE49-F238E27FC236}">
                <a16:creationId xmlns:a16="http://schemas.microsoft.com/office/drawing/2014/main" id="{9B579F4A-20BE-4D07-A7E5-63D2B4BD4501}"/>
              </a:ext>
            </a:extLst>
          </p:cNvPr>
          <p:cNvSpPr/>
          <p:nvPr/>
        </p:nvSpPr>
        <p:spPr bwMode="auto">
          <a:xfrm>
            <a:off x="6912971" y="1147247"/>
            <a:ext cx="2545030" cy="1215039"/>
          </a:xfrm>
          <a:prstGeom prst="wedgeEllipseCallout">
            <a:avLst>
              <a:gd name="adj1" fmla="val -25127"/>
              <a:gd name="adj2" fmla="val 8429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t" anchorCtr="0" compatLnSpc="1">
            <a:prstTxWarp prst="textNoShape">
              <a:avLst/>
            </a:prstTxWarp>
          </a:bodyPr>
          <a:lstStyle/>
          <a:p>
            <a:pPr defTabSz="742950">
              <a:defRPr/>
            </a:pPr>
            <a:r>
              <a:rPr lang="sv-SE" altLang="sv-SE" sz="1625">
                <a:solidFill>
                  <a:srgbClr val="FFFFFF"/>
                </a:solidFill>
              </a:rPr>
              <a:t>Känner du igen dig? Vilket rum befinner du dig i?</a:t>
            </a:r>
            <a:endParaRPr lang="sv-SE" sz="1625">
              <a:solidFill>
                <a:srgbClr val="FFFFFF"/>
              </a:solidFill>
              <a:latin typeface="Arial" charset="0"/>
              <a:ea typeface="ヒラギノ角ゴ Pro W3" pitchFamily="1" charset="-128"/>
            </a:endParaRPr>
          </a:p>
        </p:txBody>
      </p:sp>
    </p:spTree>
    <p:extLst>
      <p:ext uri="{BB962C8B-B14F-4D97-AF65-F5344CB8AC3E}">
        <p14:creationId xmlns:p14="http://schemas.microsoft.com/office/powerpoint/2010/main" val="195329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2568" y="488646"/>
            <a:ext cx="8915400" cy="1143000"/>
          </a:xfrm>
        </p:spPr>
        <p:txBody>
          <a:bodyPr/>
          <a:lstStyle/>
          <a:p>
            <a:r>
              <a:rPr lang="sv-SE" sz="3600" b="0">
                <a:solidFill>
                  <a:schemeClr val="accent1"/>
                </a:solidFill>
                <a:latin typeface="Arial" panose="020B0604020202020204" pitchFamily="34" charset="0"/>
                <a:cs typeface="Arial" panose="020B0604020202020204" pitchFamily="34" charset="0"/>
              </a:rPr>
              <a:t>Innan du startar</a:t>
            </a:r>
          </a:p>
        </p:txBody>
      </p:sp>
      <p:sp>
        <p:nvSpPr>
          <p:cNvPr id="3" name="Platshållare för innehåll 2"/>
          <p:cNvSpPr>
            <a:spLocks noGrp="1"/>
          </p:cNvSpPr>
          <p:nvPr>
            <p:ph idx="1"/>
          </p:nvPr>
        </p:nvSpPr>
        <p:spPr>
          <a:xfrm>
            <a:off x="662568" y="1756322"/>
            <a:ext cx="8915400" cy="4525963"/>
          </a:xfrm>
        </p:spPr>
        <p:txBody>
          <a:bodyPr>
            <a:normAutofit/>
          </a:bodyPr>
          <a:lstStyle/>
          <a:p>
            <a:pPr marL="0" indent="0">
              <a:buNone/>
            </a:pPr>
            <a:r>
              <a:rPr lang="sv-SE" sz="2400">
                <a:cs typeface="Calibri" panose="020F0502020204030204" pitchFamily="34" charset="0"/>
              </a:rPr>
              <a:t>Som chef förväntas du:</a:t>
            </a:r>
            <a:br>
              <a:rPr lang="sv-SE" sz="2400">
                <a:cs typeface="Calibri" panose="020F0502020204030204" pitchFamily="34" charset="0"/>
              </a:rPr>
            </a:br>
            <a:r>
              <a:rPr lang="sv-SE" sz="2400">
                <a:cs typeface="Calibri" panose="020F0502020204030204" pitchFamily="34" charset="0"/>
              </a:rPr>
              <a:t> </a:t>
            </a:r>
          </a:p>
          <a:p>
            <a:pPr>
              <a:buFont typeface="Arial" panose="020B0604020202020204" pitchFamily="34" charset="0"/>
              <a:buChar char="•"/>
            </a:pPr>
            <a:r>
              <a:rPr lang="sv-SE" sz="2400">
                <a:cs typeface="Calibri" panose="020F0502020204030204" pitchFamily="34" charset="0"/>
              </a:rPr>
              <a:t>Ha god förståelse för ledarens roll i förändringsarbete.</a:t>
            </a:r>
          </a:p>
          <a:p>
            <a:pPr>
              <a:buFont typeface="Arial" panose="020B0604020202020204" pitchFamily="34" charset="0"/>
              <a:buChar char="•"/>
            </a:pPr>
            <a:r>
              <a:rPr lang="sv-SE" sz="2400">
                <a:cs typeface="Calibri" panose="020F0502020204030204" pitchFamily="34" charset="0"/>
              </a:rPr>
              <a:t>Kunna leda genomförandet av förändringsarbete i enlighet med Region Skånes modell för förändringsplanering. </a:t>
            </a:r>
          </a:p>
          <a:p>
            <a:pPr marL="0" indent="0">
              <a:buNone/>
            </a:pPr>
            <a:endParaRPr lang="sv-SE" sz="2400">
              <a:cs typeface="Calibri" panose="020F0502020204030204" pitchFamily="34" charset="0"/>
            </a:endParaRPr>
          </a:p>
          <a:p>
            <a:pPr marL="0" indent="0">
              <a:buNone/>
            </a:pPr>
            <a:r>
              <a:rPr lang="sv-SE" sz="2400">
                <a:cs typeface="Calibri" panose="020F0502020204030204" pitchFamily="34" charset="0"/>
              </a:rPr>
              <a:t>Läs mer på vårt intranät, här finns länkar till stödmaterial, utbildningar och presentationer: </a:t>
            </a:r>
          </a:p>
          <a:p>
            <a:pPr marL="0" indent="0">
              <a:buNone/>
            </a:pPr>
            <a:r>
              <a:rPr lang="sv-SE" sz="1800">
                <a:hlinkClick r:id="rId3"/>
              </a:rPr>
              <a:t>Leda vid förändring - Region Skånes intranät (skane.se)</a:t>
            </a:r>
            <a:endParaRPr lang="sv-SE" sz="1800">
              <a:cs typeface="Calibri" panose="020F0502020204030204" pitchFamily="34" charset="0"/>
            </a:endParaRPr>
          </a:p>
          <a:p>
            <a:pPr marL="0" indent="0">
              <a:buNone/>
            </a:pPr>
            <a:r>
              <a:rPr lang="sv-SE" sz="1800">
                <a:hlinkClick r:id="rId4"/>
              </a:rPr>
              <a:t>Förändringsledning - Region Skåne (skane.se)</a:t>
            </a:r>
            <a:endParaRPr lang="sv-SE" sz="1800">
              <a:cs typeface="Calibri" panose="020F0502020204030204" pitchFamily="34" charset="0"/>
            </a:endParaRPr>
          </a:p>
          <a:p>
            <a:pPr marL="0" indent="0">
              <a:buNone/>
            </a:pPr>
            <a:endParaRPr lang="sv-SE" sz="2000">
              <a:cs typeface="Calibri" panose="020F0502020204030204" pitchFamily="34" charset="0"/>
            </a:endParaRPr>
          </a:p>
        </p:txBody>
      </p:sp>
    </p:spTree>
    <p:extLst>
      <p:ext uri="{BB962C8B-B14F-4D97-AF65-F5344CB8AC3E}">
        <p14:creationId xmlns:p14="http://schemas.microsoft.com/office/powerpoint/2010/main" val="192455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2A3A45-D90A-4DD6-8DE4-BC0C41D7D42D}"/>
              </a:ext>
            </a:extLst>
          </p:cNvPr>
          <p:cNvSpPr>
            <a:spLocks noGrp="1"/>
          </p:cNvSpPr>
          <p:nvPr>
            <p:ph type="title"/>
          </p:nvPr>
        </p:nvSpPr>
        <p:spPr>
          <a:xfrm>
            <a:off x="571500" y="274638"/>
            <a:ext cx="9134474" cy="1143000"/>
          </a:xfrm>
        </p:spPr>
        <p:txBody>
          <a:bodyPr/>
          <a:lstStyle/>
          <a:p>
            <a:r>
              <a:rPr lang="sv-SE" sz="3600" b="0">
                <a:solidFill>
                  <a:schemeClr val="accent1"/>
                </a:solidFill>
              </a:rPr>
              <a:t>Att tänka på inför förändringsplaneringen </a:t>
            </a:r>
            <a:endParaRPr lang="sv-SE" sz="3600"/>
          </a:p>
        </p:txBody>
      </p:sp>
      <p:sp>
        <p:nvSpPr>
          <p:cNvPr id="3" name="Platshållare för innehåll 2">
            <a:extLst>
              <a:ext uri="{FF2B5EF4-FFF2-40B4-BE49-F238E27FC236}">
                <a16:creationId xmlns:a16="http://schemas.microsoft.com/office/drawing/2014/main" id="{AB6E1786-FEDB-40DF-A311-71EB907A9A1F}"/>
              </a:ext>
            </a:extLst>
          </p:cNvPr>
          <p:cNvSpPr>
            <a:spLocks noGrp="1"/>
          </p:cNvSpPr>
          <p:nvPr>
            <p:ph sz="half" idx="1"/>
          </p:nvPr>
        </p:nvSpPr>
        <p:spPr>
          <a:xfrm>
            <a:off x="495300" y="1295405"/>
            <a:ext cx="4375150" cy="4525963"/>
          </a:xfrm>
        </p:spPr>
        <p:txBody>
          <a:bodyPr/>
          <a:lstStyle/>
          <a:p>
            <a:pPr>
              <a:buFont typeface="Arial" panose="020B0604020202020204" pitchFamily="34" charset="0"/>
              <a:buChar char="•"/>
            </a:pPr>
            <a:r>
              <a:rPr lang="sv-SE" sz="1600" kern="1200">
                <a:ea typeface="ヒラギノ角ゴ Pro W3" pitchFamily="1" charset="-128"/>
              </a:rPr>
              <a:t>Svara på </a:t>
            </a:r>
            <a:r>
              <a:rPr lang="sv-SE" sz="1600" i="1" kern="1200">
                <a:ea typeface="ヒラギノ角ゴ Pro W3" pitchFamily="1" charset="-128"/>
              </a:rPr>
              <a:t>varför</a:t>
            </a:r>
            <a:r>
              <a:rPr lang="sv-SE" sz="1600" kern="1200">
                <a:ea typeface="ヒラギノ角ゴ Pro W3" pitchFamily="1" charset="-128"/>
              </a:rPr>
              <a:t> förändringen ska genomföras, </a:t>
            </a:r>
            <a:r>
              <a:rPr lang="sv-SE" sz="1600" i="1" kern="1200">
                <a:ea typeface="ヒラギノ角ゴ Pro W3" pitchFamily="1" charset="-128"/>
              </a:rPr>
              <a:t>vad</a:t>
            </a:r>
            <a:r>
              <a:rPr lang="sv-SE" sz="1600" kern="1200">
                <a:ea typeface="ヒラギノ角ゴ Pro W3" pitchFamily="1" charset="-128"/>
              </a:rPr>
              <a:t> förändringen ska leda till och </a:t>
            </a:r>
            <a:r>
              <a:rPr lang="sv-SE" sz="1600" i="1" kern="1200">
                <a:ea typeface="ヒラギノ角ゴ Pro W3" pitchFamily="1" charset="-128"/>
              </a:rPr>
              <a:t>syftet</a:t>
            </a:r>
            <a:r>
              <a:rPr lang="sv-SE" sz="1600" kern="1200">
                <a:ea typeface="ヒラギノ角ゴ Pro W3" pitchFamily="1" charset="-128"/>
              </a:rPr>
              <a:t> med förändringen (se bild 8).</a:t>
            </a:r>
            <a:endParaRPr lang="sv-SE" sz="1600"/>
          </a:p>
          <a:p>
            <a:pPr>
              <a:buFont typeface="Arial" panose="020B0604020202020204" pitchFamily="34" charset="0"/>
              <a:buChar char="•"/>
            </a:pPr>
            <a:endParaRPr lang="sv-SE" sz="1600"/>
          </a:p>
          <a:p>
            <a:pPr>
              <a:buFont typeface="Arial" panose="020B0604020202020204" pitchFamily="34" charset="0"/>
              <a:buChar char="•"/>
            </a:pPr>
            <a:r>
              <a:rPr lang="sv-SE" sz="1600"/>
              <a:t>Fundera igenom hur förändringen påverkar verksamheten och medarbetarna i form av förändrade arbetssätt och förväntade beteenden.</a:t>
            </a:r>
          </a:p>
          <a:p>
            <a:pPr>
              <a:buFont typeface="Arial" panose="020B0604020202020204" pitchFamily="34" charset="0"/>
              <a:buChar char="•"/>
            </a:pPr>
            <a:endParaRPr lang="sv-SE" sz="1600"/>
          </a:p>
          <a:p>
            <a:pPr>
              <a:buFont typeface="Arial" panose="020B0604020202020204" pitchFamily="34" charset="0"/>
              <a:buChar char="•"/>
            </a:pPr>
            <a:r>
              <a:rPr lang="sv-SE" sz="1600"/>
              <a:t>Utgå från verksamhetens förändringsbehov och tänk igenom eventuella utmaningar med förändringen, vilka som berörs etc.</a:t>
            </a:r>
          </a:p>
          <a:p>
            <a:pPr>
              <a:buFont typeface="Arial" panose="020B0604020202020204" pitchFamily="34" charset="0"/>
              <a:buChar char="•"/>
            </a:pPr>
            <a:endParaRPr lang="sv-SE" sz="1600"/>
          </a:p>
          <a:p>
            <a:endParaRPr lang="sv-SE" sz="1600"/>
          </a:p>
        </p:txBody>
      </p:sp>
      <p:sp>
        <p:nvSpPr>
          <p:cNvPr id="4" name="Platshållare för innehåll 3">
            <a:extLst>
              <a:ext uri="{FF2B5EF4-FFF2-40B4-BE49-F238E27FC236}">
                <a16:creationId xmlns:a16="http://schemas.microsoft.com/office/drawing/2014/main" id="{52B92E55-E744-43F6-B378-131DDCFB3CFF}"/>
              </a:ext>
            </a:extLst>
          </p:cNvPr>
          <p:cNvSpPr>
            <a:spLocks noGrp="1"/>
          </p:cNvSpPr>
          <p:nvPr>
            <p:ph sz="half" idx="2"/>
          </p:nvPr>
        </p:nvSpPr>
        <p:spPr>
          <a:xfrm>
            <a:off x="5035552" y="1295404"/>
            <a:ext cx="4375150" cy="4525963"/>
          </a:xfrm>
        </p:spPr>
        <p:txBody>
          <a:bodyPr/>
          <a:lstStyle/>
          <a:p>
            <a:pPr>
              <a:buFont typeface="Arial" panose="020B0604020202020204" pitchFamily="34" charset="0"/>
              <a:buChar char="•"/>
            </a:pPr>
            <a:r>
              <a:rPr lang="sv-SE" sz="1600"/>
              <a:t>Utse vid behov en förändringsgrupp som leder arbetet på enheten/avdelningen.</a:t>
            </a:r>
          </a:p>
          <a:p>
            <a:pPr>
              <a:buFont typeface="Arial" panose="020B0604020202020204" pitchFamily="34" charset="0"/>
              <a:buChar char="•"/>
            </a:pPr>
            <a:endParaRPr lang="sv-SE" sz="1600"/>
          </a:p>
          <a:p>
            <a:pPr>
              <a:buFont typeface="Arial" panose="020B0604020202020204" pitchFamily="34" charset="0"/>
              <a:buChar char="•"/>
            </a:pPr>
            <a:r>
              <a:rPr lang="sv-SE" sz="1600"/>
              <a:t>Planera upplägget. Förändrings-planeringen kan genomföras vid ett tillfälle eller uppdelat på flera tillfällen. I denna presentation finns ett förslag på hur arbetet kan delas upp på tre tillfällen.</a:t>
            </a:r>
          </a:p>
          <a:p>
            <a:pPr marL="0" indent="0">
              <a:buNone/>
            </a:pPr>
            <a:endParaRPr lang="sv-SE" sz="1600"/>
          </a:p>
          <a:p>
            <a:pPr>
              <a:buFont typeface="Arial" panose="020B0604020202020204" pitchFamily="34" charset="0"/>
              <a:buChar char="•"/>
            </a:pPr>
            <a:r>
              <a:rPr lang="sv-SE" sz="1600"/>
              <a:t>Visualisera eventuellt ert förändringsarbete genom att använda dialogkartan (se bild 7) och placera den så att alla kan ta del av det. </a:t>
            </a:r>
          </a:p>
          <a:p>
            <a:pPr marL="0" indent="0">
              <a:buNone/>
            </a:pPr>
            <a:endParaRPr lang="sv-SE" sz="1600"/>
          </a:p>
        </p:txBody>
      </p:sp>
      <p:sp>
        <p:nvSpPr>
          <p:cNvPr id="5" name="Pratbubbla: oval 4">
            <a:extLst>
              <a:ext uri="{FF2B5EF4-FFF2-40B4-BE49-F238E27FC236}">
                <a16:creationId xmlns:a16="http://schemas.microsoft.com/office/drawing/2014/main" id="{F47514F6-C276-4561-875B-9CBB3E849B09}"/>
              </a:ext>
            </a:extLst>
          </p:cNvPr>
          <p:cNvSpPr/>
          <p:nvPr/>
        </p:nvSpPr>
        <p:spPr bwMode="auto">
          <a:xfrm>
            <a:off x="2905126" y="5048250"/>
            <a:ext cx="3170238" cy="1493048"/>
          </a:xfrm>
          <a:prstGeom prst="wedgeEllipseCallout">
            <a:avLst>
              <a:gd name="adj1" fmla="val -81574"/>
              <a:gd name="adj2" fmla="val -2422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ruta 5">
            <a:extLst>
              <a:ext uri="{FF2B5EF4-FFF2-40B4-BE49-F238E27FC236}">
                <a16:creationId xmlns:a16="http://schemas.microsoft.com/office/drawing/2014/main" id="{45788D16-0121-476E-83C0-E8D49732D23C}"/>
              </a:ext>
            </a:extLst>
          </p:cNvPr>
          <p:cNvSpPr txBox="1"/>
          <p:nvPr/>
        </p:nvSpPr>
        <p:spPr>
          <a:xfrm>
            <a:off x="3360739" y="5282758"/>
            <a:ext cx="2552700" cy="1077218"/>
          </a:xfrm>
          <a:prstGeom prst="rect">
            <a:avLst/>
          </a:prstGeom>
          <a:noFill/>
        </p:spPr>
        <p:txBody>
          <a:bodyPr wrap="square" rtlCol="0">
            <a:spAutoFit/>
          </a:bodyPr>
          <a:lstStyle/>
          <a:p>
            <a:pPr marL="0" indent="0">
              <a:buNone/>
            </a:pPr>
            <a:r>
              <a:rPr lang="sv-SE" sz="1600">
                <a:solidFill>
                  <a:schemeClr val="bg1"/>
                </a:solidFill>
              </a:rPr>
              <a:t>Tänk på att det är du som chef som ska kunna förklara och stå bakom förändringen! </a:t>
            </a:r>
          </a:p>
        </p:txBody>
      </p:sp>
    </p:spTree>
    <p:extLst>
      <p:ext uri="{BB962C8B-B14F-4D97-AF65-F5344CB8AC3E}">
        <p14:creationId xmlns:p14="http://schemas.microsoft.com/office/powerpoint/2010/main" val="57926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5D4E18-AAF6-4EA7-B666-2A21E1996BFE}"/>
              </a:ext>
            </a:extLst>
          </p:cNvPr>
          <p:cNvSpPr>
            <a:spLocks noGrp="1"/>
          </p:cNvSpPr>
          <p:nvPr>
            <p:ph type="title"/>
          </p:nvPr>
        </p:nvSpPr>
        <p:spPr/>
        <p:txBody>
          <a:bodyPr/>
          <a:lstStyle/>
          <a:p>
            <a:r>
              <a:rPr lang="sv-SE" sz="3600" b="0">
                <a:solidFill>
                  <a:schemeClr val="accent1"/>
                </a:solidFill>
              </a:rPr>
              <a:t>Arbetsupplägg för ca. 45 minuter x 3</a:t>
            </a:r>
          </a:p>
        </p:txBody>
      </p:sp>
      <p:graphicFrame>
        <p:nvGraphicFramePr>
          <p:cNvPr id="5" name="Platshållare för innehåll 4">
            <a:extLst>
              <a:ext uri="{FF2B5EF4-FFF2-40B4-BE49-F238E27FC236}">
                <a16:creationId xmlns:a16="http://schemas.microsoft.com/office/drawing/2014/main" id="{29F0CF08-7D1C-4160-81DE-F9BAF7543911}"/>
              </a:ext>
            </a:extLst>
          </p:cNvPr>
          <p:cNvGraphicFramePr>
            <a:graphicFrameLocks noGrp="1"/>
          </p:cNvGraphicFramePr>
          <p:nvPr>
            <p:ph idx="1"/>
            <p:extLst>
              <p:ext uri="{D42A27DB-BD31-4B8C-83A1-F6EECF244321}">
                <p14:modId xmlns:p14="http://schemas.microsoft.com/office/powerpoint/2010/main" val="2650515699"/>
              </p:ext>
            </p:extLst>
          </p:nvPr>
        </p:nvGraphicFramePr>
        <p:xfrm>
          <a:off x="495300" y="1600200"/>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6A5D53B4-5E5B-4AEA-950D-52DDF277701F}"/>
              </a:ext>
            </a:extLst>
          </p:cNvPr>
          <p:cNvSpPr txBox="1"/>
          <p:nvPr/>
        </p:nvSpPr>
        <p:spPr>
          <a:xfrm>
            <a:off x="2280320" y="1957368"/>
            <a:ext cx="1739229"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sv-SE" sz="1600"/>
              <a:t>Utse förändringsgrupp</a:t>
            </a:r>
          </a:p>
        </p:txBody>
      </p:sp>
      <p:sp>
        <p:nvSpPr>
          <p:cNvPr id="7" name="Rektangel 6">
            <a:extLst>
              <a:ext uri="{FF2B5EF4-FFF2-40B4-BE49-F238E27FC236}">
                <a16:creationId xmlns:a16="http://schemas.microsoft.com/office/drawing/2014/main" id="{75E7D25F-BB3A-4D75-9509-8DF7DFCBF48B}"/>
              </a:ext>
            </a:extLst>
          </p:cNvPr>
          <p:cNvSpPr/>
          <p:nvPr/>
        </p:nvSpPr>
        <p:spPr>
          <a:xfrm>
            <a:off x="5505502" y="1957368"/>
            <a:ext cx="1872208" cy="584775"/>
          </a:xfrm>
          <a:prstGeom prst="rect">
            <a:avLst/>
          </a:prstGeom>
        </p:spPr>
        <p:txBody>
          <a:bodyPr wrap="square">
            <a:spAutoFit/>
          </a:bodyPr>
          <a:lstStyle/>
          <a:p>
            <a:r>
              <a:rPr lang="sv-SE" sz="1600"/>
              <a:t>Prioritering och ROKA/riskanalys</a:t>
            </a:r>
          </a:p>
        </p:txBody>
      </p:sp>
    </p:spTree>
    <p:extLst>
      <p:ext uri="{BB962C8B-B14F-4D97-AF65-F5344CB8AC3E}">
        <p14:creationId xmlns:p14="http://schemas.microsoft.com/office/powerpoint/2010/main" val="418440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906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8" name="Bildobjekt 17"/>
          <p:cNvPicPr>
            <a:picLocks noChangeAspect="1"/>
          </p:cNvPicPr>
          <p:nvPr/>
        </p:nvPicPr>
        <p:blipFill rotWithShape="1">
          <a:blip r:embed="rId3"/>
          <a:srcRect l="15953" t="16466" r="21137" b="4872"/>
          <a:stretch/>
        </p:blipFill>
        <p:spPr>
          <a:xfrm>
            <a:off x="872068" y="865173"/>
            <a:ext cx="7831666" cy="5508395"/>
          </a:xfrm>
          <a:prstGeom prst="rect">
            <a:avLst/>
          </a:prstGeom>
        </p:spPr>
      </p:pic>
      <p:sp>
        <p:nvSpPr>
          <p:cNvPr id="2" name="Rektangel 1"/>
          <p:cNvSpPr/>
          <p:nvPr/>
        </p:nvSpPr>
        <p:spPr>
          <a:xfrm>
            <a:off x="3982453" y="2707105"/>
            <a:ext cx="1648326" cy="1942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F2BD9DD0-FD6F-4C09-9AEB-B1AF7F5AED06}"/>
              </a:ext>
            </a:extLst>
          </p:cNvPr>
          <p:cNvSpPr txBox="1">
            <a:spLocks/>
          </p:cNvSpPr>
          <p:nvPr/>
        </p:nvSpPr>
        <p:spPr>
          <a:xfrm>
            <a:off x="495300" y="274638"/>
            <a:ext cx="8915400" cy="1045116"/>
          </a:xfrm>
          <a:prstGeom prst="rect">
            <a:avLst/>
          </a:prstGeom>
        </p:spPr>
        <p:txBody>
          <a:bodyPr/>
          <a:lst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189"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377"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566"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754"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3600" b="0" i="0" u="none" strike="noStrike" kern="0" cap="none" spc="0" normalizeH="0" baseline="0" noProof="0">
                <a:ln>
                  <a:noFill/>
                </a:ln>
                <a:solidFill>
                  <a:srgbClr val="5E96A8"/>
                </a:solidFill>
                <a:effectLst/>
                <a:uLnTx/>
                <a:uFillTx/>
                <a:latin typeface="Arial"/>
                <a:ea typeface="ヒラギノ角ゴ Pro W3"/>
              </a:rPr>
              <a:t>Dialogkarta som metodstöd</a:t>
            </a:r>
            <a:endParaRPr kumimoji="0" lang="sv-SE" sz="3600" b="0" i="0" u="none" strike="noStrike" kern="0" cap="none" spc="0" normalizeH="0" baseline="0" noProof="0">
              <a:ln>
                <a:noFill/>
              </a:ln>
              <a:solidFill>
                <a:srgbClr val="000000"/>
              </a:solidFill>
              <a:effectLst/>
              <a:uLnTx/>
              <a:uFillTx/>
              <a:latin typeface="Arial"/>
              <a:ea typeface="ヒラギノ角ゴ Pro W3"/>
            </a:endParaRPr>
          </a:p>
        </p:txBody>
      </p:sp>
    </p:spTree>
    <p:extLst>
      <p:ext uri="{BB962C8B-B14F-4D97-AF65-F5344CB8AC3E}">
        <p14:creationId xmlns:p14="http://schemas.microsoft.com/office/powerpoint/2010/main" val="15230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sz="3600" b="0">
                <a:solidFill>
                  <a:schemeClr val="accent1"/>
                </a:solidFill>
              </a:rPr>
              <a:t>Förbered dig - svara på de här frågorna</a:t>
            </a:r>
            <a:br>
              <a:rPr lang="sv-SE" sz="3600" b="0"/>
            </a:br>
            <a:endParaRPr lang="sv-SE" sz="3600" b="0"/>
          </a:p>
        </p:txBody>
      </p:sp>
      <p:sp>
        <p:nvSpPr>
          <p:cNvPr id="3" name="Platshållare för innehåll 2"/>
          <p:cNvSpPr>
            <a:spLocks noGrp="1"/>
          </p:cNvSpPr>
          <p:nvPr>
            <p:ph idx="1"/>
          </p:nvPr>
        </p:nvSpPr>
        <p:spPr>
          <a:xfrm>
            <a:off x="495300" y="1239105"/>
            <a:ext cx="8915400" cy="4525963"/>
          </a:xfrm>
        </p:spPr>
        <p:txBody>
          <a:bodyPr>
            <a:normAutofit/>
          </a:bodyPr>
          <a:lstStyle/>
          <a:p>
            <a:pPr marL="0" indent="0">
              <a:buNone/>
            </a:pPr>
            <a:r>
              <a:rPr lang="sv-SE" sz="1600"/>
              <a:t>Beskriv varför vi gör förändringen och vad som händer om vi </a:t>
            </a:r>
            <a:r>
              <a:rPr lang="sv-SE" sz="1600" u="sng"/>
              <a:t>inte</a:t>
            </a:r>
            <a:r>
              <a:rPr lang="sv-SE" sz="1600"/>
              <a:t> gör den nu. Om inte detta görs kommer förändringen inte att engagera: </a:t>
            </a:r>
          </a:p>
          <a:p>
            <a:pPr marL="0" indent="0">
              <a:buNone/>
            </a:pPr>
            <a:r>
              <a:rPr lang="sv-SE" sz="1600" i="1"/>
              <a:t>- Varför ska jag agera? Är detta verkligen nödvändigt? Jag har annat att göra!</a:t>
            </a:r>
          </a:p>
          <a:p>
            <a:pPr marL="354707" lvl="1" indent="0">
              <a:buNone/>
            </a:pPr>
            <a:endParaRPr lang="sv-SE" sz="1400"/>
          </a:p>
          <a:p>
            <a:pPr marL="363736" lvl="1" indent="0">
              <a:buNone/>
            </a:pPr>
            <a:endParaRPr lang="sv-SE" sz="1300"/>
          </a:p>
          <a:p>
            <a:pPr marL="371475" lvl="1" indent="0">
              <a:buNone/>
            </a:pPr>
            <a:endParaRPr lang="sv-SE" sz="1300"/>
          </a:p>
          <a:p>
            <a:pPr marL="371475" lvl="1" indent="0">
              <a:buNone/>
            </a:pPr>
            <a:endParaRPr lang="sv-SE" sz="1300"/>
          </a:p>
        </p:txBody>
      </p:sp>
      <p:graphicFrame>
        <p:nvGraphicFramePr>
          <p:cNvPr id="7" name="Diagram 6">
            <a:extLst>
              <a:ext uri="{FF2B5EF4-FFF2-40B4-BE49-F238E27FC236}">
                <a16:creationId xmlns:a16="http://schemas.microsoft.com/office/drawing/2014/main" id="{CE5FC962-732D-4210-B6C3-60CB5495741A}"/>
              </a:ext>
            </a:extLst>
          </p:cNvPr>
          <p:cNvGraphicFramePr/>
          <p:nvPr>
            <p:extLst>
              <p:ext uri="{D42A27DB-BD31-4B8C-83A1-F6EECF244321}">
                <p14:modId xmlns:p14="http://schemas.microsoft.com/office/powerpoint/2010/main" val="802140745"/>
              </p:ext>
            </p:extLst>
          </p:nvPr>
        </p:nvGraphicFramePr>
        <p:xfrm>
          <a:off x="612774" y="2251726"/>
          <a:ext cx="7940675" cy="372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09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AE5C4-298E-4D1D-BE53-7CA06A8BE94B}"/>
              </a:ext>
            </a:extLst>
          </p:cNvPr>
          <p:cNvSpPr>
            <a:spLocks noGrp="1"/>
          </p:cNvSpPr>
          <p:nvPr>
            <p:ph type="title"/>
          </p:nvPr>
        </p:nvSpPr>
        <p:spPr>
          <a:xfrm>
            <a:off x="495299" y="383058"/>
            <a:ext cx="8915400" cy="1143000"/>
          </a:xfrm>
        </p:spPr>
        <p:txBody>
          <a:bodyPr>
            <a:normAutofit/>
          </a:bodyPr>
          <a:lstStyle/>
          <a:p>
            <a:pPr>
              <a:lnSpc>
                <a:spcPct val="90000"/>
              </a:lnSpc>
            </a:pPr>
            <a:r>
              <a:rPr lang="sv-SE" sz="3600" b="0">
                <a:solidFill>
                  <a:schemeClr val="accent1"/>
                </a:solidFill>
              </a:rPr>
              <a:t>Konkretisera förändringen </a:t>
            </a:r>
            <a:br>
              <a:rPr lang="sv-SE" sz="3600" b="0"/>
            </a:br>
            <a:endParaRPr lang="sv-SE" sz="3600" b="0" strike="sngStrike"/>
          </a:p>
        </p:txBody>
      </p:sp>
      <p:sp>
        <p:nvSpPr>
          <p:cNvPr id="3" name="Platshållare för innehåll 2">
            <a:extLst>
              <a:ext uri="{FF2B5EF4-FFF2-40B4-BE49-F238E27FC236}">
                <a16:creationId xmlns:a16="http://schemas.microsoft.com/office/drawing/2014/main" id="{1942C9F3-27BC-4C82-8CFF-64BFD025C8B9}"/>
              </a:ext>
            </a:extLst>
          </p:cNvPr>
          <p:cNvSpPr>
            <a:spLocks noGrp="1"/>
          </p:cNvSpPr>
          <p:nvPr>
            <p:ph sz="half" idx="1"/>
          </p:nvPr>
        </p:nvSpPr>
        <p:spPr>
          <a:xfrm>
            <a:off x="495299" y="1600205"/>
            <a:ext cx="4695825" cy="4525963"/>
          </a:xfrm>
        </p:spPr>
        <p:txBody>
          <a:bodyPr lIns="91440" tIns="45720" rIns="91440" bIns="45720" anchor="t">
            <a:normAutofit/>
          </a:bodyPr>
          <a:lstStyle/>
          <a:p>
            <a:pPr marL="0" lvl="0" indent="0" defTabSz="914400" fontAlgn="base">
              <a:spcBef>
                <a:spcPct val="20000"/>
              </a:spcBef>
              <a:spcAft>
                <a:spcPct val="0"/>
              </a:spcAft>
              <a:buNone/>
            </a:pPr>
            <a:r>
              <a:rPr lang="sv-SE" sz="1600" kern="0"/>
              <a:t>Ett bra sätt är att beskriva förändringen och vad förändringen innebär är att ge konkreta exempel på vilka beteenden som kommer att förändras. </a:t>
            </a:r>
          </a:p>
          <a:p>
            <a:pPr marL="0" indent="0">
              <a:buNone/>
            </a:pPr>
            <a:r>
              <a:rPr lang="sv-SE" sz="1600" kern="0"/>
              <a:t>Om detta inte görs kan förändringen underskattas, överskattas eller helt enkelt tolkas olika:</a:t>
            </a:r>
            <a:r>
              <a:rPr lang="sv-SE" sz="1600"/>
              <a:t> </a:t>
            </a:r>
          </a:p>
          <a:p>
            <a:pPr marL="0" lvl="0" indent="0" defTabSz="914400" fontAlgn="base">
              <a:lnSpc>
                <a:spcPct val="90000"/>
              </a:lnSpc>
              <a:spcBef>
                <a:spcPct val="20000"/>
              </a:spcBef>
              <a:spcAft>
                <a:spcPct val="0"/>
              </a:spcAft>
              <a:buNone/>
            </a:pPr>
            <a:r>
              <a:rPr lang="sv-SE" sz="1600" i="1"/>
              <a:t>- </a:t>
            </a:r>
            <a:r>
              <a:rPr lang="sv-SE" sz="1600" i="1" kern="0"/>
              <a:t>Jag trodde inte att vi skulle sluta göra … Ska vi göra både och nu?</a:t>
            </a:r>
          </a:p>
          <a:p>
            <a:pPr marL="457200" lvl="1" indent="0" defTabSz="914400" fontAlgn="base">
              <a:lnSpc>
                <a:spcPct val="90000"/>
              </a:lnSpc>
              <a:spcBef>
                <a:spcPct val="20000"/>
              </a:spcBef>
              <a:spcAft>
                <a:spcPct val="0"/>
              </a:spcAft>
              <a:buNone/>
            </a:pPr>
            <a:endParaRPr lang="sv-SE" sz="1500" kern="0"/>
          </a:p>
          <a:p>
            <a:pPr marL="0" lvl="0" indent="0" defTabSz="914400" fontAlgn="base">
              <a:lnSpc>
                <a:spcPct val="90000"/>
              </a:lnSpc>
              <a:spcBef>
                <a:spcPct val="20000"/>
              </a:spcBef>
              <a:spcAft>
                <a:spcPct val="0"/>
              </a:spcAft>
              <a:buNone/>
            </a:pPr>
            <a:r>
              <a:rPr lang="sv-SE" sz="1500" b="1" kern="0"/>
              <a:t>Instruktion</a:t>
            </a:r>
          </a:p>
          <a:p>
            <a:pPr marL="342909" indent="-285750">
              <a:lnSpc>
                <a:spcPct val="90000"/>
              </a:lnSpc>
              <a:buFont typeface="Arial" panose="020B0604020202020204" pitchFamily="34" charset="0"/>
              <a:buChar char="•"/>
            </a:pPr>
            <a:r>
              <a:rPr lang="sv-SE" sz="1600" kern="0"/>
              <a:t>Ge exempel på vad ni ska </a:t>
            </a:r>
            <a:r>
              <a:rPr lang="sv-SE" sz="1600" i="1" kern="0"/>
              <a:t>börja göra </a:t>
            </a:r>
            <a:r>
              <a:rPr lang="sv-SE" sz="1600" kern="0"/>
              <a:t>och </a:t>
            </a:r>
            <a:r>
              <a:rPr lang="sv-SE" sz="1600" i="1" kern="0"/>
              <a:t>sluta göra. </a:t>
            </a:r>
            <a:r>
              <a:rPr lang="sv-SE" sz="1600" kern="0"/>
              <a:t>Tänk på att beskriva förändringen </a:t>
            </a:r>
            <a:r>
              <a:rPr lang="sv-SE" sz="1600"/>
              <a:t>så att det blir tydligt vilka beteenden som förändras. </a:t>
            </a:r>
            <a:br>
              <a:rPr lang="sv-SE" sz="1500" kern="0"/>
            </a:br>
            <a:endParaRPr lang="sv-SE" sz="1500" kern="0"/>
          </a:p>
          <a:p>
            <a:pPr>
              <a:lnSpc>
                <a:spcPct val="90000"/>
              </a:lnSpc>
            </a:pPr>
            <a:endParaRPr lang="sv-SE" sz="1500"/>
          </a:p>
        </p:txBody>
      </p:sp>
      <p:pic>
        <p:nvPicPr>
          <p:cNvPr id="13" name="Bildobjekt 12">
            <a:extLst>
              <a:ext uri="{FF2B5EF4-FFF2-40B4-BE49-F238E27FC236}">
                <a16:creationId xmlns:a16="http://schemas.microsoft.com/office/drawing/2014/main" id="{C71E635C-6530-437E-AC7A-B4A7F591E8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29251" y="1234797"/>
            <a:ext cx="3338358" cy="4891371"/>
          </a:xfrm>
          <a:prstGeom prst="rect">
            <a:avLst/>
          </a:prstGeom>
          <a:noFill/>
        </p:spPr>
      </p:pic>
      <p:sp>
        <p:nvSpPr>
          <p:cNvPr id="15" name="textruta 14">
            <a:extLst>
              <a:ext uri="{FF2B5EF4-FFF2-40B4-BE49-F238E27FC236}">
                <a16:creationId xmlns:a16="http://schemas.microsoft.com/office/drawing/2014/main" id="{F8889B33-3A3C-45E9-9EAB-0A4F93767B11}"/>
              </a:ext>
            </a:extLst>
          </p:cNvPr>
          <p:cNvSpPr txBox="1"/>
          <p:nvPr/>
        </p:nvSpPr>
        <p:spPr>
          <a:xfrm>
            <a:off x="5610225" y="2085975"/>
            <a:ext cx="2809875" cy="1477328"/>
          </a:xfrm>
          <a:prstGeom prst="rect">
            <a:avLst/>
          </a:prstGeom>
          <a:noFill/>
        </p:spPr>
        <p:txBody>
          <a:bodyPr wrap="square" rtlCol="0">
            <a:spAutoFit/>
          </a:bodyPr>
          <a:lstStyle/>
          <a:p>
            <a:r>
              <a:rPr lang="sv-SE" sz="1800">
                <a:latin typeface="Comic Sans MS" panose="030F0702030302020204" pitchFamily="66" charset="0"/>
              </a:rPr>
              <a:t>Vi ska börja göra</a:t>
            </a:r>
          </a:p>
          <a:p>
            <a:r>
              <a:rPr lang="sv-SE" sz="1800"/>
              <a:t>-</a:t>
            </a:r>
          </a:p>
          <a:p>
            <a:r>
              <a:rPr lang="sv-SE" sz="1800"/>
              <a:t>-</a:t>
            </a:r>
          </a:p>
          <a:p>
            <a:r>
              <a:rPr lang="sv-SE" sz="1800"/>
              <a:t>-</a:t>
            </a:r>
          </a:p>
          <a:p>
            <a:r>
              <a:rPr lang="sv-SE" sz="1800"/>
              <a:t>-</a:t>
            </a:r>
          </a:p>
        </p:txBody>
      </p:sp>
      <p:sp>
        <p:nvSpPr>
          <p:cNvPr id="16" name="textruta 15">
            <a:extLst>
              <a:ext uri="{FF2B5EF4-FFF2-40B4-BE49-F238E27FC236}">
                <a16:creationId xmlns:a16="http://schemas.microsoft.com/office/drawing/2014/main" id="{A371200F-529C-4EE3-AC24-364C1F72FADF}"/>
              </a:ext>
            </a:extLst>
          </p:cNvPr>
          <p:cNvSpPr txBox="1"/>
          <p:nvPr/>
        </p:nvSpPr>
        <p:spPr>
          <a:xfrm>
            <a:off x="5610225" y="3897322"/>
            <a:ext cx="2809875" cy="1477328"/>
          </a:xfrm>
          <a:prstGeom prst="rect">
            <a:avLst/>
          </a:prstGeom>
          <a:noFill/>
        </p:spPr>
        <p:txBody>
          <a:bodyPr wrap="square" rtlCol="0">
            <a:spAutoFit/>
          </a:bodyPr>
          <a:lstStyle/>
          <a:p>
            <a:r>
              <a:rPr lang="sv-SE" sz="1800">
                <a:latin typeface="Comic Sans MS" panose="030F0702030302020204" pitchFamily="66" charset="0"/>
              </a:rPr>
              <a:t>Vi ska sluta göra</a:t>
            </a:r>
          </a:p>
          <a:p>
            <a:r>
              <a:rPr lang="sv-SE" sz="1800"/>
              <a:t>-</a:t>
            </a:r>
          </a:p>
          <a:p>
            <a:r>
              <a:rPr lang="sv-SE" sz="1800"/>
              <a:t>-</a:t>
            </a:r>
          </a:p>
          <a:p>
            <a:r>
              <a:rPr lang="sv-SE" sz="1800"/>
              <a:t>-</a:t>
            </a:r>
          </a:p>
          <a:p>
            <a:r>
              <a:rPr lang="sv-SE" sz="1800"/>
              <a:t>-</a:t>
            </a:r>
          </a:p>
        </p:txBody>
      </p:sp>
    </p:spTree>
    <p:extLst>
      <p:ext uri="{BB962C8B-B14F-4D97-AF65-F5344CB8AC3E}">
        <p14:creationId xmlns:p14="http://schemas.microsoft.com/office/powerpoint/2010/main" val="199714468"/>
      </p:ext>
    </p:extLst>
  </p:cSld>
  <p:clrMapOvr>
    <a:masterClrMapping/>
  </p:clrMapOvr>
</p:sld>
</file>

<file path=ppt/theme/theme1.xml><?xml version="1.0" encoding="utf-8"?>
<a:theme xmlns:a="http://schemas.openxmlformats.org/drawingml/2006/main" name="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1010.pptm" id="{F1B70145-B668-4368-9F41-4A4A9620C66A}" vid="{3CC66F24-8697-41FD-8112-D3431638CB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0903 [Skrivskyddad]" id="{D2EDD1B6-A8E7-4319-A821-2E08D407BE14}" vid="{5B147F2A-0D1B-43E7-956C-86197B1B5F9B}"/>
    </a:ext>
  </a:ext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7E625FA5572E41B8334A55B2629FA7" ma:contentTypeVersion="10" ma:contentTypeDescription="Skapa ett nytt dokument." ma:contentTypeScope="" ma:versionID="86ab4fc9e483740ef53e030294db680e">
  <xsd:schema xmlns:xsd="http://www.w3.org/2001/XMLSchema" xmlns:xs="http://www.w3.org/2001/XMLSchema" xmlns:p="http://schemas.microsoft.com/office/2006/metadata/properties" xmlns:ns2="2c8aea40-762c-4e4b-aac6-9f553af5c950" xmlns:ns3="ebe94c76-07e2-4948-a760-aa70c5e96b89" targetNamespace="http://schemas.microsoft.com/office/2006/metadata/properties" ma:root="true" ma:fieldsID="940bc0cc21c320f34ec1ae5dbb5aadb5" ns2:_="" ns3:_="">
    <xsd:import namespace="2c8aea40-762c-4e4b-aac6-9f553af5c950"/>
    <xsd:import namespace="ebe94c76-07e2-4948-a760-aa70c5e96b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aea40-762c-4e4b-aac6-9f553af5c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e94c76-07e2-4948-a760-aa70c5e96b8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be94c76-07e2-4948-a760-aa70c5e96b8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D80D6B-BBD4-4160-9F80-A4449DDF8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aea40-762c-4e4b-aac6-9f553af5c950"/>
    <ds:schemaRef ds:uri="ebe94c76-07e2-4948-a760-aa70c5e96b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80AD26-2BBA-4F8D-A846-D24DA55A8258}">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a259cbe-c65c-4c83-bf8d-5362fe146469"/>
    <ds:schemaRef ds:uri="a3928b8b-453e-486c-bac2-523e50e4bed8"/>
    <ds:schemaRef ds:uri="http://purl.org/dc/dcmitype/"/>
    <ds:schemaRef ds:uri="http://schemas.microsoft.com/office/2006/metadata/properties"/>
    <ds:schemaRef ds:uri="http://www.w3.org/XML/1998/namespace"/>
    <ds:schemaRef ds:uri="http://purl.org/dc/terms/"/>
    <ds:schemaRef ds:uri="ebe94c76-07e2-4948-a760-aa70c5e96b89"/>
  </ds:schemaRefs>
</ds:datastoreItem>
</file>

<file path=customXml/itemProps3.xml><?xml version="1.0" encoding="utf-8"?>
<ds:datastoreItem xmlns:ds="http://schemas.openxmlformats.org/officeDocument/2006/customXml" ds:itemID="{B8216C18-20C1-49E5-B4F8-22E078736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4551</Words>
  <Application>Microsoft Office PowerPoint</Application>
  <PresentationFormat>A4 (210 x 297 mm)</PresentationFormat>
  <Paragraphs>429</Paragraphs>
  <Slides>33</Slides>
  <Notes>21</Notes>
  <HiddenSlides>3</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33</vt:i4>
      </vt:variant>
    </vt:vector>
  </HeadingPairs>
  <TitlesOfParts>
    <vt:vector size="42" baseType="lpstr">
      <vt:lpstr>Arial</vt:lpstr>
      <vt:lpstr>Calibri</vt:lpstr>
      <vt:lpstr>Calibri Light</vt:lpstr>
      <vt:lpstr>Comic Sans MS</vt:lpstr>
      <vt:lpstr>Courier New</vt:lpstr>
      <vt:lpstr>Wingdings</vt:lpstr>
      <vt:lpstr>Region Skåne</vt:lpstr>
      <vt:lpstr>Office-tema</vt:lpstr>
      <vt:lpstr>1_Region Skåne</vt:lpstr>
      <vt:lpstr>Stöd till dig som chef vid förändringsarbete   Förändringsplanering med medarbetare</vt:lpstr>
      <vt:lpstr>Varför ska vi ha en förändringsplan? </vt:lpstr>
      <vt:lpstr>Region Skånes förändringsmodell </vt:lpstr>
      <vt:lpstr>Innan du startar</vt:lpstr>
      <vt:lpstr>Att tänka på inför förändringsplaneringen </vt:lpstr>
      <vt:lpstr>Arbetsupplägg för ca. 45 minuter x 3</vt:lpstr>
      <vt:lpstr>PowerPoint-presentation</vt:lpstr>
      <vt:lpstr>Förbered dig - svara på de här frågorna </vt:lpstr>
      <vt:lpstr>Konkretisera förändringen  </vt:lpstr>
      <vt:lpstr>Tips på engagerande gruppövningar       </vt:lpstr>
      <vt:lpstr>1</vt:lpstr>
      <vt:lpstr>Del ett - genomförande</vt:lpstr>
      <vt:lpstr>Vilka farhågor och möjligheter finns?</vt:lpstr>
      <vt:lpstr>Vem berörs av förändringen?</vt:lpstr>
      <vt:lpstr>2</vt:lpstr>
      <vt:lpstr>Del två - genomförande</vt:lpstr>
      <vt:lpstr>Vilka aktiviteter behöver vi genomföra för att nå slutmålet? </vt:lpstr>
      <vt:lpstr>Prioritering av aktiviteter</vt:lpstr>
      <vt:lpstr>PowerPoint-presentation</vt:lpstr>
      <vt:lpstr>Avslut - del två</vt:lpstr>
      <vt:lpstr>Instruktion inför tillfälle tre</vt:lpstr>
      <vt:lpstr>3</vt:lpstr>
      <vt:lpstr>Del tre - genomförande</vt:lpstr>
      <vt:lpstr>Vad blir vår förändringsplan?</vt:lpstr>
      <vt:lpstr>PowerPoint-presentation</vt:lpstr>
      <vt:lpstr>Hur går vi vidare?</vt:lpstr>
      <vt:lpstr>PowerPoint-presentation</vt:lpstr>
      <vt:lpstr>Appendix Gruppövningar</vt:lpstr>
      <vt:lpstr>Du som faciliterar</vt:lpstr>
      <vt:lpstr>Laget runt</vt:lpstr>
      <vt:lpstr>Förslag till korta ”fysiska övningar”</vt:lpstr>
      <vt:lpstr>Vilken förändring står du inför?</vt:lpstr>
      <vt:lpstr>Förändringens fyra rum</vt:lpstr>
    </vt:vector>
  </TitlesOfParts>
  <Company>Region Skåne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Augustinsson Magnus</dc:creator>
  <cp:lastModifiedBy>Varga Claudia</cp:lastModifiedBy>
  <cp:revision>2</cp:revision>
  <dcterms:created xsi:type="dcterms:W3CDTF">2020-02-24T16:06:03Z</dcterms:created>
  <dcterms:modified xsi:type="dcterms:W3CDTF">2021-06-30T07:22:32Z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0x010100707E625FA5572E41B8334A55B2629FA7</vt:lpwstr>
  </property>
  <property fmtid="{D5CDD505-2E9C-101B-9397-08002B2CF9AE}" pid="3" name="_dlc_DocIdItemGuid">
    <vt:lpwstr>e8256c0d-aa63-434b-862d-d7f284d4d4e1</vt:lpwstr>
  </property>
  <property fmtid="{D5CDD505-2E9C-101B-9397-08002B2CF9AE}" pid="4" name="Dokumentagandeenhet">
    <vt:lpwstr>3319;#Kommunikation|9daa9f5a-0c0d-427a-a8e5-a42deff6fd30</vt:lpwstr>
  </property>
  <property fmtid="{D5CDD505-2E9C-101B-9397-08002B2CF9AE}" pid="5" name="Taggning">
    <vt:lpwstr>2458;#Informationsmaterial|6564bb37-7519-47b5-a28d-bbe0dd5c58f7</vt:lpwstr>
  </property>
  <property fmtid="{D5CDD505-2E9C-101B-9397-08002B2CF9AE}" pid="6" name="Gallerfor">
    <vt:lpwstr>3319;#Kommunikation|9daa9f5a-0c0d-427a-a8e5-a42deff6fd30</vt:lpwstr>
  </property>
  <property fmtid="{D5CDD505-2E9C-101B-9397-08002B2CF9AE}" pid="7" name="f704ae44dfee48309a4736a767fe9886">
    <vt:lpwstr/>
  </property>
  <property fmtid="{D5CDD505-2E9C-101B-9397-08002B2CF9AE}" pid="8" name="Forfattarensenhet">
    <vt:lpwstr/>
  </property>
  <property fmtid="{D5CDD505-2E9C-101B-9397-08002B2CF9AE}" pid="9" name="Order">
    <vt:r8>6105800</vt:r8>
  </property>
  <property fmtid="{D5CDD505-2E9C-101B-9397-08002B2CF9AE}" pid="10" name="xd_Signature">
    <vt:bool>false</vt:bool>
  </property>
  <property fmtid="{D5CDD505-2E9C-101B-9397-08002B2CF9AE}" pid="11" name="xd_ProgID">
    <vt:lpwstr/>
  </property>
  <property fmtid="{D5CDD505-2E9C-101B-9397-08002B2CF9AE}" pid="12" name="SharedWithUsers">
    <vt:lpwstr/>
  </property>
  <property fmtid="{D5CDD505-2E9C-101B-9397-08002B2CF9AE}" pid="13" name="TemplateUrl">
    <vt:lpwstr/>
  </property>
  <property fmtid="{D5CDD505-2E9C-101B-9397-08002B2CF9AE}" pid="14" name="Overgripande">
    <vt:bool>false</vt:bool>
  </property>
</Properties>
</file>