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7"/>
  </p:sldMasterIdLst>
  <p:notesMasterIdLst>
    <p:notesMasterId r:id="rId19"/>
  </p:notesMasterIdLst>
  <p:sldIdLst>
    <p:sldId id="265" r:id="rId8"/>
    <p:sldId id="266" r:id="rId9"/>
    <p:sldId id="267" r:id="rId10"/>
    <p:sldId id="268" r:id="rId11"/>
    <p:sldId id="269" r:id="rId12"/>
    <p:sldId id="270" r:id="rId13"/>
    <p:sldId id="271" r:id="rId14"/>
    <p:sldId id="272" r:id="rId15"/>
    <p:sldId id="273" r:id="rId16"/>
    <p:sldId id="274" r:id="rId17"/>
    <p:sldId id="275" r:id="rId18"/>
  </p:sldIdLst>
  <p:sldSz cx="12192000" cy="6858000"/>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845" userDrawn="1">
          <p15:clr>
            <a:srgbClr val="A4A3A4"/>
          </p15:clr>
        </p15:guide>
        <p15:guide id="2" orient="horz" pos="1200">
          <p15:clr>
            <a:srgbClr val="A4A3A4"/>
          </p15:clr>
        </p15:guide>
        <p15:guide id="3" orient="horz" pos="3504">
          <p15:clr>
            <a:srgbClr val="A4A3A4"/>
          </p15:clr>
        </p15:guide>
        <p15:guide id="4" pos="576">
          <p15:clr>
            <a:srgbClr val="A4A3A4"/>
          </p15:clr>
        </p15:guide>
        <p15:guide id="5" pos="6656">
          <p15:clr>
            <a:srgbClr val="A4A3A4"/>
          </p15:clr>
        </p15:guide>
        <p15:guide id="6" pos="3712">
          <p15:clr>
            <a:srgbClr val="A4A3A4"/>
          </p15:clr>
        </p15:guide>
        <p15:guide id="7" pos="338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79F"/>
    <a:srgbClr val="2D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anmörkt format 1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llanmörkt format 1 - Dekorfärg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75816" autoAdjust="0"/>
  </p:normalViewPr>
  <p:slideViewPr>
    <p:cSldViewPr showGuides="1">
      <p:cViewPr varScale="1">
        <p:scale>
          <a:sx n="51" d="100"/>
          <a:sy n="51" d="100"/>
        </p:scale>
        <p:origin x="68" y="352"/>
      </p:cViewPr>
      <p:guideLst>
        <p:guide orient="horz" pos="845"/>
        <p:guide orient="horz" pos="1200"/>
        <p:guide orient="horz" pos="3504"/>
        <p:guide pos="576"/>
        <p:guide pos="6656"/>
        <p:guide pos="3712"/>
        <p:guide pos="338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60" d="100"/>
          <a:sy n="60" d="100"/>
        </p:scale>
        <p:origin x="-20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9D82DC-5434-4B13-AFDE-361B5E2118B5}"/>
              </a:ext>
            </a:extLst>
          </p:cNvPr>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a:extLst>
              <a:ext uri="{FF2B5EF4-FFF2-40B4-BE49-F238E27FC236}">
                <a16:creationId xmlns:a16="http://schemas.microsoft.com/office/drawing/2014/main" id="{3D1AD93E-D021-4F3F-8073-4A550286A78A}"/>
              </a:ext>
            </a:extLst>
          </p:cNvPr>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3076" name="Rectangle 4">
            <a:extLst>
              <a:ext uri="{FF2B5EF4-FFF2-40B4-BE49-F238E27FC236}">
                <a16:creationId xmlns:a16="http://schemas.microsoft.com/office/drawing/2014/main" id="{3D1B3C60-9B66-4B3C-BD18-03B9C3588453}"/>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05CAB4D-95FC-4E1E-9C91-39D38488AF57}"/>
              </a:ext>
            </a:extLst>
          </p:cNvPr>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a:extLst>
              <a:ext uri="{FF2B5EF4-FFF2-40B4-BE49-F238E27FC236}">
                <a16:creationId xmlns:a16="http://schemas.microsoft.com/office/drawing/2014/main" id="{AFC18B5E-4434-42F2-8907-0C97DA06F6A6}"/>
              </a:ext>
            </a:extLst>
          </p:cNvPr>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a:extLst>
              <a:ext uri="{FF2B5EF4-FFF2-40B4-BE49-F238E27FC236}">
                <a16:creationId xmlns:a16="http://schemas.microsoft.com/office/drawing/2014/main" id="{4EEC4E84-ADB6-447F-BDFA-AB701CF2603F}"/>
              </a:ext>
            </a:extLst>
          </p:cNvPr>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ea typeface="ヒラギノ角ゴ Pro W3"/>
                <a:cs typeface="ヒラギノ角ゴ Pro W3"/>
              </a:defRPr>
            </a:lvl1pPr>
          </a:lstStyle>
          <a:p>
            <a:pPr>
              <a:defRPr/>
            </a:pPr>
            <a:fld id="{B1BF5E35-0CD6-4D01-8E8D-A31FF9510064}"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Tree>
    <p:extLst>
      <p:ext uri="{BB962C8B-B14F-4D97-AF65-F5344CB8AC3E}">
        <p14:creationId xmlns:p14="http://schemas.microsoft.com/office/powerpoint/2010/main" val="68836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80825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11480690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5399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73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spTree>
    <p:extLst>
      <p:ext uri="{BB962C8B-B14F-4D97-AF65-F5344CB8AC3E}">
        <p14:creationId xmlns:p14="http://schemas.microsoft.com/office/powerpoint/2010/main" val="424658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88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mall för rubrikformat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2174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73884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6061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9951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a:spcBef>
                <a:spcPct val="50000"/>
              </a:spcBef>
              <a:defRPr/>
            </a:pPr>
            <a:fld id="{9FD1A5A4-4934-4F16-AC14-4F441D0C8C45}" type="slidenum">
              <a:rPr lang="sv-SE" altLang="sv-SE" sz="600" smtClean="0"/>
              <a:pPr algn="r">
                <a:spcBef>
                  <a:spcPct val="50000"/>
                </a:spcBef>
                <a:defRPr/>
              </a:pPr>
              <a:t>‹#›</a:t>
            </a:fld>
            <a:endParaRPr lang="sv-SE" altLang="sv-SE" sz="600"/>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3"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1658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7" r:id="rId4"/>
    <p:sldLayoutId id="2147483716"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emf"/><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Sju sätt att visa data</a:t>
            </a:r>
          </a:p>
        </p:txBody>
      </p:sp>
      <p:sp>
        <p:nvSpPr>
          <p:cNvPr id="3" name="Underrubrik 2"/>
          <p:cNvSpPr>
            <a:spLocks noGrp="1"/>
          </p:cNvSpPr>
          <p:nvPr>
            <p:ph type="subTitle" idx="1"/>
          </p:nvPr>
        </p:nvSpPr>
        <p:spPr>
          <a:xfrm>
            <a:off x="2215480" y="2336057"/>
            <a:ext cx="5896744" cy="1088227"/>
          </a:xfrm>
        </p:spPr>
        <p:txBody>
          <a:bodyPr/>
          <a:lstStyle/>
          <a:p>
            <a:r>
              <a:rPr lang="sv-SE" sz="2800" dirty="0"/>
              <a:t>Sju vanliga och praktiskt användbara presentationsformat vid förbättrings- och kvalitetsarbete</a:t>
            </a:r>
          </a:p>
        </p:txBody>
      </p:sp>
    </p:spTree>
    <p:extLst>
      <p:ext uri="{BB962C8B-B14F-4D97-AF65-F5344CB8AC3E}">
        <p14:creationId xmlns:p14="http://schemas.microsoft.com/office/powerpoint/2010/main" val="205058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err="1"/>
              <a:t>Paretodiagram</a:t>
            </a:r>
            <a:endParaRPr lang="sv-SE" dirty="0"/>
          </a:p>
        </p:txBody>
      </p:sp>
      <p:sp>
        <p:nvSpPr>
          <p:cNvPr id="3" name="Platshållare för innehåll 2"/>
          <p:cNvSpPr>
            <a:spLocks noGrp="1"/>
          </p:cNvSpPr>
          <p:nvPr>
            <p:ph idx="1"/>
          </p:nvPr>
        </p:nvSpPr>
        <p:spPr/>
        <p:txBody>
          <a:bodyPr>
            <a:normAutofit/>
          </a:bodyPr>
          <a:lstStyle/>
          <a:p>
            <a:r>
              <a:rPr lang="sv-SE" sz="1800" dirty="0"/>
              <a:t>Beskrivning</a:t>
            </a:r>
          </a:p>
          <a:p>
            <a:pPr lvl="1"/>
            <a:r>
              <a:rPr lang="sv-SE" sz="1350" dirty="0"/>
              <a:t>Ett </a:t>
            </a:r>
            <a:r>
              <a:rPr lang="sv-SE" sz="1350" dirty="0" err="1"/>
              <a:t>paretodiagram</a:t>
            </a:r>
            <a:r>
              <a:rPr lang="sv-SE" sz="1350" dirty="0"/>
              <a:t> är ett stapeldiagram där längden på staplarna representerar ett utfall (typiskt frekvens, antal, kostnad…) och där de är ordnade med den längsta först (dvs till vänster) och den lägsta sist (till höger) och på så sätt visuellt visar vilket utfall som är mest signifikant. </a:t>
            </a:r>
          </a:p>
          <a:p>
            <a:pPr lvl="1"/>
            <a:r>
              <a:rPr lang="sv-SE" sz="1350" dirty="0"/>
              <a:t>Ibland lägger man in procent samtidigt som utfall för att se när en viss gräns passeras. Används ofta föra att visa vilket utfall som vanligast, ex när några orsaker genererar de flesta felen (”80-20 regeln”: 80% av felen orsakas av 20% av felorsakerna))</a:t>
            </a:r>
          </a:p>
          <a:p>
            <a:pPr lvl="1"/>
            <a:endParaRPr lang="sv-SE" sz="1425" dirty="0"/>
          </a:p>
          <a:p>
            <a:r>
              <a:rPr lang="sv-SE" sz="1800" dirty="0"/>
              <a:t>Används…</a:t>
            </a:r>
          </a:p>
          <a:p>
            <a:pPr lvl="1"/>
            <a:r>
              <a:rPr lang="sv-SE" altLang="sv-SE" sz="1350" dirty="0">
                <a:ea typeface="ヒラギノ角ゴ Pro W3"/>
              </a:rPr>
              <a:t>När man vill fokusera på det mest vanliga utfallet</a:t>
            </a:r>
          </a:p>
          <a:p>
            <a:pPr lvl="1"/>
            <a:r>
              <a:rPr lang="sv-SE" altLang="sv-SE" sz="1350" dirty="0">
                <a:ea typeface="ヒラギノ角ゴ Pro W3"/>
              </a:rPr>
              <a:t>Visa eller hitta ”80-20”-fördelningar</a:t>
            </a:r>
            <a:endParaRPr lang="en-US" altLang="sv-SE" dirty="0">
              <a:ea typeface="ヒラギノ角ゴ Pro W3"/>
            </a:endParaRPr>
          </a:p>
          <a:p>
            <a:pPr lvl="1"/>
            <a:endParaRPr lang="en-US" altLang="sv-SE" dirty="0">
              <a:ea typeface="ヒラギノ角ゴ Pro W3"/>
            </a:endParaRPr>
          </a:p>
          <a:p>
            <a:endParaRPr lang="sv-SE" dirty="0"/>
          </a:p>
        </p:txBody>
      </p:sp>
      <p:cxnSp>
        <p:nvCxnSpPr>
          <p:cNvPr id="4" name="Rak pil 3"/>
          <p:cNvCxnSpPr/>
          <p:nvPr/>
        </p:nvCxnSpPr>
        <p:spPr>
          <a:xfrm flipV="1">
            <a:off x="5047447" y="5033764"/>
            <a:ext cx="0" cy="14637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 name="Rektangel 4"/>
          <p:cNvSpPr/>
          <p:nvPr/>
        </p:nvSpPr>
        <p:spPr>
          <a:xfrm>
            <a:off x="5868394" y="6227486"/>
            <a:ext cx="135000" cy="27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6" name="Rektangel 5"/>
          <p:cNvSpPr/>
          <p:nvPr/>
        </p:nvSpPr>
        <p:spPr>
          <a:xfrm>
            <a:off x="5597255" y="5687486"/>
            <a:ext cx="135000" cy="81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7" name="Rektangel 6"/>
          <p:cNvSpPr/>
          <p:nvPr/>
        </p:nvSpPr>
        <p:spPr>
          <a:xfrm>
            <a:off x="5303912" y="5417486"/>
            <a:ext cx="135000"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8" name="Rektangel 7"/>
          <p:cNvSpPr/>
          <p:nvPr/>
        </p:nvSpPr>
        <p:spPr>
          <a:xfrm>
            <a:off x="6159436" y="6227486"/>
            <a:ext cx="137312" cy="27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9" name="Rektangel 8"/>
          <p:cNvSpPr/>
          <p:nvPr/>
        </p:nvSpPr>
        <p:spPr>
          <a:xfrm>
            <a:off x="6453790" y="6334563"/>
            <a:ext cx="130033" cy="1629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cxnSp>
        <p:nvCxnSpPr>
          <p:cNvPr id="10" name="Rak pil 9"/>
          <p:cNvCxnSpPr/>
          <p:nvPr/>
        </p:nvCxnSpPr>
        <p:spPr>
          <a:xfrm flipV="1">
            <a:off x="5047447" y="6502605"/>
            <a:ext cx="2129600" cy="3608"/>
          </a:xfrm>
          <a:prstGeom prst="straightConnector1">
            <a:avLst/>
          </a:prstGeom>
          <a:ln w="127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4782245" y="4794062"/>
            <a:ext cx="562975" cy="307777"/>
          </a:xfrm>
          <a:prstGeom prst="rect">
            <a:avLst/>
          </a:prstGeom>
          <a:noFill/>
        </p:spPr>
        <p:txBody>
          <a:bodyPr wrap="none" rtlCol="0">
            <a:spAutoFit/>
          </a:bodyPr>
          <a:lstStyle/>
          <a:p>
            <a:r>
              <a:rPr lang="sv-SE" sz="1400" dirty="0"/>
              <a:t>utfall</a:t>
            </a:r>
            <a:endParaRPr lang="sv-SE" sz="1800" dirty="0"/>
          </a:p>
        </p:txBody>
      </p:sp>
      <p:sp>
        <p:nvSpPr>
          <p:cNvPr id="12" name="Rektangel 11"/>
          <p:cNvSpPr/>
          <p:nvPr/>
        </p:nvSpPr>
        <p:spPr>
          <a:xfrm>
            <a:off x="6740863" y="6371212"/>
            <a:ext cx="135000" cy="13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3" name="Båge 12"/>
          <p:cNvSpPr/>
          <p:nvPr/>
        </p:nvSpPr>
        <p:spPr bwMode="auto">
          <a:xfrm flipH="1">
            <a:off x="5258289" y="5349612"/>
            <a:ext cx="3357990" cy="2295748"/>
          </a:xfrm>
          <a:prstGeom prst="arc">
            <a:avLst>
              <a:gd name="adj1" fmla="val 16200000"/>
              <a:gd name="adj2" fmla="val 21587029"/>
            </a:avLst>
          </a:prstGeom>
          <a:no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
        <p:nvSpPr>
          <p:cNvPr id="14" name="textruta 13"/>
          <p:cNvSpPr txBox="1"/>
          <p:nvPr/>
        </p:nvSpPr>
        <p:spPr>
          <a:xfrm>
            <a:off x="6892354" y="4822251"/>
            <a:ext cx="715815" cy="276999"/>
          </a:xfrm>
          <a:prstGeom prst="rect">
            <a:avLst/>
          </a:prstGeom>
          <a:noFill/>
        </p:spPr>
        <p:txBody>
          <a:bodyPr wrap="square" rtlCol="0">
            <a:spAutoFit/>
          </a:bodyPr>
          <a:lstStyle/>
          <a:p>
            <a:r>
              <a:rPr lang="sv-SE" sz="1200" dirty="0"/>
              <a:t>procent</a:t>
            </a:r>
          </a:p>
        </p:txBody>
      </p:sp>
      <p:cxnSp>
        <p:nvCxnSpPr>
          <p:cNvPr id="15" name="Rak pil 14"/>
          <p:cNvCxnSpPr/>
          <p:nvPr/>
        </p:nvCxnSpPr>
        <p:spPr bwMode="auto">
          <a:xfrm flipV="1">
            <a:off x="7175313" y="5033764"/>
            <a:ext cx="1735" cy="1438561"/>
          </a:xfrm>
          <a:prstGeom prst="straightConnector1">
            <a:avLst/>
          </a:prstGeom>
          <a:ln w="12700">
            <a:tailEnd type="triangle"/>
          </a:ln>
          <a:extLs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37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a:t>Stratifiering</a:t>
            </a:r>
          </a:p>
        </p:txBody>
      </p:sp>
      <p:sp>
        <p:nvSpPr>
          <p:cNvPr id="3" name="Platshållare för innehåll 2"/>
          <p:cNvSpPr>
            <a:spLocks noGrp="1"/>
          </p:cNvSpPr>
          <p:nvPr>
            <p:ph idx="1"/>
          </p:nvPr>
        </p:nvSpPr>
        <p:spPr>
          <a:xfrm>
            <a:off x="2152650" y="2226470"/>
            <a:ext cx="7886700" cy="1934781"/>
          </a:xfrm>
        </p:spPr>
        <p:txBody>
          <a:bodyPr>
            <a:normAutofit fontScale="92500" lnSpcReduction="10000"/>
          </a:bodyPr>
          <a:lstStyle/>
          <a:p>
            <a:r>
              <a:rPr lang="sv-SE" sz="1800" dirty="0"/>
              <a:t>Beskrivning</a:t>
            </a:r>
          </a:p>
          <a:p>
            <a:pPr lvl="1"/>
            <a:r>
              <a:rPr lang="sv-SE" sz="1500" dirty="0"/>
              <a:t>Stratifiering används tillsammans med andra metoder. När data kommer från ett flertal olika källor eller kategorier har buntats ihop kan det ibland vara svårt att se vad som visas. Denna teknik delar upp data så att mönster och samband blir tydliga ändå.</a:t>
            </a:r>
          </a:p>
          <a:p>
            <a:r>
              <a:rPr lang="sv-SE" sz="1800" dirty="0"/>
              <a:t>Används…</a:t>
            </a:r>
          </a:p>
          <a:p>
            <a:pPr lvl="1"/>
            <a:r>
              <a:rPr lang="sv-SE" sz="1500" dirty="0"/>
              <a:t>När data behöver separeras tex vid olika källor eller olika förutsättningar (ex dagskift – nattskift)</a:t>
            </a:r>
          </a:p>
          <a:p>
            <a:pPr lvl="1"/>
            <a:r>
              <a:rPr lang="sv-SE" sz="1500" dirty="0"/>
              <a:t>(ibland) före datainsamling för att hantera troliga ojämnheter i data</a:t>
            </a:r>
          </a:p>
          <a:p>
            <a:pPr lvl="1"/>
            <a:endParaRPr lang="sv-SE" sz="1500" dirty="0"/>
          </a:p>
          <a:p>
            <a:endParaRPr lang="sv-SE" dirty="0"/>
          </a:p>
        </p:txBody>
      </p:sp>
      <p:cxnSp>
        <p:nvCxnSpPr>
          <p:cNvPr id="4" name="Rak pil 3"/>
          <p:cNvCxnSpPr/>
          <p:nvPr/>
        </p:nvCxnSpPr>
        <p:spPr>
          <a:xfrm flipV="1">
            <a:off x="2416861" y="5030939"/>
            <a:ext cx="0" cy="14637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 name="Rektangel 4"/>
          <p:cNvSpPr/>
          <p:nvPr/>
        </p:nvSpPr>
        <p:spPr>
          <a:xfrm>
            <a:off x="2631812" y="5899161"/>
            <a:ext cx="135000"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6" name="Rektangel 5"/>
          <p:cNvSpPr/>
          <p:nvPr/>
        </p:nvSpPr>
        <p:spPr>
          <a:xfrm>
            <a:off x="3070268" y="5629161"/>
            <a:ext cx="135000" cy="81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7" name="Rektangel 6"/>
          <p:cNvSpPr/>
          <p:nvPr/>
        </p:nvSpPr>
        <p:spPr>
          <a:xfrm>
            <a:off x="3508724" y="5359161"/>
            <a:ext cx="135000"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8" name="Rektangel 7"/>
          <p:cNvSpPr/>
          <p:nvPr/>
        </p:nvSpPr>
        <p:spPr>
          <a:xfrm>
            <a:off x="3947180" y="5899161"/>
            <a:ext cx="135000"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9" name="Rektangel 8"/>
          <p:cNvSpPr/>
          <p:nvPr/>
        </p:nvSpPr>
        <p:spPr>
          <a:xfrm>
            <a:off x="4385636" y="6169161"/>
            <a:ext cx="135000" cy="27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cxnSp>
        <p:nvCxnSpPr>
          <p:cNvPr id="10" name="Rak pil 9"/>
          <p:cNvCxnSpPr/>
          <p:nvPr/>
        </p:nvCxnSpPr>
        <p:spPr>
          <a:xfrm flipV="1">
            <a:off x="2423791" y="6494662"/>
            <a:ext cx="2511081" cy="170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2151659" y="4791237"/>
            <a:ext cx="572593" cy="307777"/>
          </a:xfrm>
          <a:prstGeom prst="rect">
            <a:avLst/>
          </a:prstGeom>
          <a:noFill/>
        </p:spPr>
        <p:txBody>
          <a:bodyPr wrap="none" rtlCol="0">
            <a:spAutoFit/>
          </a:bodyPr>
          <a:lstStyle/>
          <a:p>
            <a:r>
              <a:rPr lang="sv-SE" sz="1400" dirty="0"/>
              <a:t>antal</a:t>
            </a:r>
          </a:p>
        </p:txBody>
      </p:sp>
      <p:sp>
        <p:nvSpPr>
          <p:cNvPr id="12" name="Rektangel 11"/>
          <p:cNvSpPr/>
          <p:nvPr/>
        </p:nvSpPr>
        <p:spPr>
          <a:xfrm>
            <a:off x="2803415" y="6034161"/>
            <a:ext cx="135000" cy="4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3" name="Rektangel 12"/>
          <p:cNvSpPr/>
          <p:nvPr/>
        </p:nvSpPr>
        <p:spPr>
          <a:xfrm>
            <a:off x="3241871" y="5494161"/>
            <a:ext cx="135000" cy="94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4" name="Rektangel 13"/>
          <p:cNvSpPr/>
          <p:nvPr/>
        </p:nvSpPr>
        <p:spPr>
          <a:xfrm>
            <a:off x="3680327" y="5359161"/>
            <a:ext cx="135000" cy="10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5" name="Rektangel 14"/>
          <p:cNvSpPr/>
          <p:nvPr/>
        </p:nvSpPr>
        <p:spPr>
          <a:xfrm>
            <a:off x="4118783" y="5494279"/>
            <a:ext cx="123018" cy="9448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6" name="Rektangel 15"/>
          <p:cNvSpPr/>
          <p:nvPr/>
        </p:nvSpPr>
        <p:spPr>
          <a:xfrm>
            <a:off x="4557241" y="5809241"/>
            <a:ext cx="115721" cy="6299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cxnSp>
        <p:nvCxnSpPr>
          <p:cNvPr id="18" name="Rak 17"/>
          <p:cNvCxnSpPr/>
          <p:nvPr/>
        </p:nvCxnSpPr>
        <p:spPr>
          <a:xfrm flipV="1">
            <a:off x="6126284" y="5198940"/>
            <a:ext cx="1872081" cy="11874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Rak pil 18"/>
          <p:cNvCxnSpPr/>
          <p:nvPr/>
        </p:nvCxnSpPr>
        <p:spPr>
          <a:xfrm flipV="1">
            <a:off x="6055791" y="5030939"/>
            <a:ext cx="0" cy="14637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Rak pil 19"/>
          <p:cNvCxnSpPr/>
          <p:nvPr/>
        </p:nvCxnSpPr>
        <p:spPr>
          <a:xfrm flipV="1">
            <a:off x="6062721" y="6494661"/>
            <a:ext cx="2035222" cy="170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1" name="textruta 20"/>
          <p:cNvSpPr txBox="1"/>
          <p:nvPr/>
        </p:nvSpPr>
        <p:spPr>
          <a:xfrm>
            <a:off x="5790589" y="4791237"/>
            <a:ext cx="562975" cy="307777"/>
          </a:xfrm>
          <a:prstGeom prst="rect">
            <a:avLst/>
          </a:prstGeom>
          <a:noFill/>
        </p:spPr>
        <p:txBody>
          <a:bodyPr wrap="none" rtlCol="0">
            <a:spAutoFit/>
          </a:bodyPr>
          <a:lstStyle/>
          <a:p>
            <a:r>
              <a:rPr lang="sv-SE" sz="1400" dirty="0"/>
              <a:t>utfall</a:t>
            </a:r>
          </a:p>
        </p:txBody>
      </p:sp>
      <p:sp>
        <p:nvSpPr>
          <p:cNvPr id="22" name="Rektangel 21"/>
          <p:cNvSpPr/>
          <p:nvPr/>
        </p:nvSpPr>
        <p:spPr>
          <a:xfrm>
            <a:off x="6410219" y="5964484"/>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3" name="Rektangel 22"/>
          <p:cNvSpPr/>
          <p:nvPr/>
        </p:nvSpPr>
        <p:spPr>
          <a:xfrm>
            <a:off x="6211034" y="6213209"/>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4" name="Rektangel 23"/>
          <p:cNvSpPr/>
          <p:nvPr/>
        </p:nvSpPr>
        <p:spPr>
          <a:xfrm>
            <a:off x="6609404" y="6110513"/>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5" name="Rektangel 24"/>
          <p:cNvSpPr/>
          <p:nvPr/>
        </p:nvSpPr>
        <p:spPr>
          <a:xfrm>
            <a:off x="6808589" y="5809240"/>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6" name="Rektangel 25"/>
          <p:cNvSpPr/>
          <p:nvPr/>
        </p:nvSpPr>
        <p:spPr>
          <a:xfrm>
            <a:off x="7206959" y="5621584"/>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7" name="Rektangel 26"/>
          <p:cNvSpPr/>
          <p:nvPr/>
        </p:nvSpPr>
        <p:spPr>
          <a:xfrm>
            <a:off x="7406144" y="5461391"/>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8" name="Rektangel 27"/>
          <p:cNvSpPr/>
          <p:nvPr/>
        </p:nvSpPr>
        <p:spPr>
          <a:xfrm>
            <a:off x="7007774" y="5842232"/>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29" name="Rektangel 28"/>
          <p:cNvSpPr/>
          <p:nvPr/>
        </p:nvSpPr>
        <p:spPr>
          <a:xfrm>
            <a:off x="7605329" y="5562049"/>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0" name="Rektangel 29"/>
          <p:cNvSpPr/>
          <p:nvPr/>
        </p:nvSpPr>
        <p:spPr>
          <a:xfrm>
            <a:off x="7804517" y="5139509"/>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cxnSp>
        <p:nvCxnSpPr>
          <p:cNvPr id="31" name="Rak 30"/>
          <p:cNvCxnSpPr>
            <a:stCxn id="33" idx="0"/>
          </p:cNvCxnSpPr>
          <p:nvPr/>
        </p:nvCxnSpPr>
        <p:spPr>
          <a:xfrm flipV="1">
            <a:off x="6249061" y="5030940"/>
            <a:ext cx="1419394" cy="1355473"/>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2" name="Rektangel 31"/>
          <p:cNvSpPr/>
          <p:nvPr/>
        </p:nvSpPr>
        <p:spPr>
          <a:xfrm>
            <a:off x="6405852" y="6124328"/>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3" name="Rektangel 32"/>
          <p:cNvSpPr/>
          <p:nvPr/>
        </p:nvSpPr>
        <p:spPr>
          <a:xfrm>
            <a:off x="6208118" y="6386413"/>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4" name="Rektangel 33"/>
          <p:cNvSpPr/>
          <p:nvPr/>
        </p:nvSpPr>
        <p:spPr>
          <a:xfrm>
            <a:off x="6801320" y="5621584"/>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5" name="Rektangel 34"/>
          <p:cNvSpPr/>
          <p:nvPr/>
        </p:nvSpPr>
        <p:spPr>
          <a:xfrm>
            <a:off x="7372370" y="5368570"/>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6" name="Rektangel 35"/>
          <p:cNvSpPr/>
          <p:nvPr/>
        </p:nvSpPr>
        <p:spPr>
          <a:xfrm>
            <a:off x="6999053" y="5562049"/>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7" name="Rektangel 36"/>
          <p:cNvSpPr/>
          <p:nvPr/>
        </p:nvSpPr>
        <p:spPr>
          <a:xfrm>
            <a:off x="7530239" y="5002772"/>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8" name="Rektangel 37"/>
          <p:cNvSpPr/>
          <p:nvPr/>
        </p:nvSpPr>
        <p:spPr>
          <a:xfrm>
            <a:off x="6603586" y="5902220"/>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39" name="Rektangel 38"/>
          <p:cNvSpPr/>
          <p:nvPr/>
        </p:nvSpPr>
        <p:spPr>
          <a:xfrm>
            <a:off x="7196787" y="5275885"/>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400"/>
          </a:p>
        </p:txBody>
      </p:sp>
      <p:sp>
        <p:nvSpPr>
          <p:cNvPr id="40" name="Rektangel 39"/>
          <p:cNvSpPr/>
          <p:nvPr/>
        </p:nvSpPr>
        <p:spPr>
          <a:xfrm>
            <a:off x="7791233" y="5006071"/>
            <a:ext cx="81887" cy="81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Tree>
    <p:extLst>
      <p:ext uri="{BB962C8B-B14F-4D97-AF65-F5344CB8AC3E}">
        <p14:creationId xmlns:p14="http://schemas.microsoft.com/office/powerpoint/2010/main" val="215582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Introduktion</a:t>
            </a:r>
          </a:p>
        </p:txBody>
      </p:sp>
      <p:sp>
        <p:nvSpPr>
          <p:cNvPr id="3" name="Platshållare för innehåll 2"/>
          <p:cNvSpPr>
            <a:spLocks noGrp="1"/>
          </p:cNvSpPr>
          <p:nvPr>
            <p:ph idx="1"/>
          </p:nvPr>
        </p:nvSpPr>
        <p:spPr/>
        <p:txBody>
          <a:bodyPr/>
          <a:lstStyle/>
          <a:p>
            <a:r>
              <a:rPr lang="sv-SE" sz="1800" dirty="0"/>
              <a:t>I förbättringsarbete förekommer alltid någon form av data, om inte annat när man studerar utfallet av något man gjort (jmf. PLANERA-GÖRA-STUDERA-AGERA)</a:t>
            </a:r>
          </a:p>
          <a:p>
            <a:r>
              <a:rPr lang="sv-SE" sz="1800" dirty="0"/>
              <a:t>Att välja rätt sätt att visa denna data är viktigt för kommunikationen men också för att göra det lättare att hitta mönster</a:t>
            </a:r>
          </a:p>
          <a:p>
            <a:r>
              <a:rPr lang="sv-SE" sz="1800" dirty="0"/>
              <a:t>I detta dokument presenteras sju olika sätt som sedan lång tid är vanligt förekommande i kvalitetsarbete och som passar för visuell presentation </a:t>
            </a:r>
          </a:p>
        </p:txBody>
      </p:sp>
      <p:pic>
        <p:nvPicPr>
          <p:cNvPr id="20" name="Bildobjekt 19"/>
          <p:cNvPicPr>
            <a:picLocks noChangeAspect="1"/>
          </p:cNvPicPr>
          <p:nvPr/>
        </p:nvPicPr>
        <p:blipFill>
          <a:blip r:embed="rId2"/>
          <a:stretch>
            <a:fillRect/>
          </a:stretch>
        </p:blipFill>
        <p:spPr>
          <a:xfrm>
            <a:off x="4871864" y="4464381"/>
            <a:ext cx="2054472" cy="1906211"/>
          </a:xfrm>
          <a:prstGeom prst="rect">
            <a:avLst/>
          </a:prstGeom>
        </p:spPr>
      </p:pic>
    </p:spTree>
    <p:extLst>
      <p:ext uri="{BB962C8B-B14F-4D97-AF65-F5344CB8AC3E}">
        <p14:creationId xmlns:p14="http://schemas.microsoft.com/office/powerpoint/2010/main" val="353630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200" dirty="0"/>
              <a:t>7 sätt att visa data = 7 kvalitetsverktyg*</a:t>
            </a:r>
          </a:p>
        </p:txBody>
      </p:sp>
      <p:sp>
        <p:nvSpPr>
          <p:cNvPr id="3" name="Platshållare för innehåll 2"/>
          <p:cNvSpPr>
            <a:spLocks noGrp="1"/>
          </p:cNvSpPr>
          <p:nvPr>
            <p:ph sz="half" idx="1"/>
          </p:nvPr>
        </p:nvSpPr>
        <p:spPr/>
        <p:txBody>
          <a:bodyPr>
            <a:noAutofit/>
          </a:bodyPr>
          <a:lstStyle/>
          <a:p>
            <a:pPr lvl="0"/>
            <a:r>
              <a:rPr lang="sv-SE" sz="1800" dirty="0"/>
              <a:t>Kontrollblad </a:t>
            </a:r>
            <a:r>
              <a:rPr lang="sv-SE" sz="1500" i="1" dirty="0"/>
              <a:t>(eng. Check </a:t>
            </a:r>
            <a:r>
              <a:rPr lang="sv-SE" sz="1500" i="1" dirty="0" err="1"/>
              <a:t>Sheet</a:t>
            </a:r>
            <a:r>
              <a:rPr lang="sv-SE" sz="1500" i="1" dirty="0"/>
              <a:t>)</a:t>
            </a:r>
          </a:p>
          <a:p>
            <a:pPr lvl="1"/>
            <a:r>
              <a:rPr lang="sv-SE" sz="1400" dirty="0"/>
              <a:t>Enkel, strukturerad och förberedd gruppering av data</a:t>
            </a:r>
          </a:p>
          <a:p>
            <a:pPr lvl="0"/>
            <a:r>
              <a:rPr lang="sv-SE" sz="1800" dirty="0"/>
              <a:t>Fiskbensdiagram (”orsak-verkan”)  </a:t>
            </a:r>
            <a:r>
              <a:rPr lang="sv-SE" sz="1500" i="1" dirty="0"/>
              <a:t>(eng. </a:t>
            </a:r>
            <a:r>
              <a:rPr lang="sv-SE" sz="1500" i="1" dirty="0" err="1"/>
              <a:t>Fishbone</a:t>
            </a:r>
            <a:r>
              <a:rPr lang="sv-SE" sz="1500" i="1" dirty="0"/>
              <a:t> alt. Ishikawa)</a:t>
            </a:r>
          </a:p>
          <a:p>
            <a:pPr lvl="1"/>
            <a:r>
              <a:rPr lang="sv-SE" sz="1400" dirty="0"/>
              <a:t>Identifiera och sorterar möjliga orsaker för en händelse eller problem</a:t>
            </a:r>
          </a:p>
          <a:p>
            <a:pPr lvl="0"/>
            <a:r>
              <a:rPr lang="sv-SE" sz="1800" dirty="0"/>
              <a:t>Styrdiagram </a:t>
            </a:r>
            <a:r>
              <a:rPr lang="sv-SE" sz="1500" i="1" dirty="0"/>
              <a:t>(eng. Control </a:t>
            </a:r>
            <a:r>
              <a:rPr lang="sv-SE" sz="1500" i="1" dirty="0" err="1"/>
              <a:t>Chart</a:t>
            </a:r>
            <a:r>
              <a:rPr lang="sv-SE" sz="1500" i="1" dirty="0"/>
              <a:t>)</a:t>
            </a:r>
          </a:p>
          <a:p>
            <a:pPr lvl="1"/>
            <a:r>
              <a:rPr lang="sv-SE" sz="1400" dirty="0"/>
              <a:t>Visa förändring av data över tid tillsammans med förväntat medelvärde </a:t>
            </a:r>
          </a:p>
          <a:p>
            <a:pPr lvl="0"/>
            <a:r>
              <a:rPr lang="sv-SE" sz="1800" dirty="0"/>
              <a:t>Sambandsdiagram </a:t>
            </a:r>
            <a:r>
              <a:rPr lang="sv-SE" sz="1500" i="1" dirty="0"/>
              <a:t>(eng. </a:t>
            </a:r>
            <a:r>
              <a:rPr lang="sv-SE" sz="1500" i="1" dirty="0" err="1"/>
              <a:t>Scatter</a:t>
            </a:r>
            <a:r>
              <a:rPr lang="sv-SE" sz="1500" i="1" dirty="0"/>
              <a:t> diagram)</a:t>
            </a:r>
            <a:endParaRPr lang="sv-SE" sz="1800" i="1" dirty="0"/>
          </a:p>
          <a:p>
            <a:pPr lvl="1"/>
            <a:r>
              <a:rPr lang="sv-SE" sz="1400" dirty="0"/>
              <a:t>Visa par av data (x och y) på var sin axel för att se om det finns samband</a:t>
            </a:r>
          </a:p>
        </p:txBody>
      </p:sp>
      <p:sp>
        <p:nvSpPr>
          <p:cNvPr id="4" name="Platshållare för innehåll 3"/>
          <p:cNvSpPr>
            <a:spLocks noGrp="1"/>
          </p:cNvSpPr>
          <p:nvPr>
            <p:ph sz="half" idx="2"/>
          </p:nvPr>
        </p:nvSpPr>
        <p:spPr/>
        <p:txBody>
          <a:bodyPr/>
          <a:lstStyle/>
          <a:p>
            <a:pPr lvl="0"/>
            <a:r>
              <a:rPr lang="sv-SE" sz="1800" dirty="0"/>
              <a:t>Histogram</a:t>
            </a:r>
          </a:p>
          <a:p>
            <a:pPr lvl="1"/>
            <a:r>
              <a:rPr lang="sv-SE" sz="1400" dirty="0"/>
              <a:t>Visa staplar hur ofta en viss företeelse inträffar</a:t>
            </a:r>
          </a:p>
          <a:p>
            <a:pPr lvl="0"/>
            <a:r>
              <a:rPr lang="sv-SE" sz="1800" dirty="0" err="1"/>
              <a:t>Paretodiagram</a:t>
            </a:r>
            <a:endParaRPr lang="sv-SE" sz="1800" dirty="0"/>
          </a:p>
          <a:p>
            <a:pPr lvl="1"/>
            <a:r>
              <a:rPr lang="sv-SE" sz="1400" dirty="0"/>
              <a:t>Visa staplar i fallande ordning för att visa vilket som är det vanligaste utfallet</a:t>
            </a:r>
          </a:p>
          <a:p>
            <a:pPr lvl="0"/>
            <a:r>
              <a:rPr lang="sv-SE" sz="1800" dirty="0"/>
              <a:t>Stratifiering</a:t>
            </a:r>
          </a:p>
          <a:p>
            <a:pPr lvl="1"/>
            <a:r>
              <a:rPr lang="sv-SE" sz="1400" dirty="0"/>
              <a:t>Presentera data från olika källor samtidigt i ett eller flera diagram</a:t>
            </a:r>
          </a:p>
        </p:txBody>
      </p:sp>
      <p:sp>
        <p:nvSpPr>
          <p:cNvPr id="5" name="textruta 4"/>
          <p:cNvSpPr txBox="1"/>
          <p:nvPr/>
        </p:nvSpPr>
        <p:spPr>
          <a:xfrm>
            <a:off x="6611694" y="4581129"/>
            <a:ext cx="3599107" cy="461665"/>
          </a:xfrm>
          <a:prstGeom prst="rect">
            <a:avLst/>
          </a:prstGeom>
          <a:noFill/>
        </p:spPr>
        <p:txBody>
          <a:bodyPr wrap="square" rtlCol="0">
            <a:spAutoFit/>
          </a:bodyPr>
          <a:lstStyle/>
          <a:p>
            <a:r>
              <a:rPr lang="en-US" sz="1200" i="1" dirty="0">
                <a:solidFill>
                  <a:schemeClr val="accent5"/>
                </a:solidFill>
              </a:rPr>
              <a:t>* Se </a:t>
            </a:r>
            <a:r>
              <a:rPr lang="en-US" sz="1200" i="1" dirty="0" err="1">
                <a:solidFill>
                  <a:schemeClr val="accent5"/>
                </a:solidFill>
              </a:rPr>
              <a:t>exempelvis</a:t>
            </a:r>
            <a:r>
              <a:rPr lang="en-US" sz="1200" i="1" dirty="0">
                <a:solidFill>
                  <a:schemeClr val="accent5"/>
                </a:solidFill>
              </a:rPr>
              <a:t> “What Is Total Quality Control?”  </a:t>
            </a:r>
            <a:r>
              <a:rPr lang="en-US" sz="1200" i="1" dirty="0" err="1">
                <a:solidFill>
                  <a:schemeClr val="accent5"/>
                </a:solidFill>
              </a:rPr>
              <a:t>av</a:t>
            </a:r>
            <a:r>
              <a:rPr lang="en-US" sz="1200" i="1" dirty="0">
                <a:solidFill>
                  <a:schemeClr val="accent5"/>
                </a:solidFill>
              </a:rPr>
              <a:t> Ishikawa, Kaoru (1985)</a:t>
            </a:r>
            <a:endParaRPr lang="sv-SE" sz="1200" i="1" dirty="0">
              <a:solidFill>
                <a:schemeClr val="accent5"/>
              </a:solidFill>
            </a:endParaRPr>
          </a:p>
        </p:txBody>
      </p:sp>
    </p:spTree>
    <p:extLst>
      <p:ext uri="{BB962C8B-B14F-4D97-AF65-F5344CB8AC3E}">
        <p14:creationId xmlns:p14="http://schemas.microsoft.com/office/powerpoint/2010/main" val="130436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Bildobjekt 18"/>
          <p:cNvPicPr>
            <a:picLocks noChangeAspect="1"/>
          </p:cNvPicPr>
          <p:nvPr/>
        </p:nvPicPr>
        <p:blipFill>
          <a:blip r:embed="rId2">
            <a:duotone>
              <a:prstClr val="black"/>
              <a:schemeClr val="accent3">
                <a:tint val="45000"/>
                <a:satMod val="400000"/>
              </a:schemeClr>
            </a:duotone>
          </a:blip>
          <a:stretch>
            <a:fillRect/>
          </a:stretch>
        </p:blipFill>
        <p:spPr>
          <a:xfrm>
            <a:off x="5031602" y="2539777"/>
            <a:ext cx="1895891" cy="790770"/>
          </a:xfrm>
          <a:prstGeom prst="rect">
            <a:avLst/>
          </a:prstGeom>
          <a:solidFill>
            <a:schemeClr val="bg1"/>
          </a:solidFill>
        </p:spPr>
      </p:pic>
      <p:pic>
        <p:nvPicPr>
          <p:cNvPr id="40" name="Bildobjekt 39"/>
          <p:cNvPicPr>
            <a:picLocks noChangeAspect="1"/>
          </p:cNvPicPr>
          <p:nvPr/>
        </p:nvPicPr>
        <p:blipFill>
          <a:blip r:embed="rId3"/>
          <a:stretch>
            <a:fillRect/>
          </a:stretch>
        </p:blipFill>
        <p:spPr>
          <a:xfrm>
            <a:off x="6455963" y="4167827"/>
            <a:ext cx="2742920" cy="983873"/>
          </a:xfrm>
          <a:prstGeom prst="rect">
            <a:avLst/>
          </a:prstGeom>
        </p:spPr>
      </p:pic>
      <p:pic>
        <p:nvPicPr>
          <p:cNvPr id="96" name="Bildobjekt 95"/>
          <p:cNvPicPr>
            <a:picLocks noChangeAspect="1"/>
          </p:cNvPicPr>
          <p:nvPr/>
        </p:nvPicPr>
        <p:blipFill>
          <a:blip r:embed="rId4"/>
          <a:stretch>
            <a:fillRect/>
          </a:stretch>
        </p:blipFill>
        <p:spPr>
          <a:xfrm>
            <a:off x="1933077" y="2342146"/>
            <a:ext cx="1719420" cy="1278125"/>
          </a:xfrm>
          <a:prstGeom prst="rect">
            <a:avLst/>
          </a:prstGeom>
        </p:spPr>
      </p:pic>
      <p:pic>
        <p:nvPicPr>
          <p:cNvPr id="110" name="Bildobjekt 109"/>
          <p:cNvPicPr>
            <a:picLocks noChangeAspect="1"/>
          </p:cNvPicPr>
          <p:nvPr/>
        </p:nvPicPr>
        <p:blipFill>
          <a:blip r:embed="rId5"/>
          <a:stretch>
            <a:fillRect/>
          </a:stretch>
        </p:blipFill>
        <p:spPr>
          <a:xfrm>
            <a:off x="8471462" y="2331681"/>
            <a:ext cx="1772627" cy="1317676"/>
          </a:xfrm>
          <a:prstGeom prst="rect">
            <a:avLst/>
          </a:prstGeom>
        </p:spPr>
      </p:pic>
      <p:pic>
        <p:nvPicPr>
          <p:cNvPr id="127" name="Bildobjekt 126"/>
          <p:cNvPicPr>
            <a:picLocks noChangeAspect="1"/>
          </p:cNvPicPr>
          <p:nvPr/>
        </p:nvPicPr>
        <p:blipFill>
          <a:blip r:embed="rId6"/>
          <a:stretch>
            <a:fillRect/>
          </a:stretch>
        </p:blipFill>
        <p:spPr>
          <a:xfrm>
            <a:off x="6650133" y="699037"/>
            <a:ext cx="1821329" cy="1307621"/>
          </a:xfrm>
          <a:prstGeom prst="rect">
            <a:avLst/>
          </a:prstGeom>
        </p:spPr>
      </p:pic>
      <p:pic>
        <p:nvPicPr>
          <p:cNvPr id="1024" name="Bildobjekt 1023"/>
          <p:cNvPicPr>
            <a:picLocks noChangeAspect="1"/>
          </p:cNvPicPr>
          <p:nvPr/>
        </p:nvPicPr>
        <p:blipFill>
          <a:blip r:embed="rId7"/>
          <a:stretch>
            <a:fillRect/>
          </a:stretch>
        </p:blipFill>
        <p:spPr>
          <a:xfrm>
            <a:off x="2897569" y="435867"/>
            <a:ext cx="2282793" cy="1371635"/>
          </a:xfrm>
          <a:prstGeom prst="rect">
            <a:avLst/>
          </a:prstGeom>
        </p:spPr>
      </p:pic>
      <p:pic>
        <p:nvPicPr>
          <p:cNvPr id="1025" name="Bildobjekt 1024"/>
          <p:cNvPicPr>
            <a:picLocks noChangeAspect="1"/>
          </p:cNvPicPr>
          <p:nvPr/>
        </p:nvPicPr>
        <p:blipFill>
          <a:blip r:embed="rId8"/>
          <a:stretch>
            <a:fillRect/>
          </a:stretch>
        </p:blipFill>
        <p:spPr>
          <a:xfrm>
            <a:off x="3614491" y="4062824"/>
            <a:ext cx="2310751" cy="1434133"/>
          </a:xfrm>
          <a:prstGeom prst="rect">
            <a:avLst/>
          </a:prstGeom>
        </p:spPr>
      </p:pic>
      <p:sp>
        <p:nvSpPr>
          <p:cNvPr id="1027" name="Rektangel 1026"/>
          <p:cNvSpPr/>
          <p:nvPr/>
        </p:nvSpPr>
        <p:spPr>
          <a:xfrm>
            <a:off x="5269782" y="3309670"/>
            <a:ext cx="1322798" cy="338554"/>
          </a:xfrm>
          <a:prstGeom prst="rect">
            <a:avLst/>
          </a:prstGeom>
        </p:spPr>
        <p:txBody>
          <a:bodyPr wrap="none">
            <a:spAutoFit/>
          </a:bodyPr>
          <a:lstStyle/>
          <a:p>
            <a:r>
              <a:rPr lang="sv-SE" sz="1600" dirty="0"/>
              <a:t>Kontrollblad </a:t>
            </a:r>
          </a:p>
        </p:txBody>
      </p:sp>
      <p:sp>
        <p:nvSpPr>
          <p:cNvPr id="1028" name="Rektangel 1027"/>
          <p:cNvSpPr/>
          <p:nvPr/>
        </p:nvSpPr>
        <p:spPr>
          <a:xfrm>
            <a:off x="6897394" y="5151699"/>
            <a:ext cx="1802096" cy="338554"/>
          </a:xfrm>
          <a:prstGeom prst="rect">
            <a:avLst/>
          </a:prstGeom>
        </p:spPr>
        <p:txBody>
          <a:bodyPr wrap="none">
            <a:spAutoFit/>
          </a:bodyPr>
          <a:lstStyle/>
          <a:p>
            <a:r>
              <a:rPr lang="sv-SE" sz="1600" dirty="0"/>
              <a:t>Fiskbensdiagram </a:t>
            </a:r>
          </a:p>
        </p:txBody>
      </p:sp>
      <p:sp>
        <p:nvSpPr>
          <p:cNvPr id="1029" name="Rektangel 1028"/>
          <p:cNvSpPr/>
          <p:nvPr/>
        </p:nvSpPr>
        <p:spPr>
          <a:xfrm>
            <a:off x="3526411" y="1700808"/>
            <a:ext cx="1348446" cy="338554"/>
          </a:xfrm>
          <a:prstGeom prst="rect">
            <a:avLst/>
          </a:prstGeom>
        </p:spPr>
        <p:txBody>
          <a:bodyPr wrap="none">
            <a:spAutoFit/>
          </a:bodyPr>
          <a:lstStyle/>
          <a:p>
            <a:r>
              <a:rPr lang="sv-SE" sz="1600" dirty="0"/>
              <a:t>Styrdiagram </a:t>
            </a:r>
          </a:p>
        </p:txBody>
      </p:sp>
      <p:sp>
        <p:nvSpPr>
          <p:cNvPr id="1030" name="Rektangel 1029"/>
          <p:cNvSpPr/>
          <p:nvPr/>
        </p:nvSpPr>
        <p:spPr>
          <a:xfrm>
            <a:off x="1886741" y="3586669"/>
            <a:ext cx="1962397" cy="338554"/>
          </a:xfrm>
          <a:prstGeom prst="rect">
            <a:avLst/>
          </a:prstGeom>
        </p:spPr>
        <p:txBody>
          <a:bodyPr wrap="none">
            <a:spAutoFit/>
          </a:bodyPr>
          <a:lstStyle/>
          <a:p>
            <a:r>
              <a:rPr lang="sv-SE" sz="1600" dirty="0"/>
              <a:t>Sambandsdiagram </a:t>
            </a:r>
          </a:p>
        </p:txBody>
      </p:sp>
      <p:sp>
        <p:nvSpPr>
          <p:cNvPr id="1031" name="Rektangel 1030"/>
          <p:cNvSpPr/>
          <p:nvPr/>
        </p:nvSpPr>
        <p:spPr>
          <a:xfrm>
            <a:off x="6897394" y="1973056"/>
            <a:ext cx="1529586" cy="338554"/>
          </a:xfrm>
          <a:prstGeom prst="rect">
            <a:avLst/>
          </a:prstGeom>
        </p:spPr>
        <p:txBody>
          <a:bodyPr wrap="none">
            <a:spAutoFit/>
          </a:bodyPr>
          <a:lstStyle/>
          <a:p>
            <a:r>
              <a:rPr lang="sv-SE" sz="1600" dirty="0" err="1"/>
              <a:t>Paretodiagram</a:t>
            </a:r>
            <a:endParaRPr lang="sv-SE" sz="1600" dirty="0"/>
          </a:p>
        </p:txBody>
      </p:sp>
      <p:sp>
        <p:nvSpPr>
          <p:cNvPr id="1032" name="Rektangel 1031"/>
          <p:cNvSpPr/>
          <p:nvPr/>
        </p:nvSpPr>
        <p:spPr>
          <a:xfrm>
            <a:off x="8793208" y="3615757"/>
            <a:ext cx="1119217" cy="338554"/>
          </a:xfrm>
          <a:prstGeom prst="rect">
            <a:avLst/>
          </a:prstGeom>
        </p:spPr>
        <p:txBody>
          <a:bodyPr wrap="none">
            <a:spAutoFit/>
          </a:bodyPr>
          <a:lstStyle/>
          <a:p>
            <a:r>
              <a:rPr lang="sv-SE" sz="1600" dirty="0"/>
              <a:t>Histogram</a:t>
            </a:r>
          </a:p>
        </p:txBody>
      </p:sp>
      <p:sp>
        <p:nvSpPr>
          <p:cNvPr id="1033" name="Rektangel 1032"/>
          <p:cNvSpPr/>
          <p:nvPr/>
        </p:nvSpPr>
        <p:spPr>
          <a:xfrm>
            <a:off x="4158961" y="5416592"/>
            <a:ext cx="1221809" cy="338554"/>
          </a:xfrm>
          <a:prstGeom prst="rect">
            <a:avLst/>
          </a:prstGeom>
        </p:spPr>
        <p:txBody>
          <a:bodyPr wrap="none">
            <a:spAutoFit/>
          </a:bodyPr>
          <a:lstStyle/>
          <a:p>
            <a:r>
              <a:rPr lang="sv-SE" sz="1600" dirty="0"/>
              <a:t>Stratifiering</a:t>
            </a:r>
          </a:p>
        </p:txBody>
      </p:sp>
      <p:sp>
        <p:nvSpPr>
          <p:cNvPr id="3" name="Båge 2"/>
          <p:cNvSpPr/>
          <p:nvPr/>
        </p:nvSpPr>
        <p:spPr bwMode="auto">
          <a:xfrm flipH="1">
            <a:off x="6977896" y="1052736"/>
            <a:ext cx="2876616" cy="1800200"/>
          </a:xfrm>
          <a:prstGeom prst="arc">
            <a:avLst>
              <a:gd name="adj1" fmla="val 16200000"/>
              <a:gd name="adj2" fmla="val 21587029"/>
            </a:avLst>
          </a:prstGeom>
          <a:no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sv-SE">
              <a:latin typeface="Arial" charset="0"/>
              <a:ea typeface="ヒラギノ角ゴ Pro W3" pitchFamily="1" charset="-128"/>
            </a:endParaRPr>
          </a:p>
        </p:txBody>
      </p:sp>
      <p:sp>
        <p:nvSpPr>
          <p:cNvPr id="4" name="textruta 3"/>
          <p:cNvSpPr txBox="1"/>
          <p:nvPr/>
        </p:nvSpPr>
        <p:spPr>
          <a:xfrm>
            <a:off x="8131511" y="727712"/>
            <a:ext cx="569387" cy="230832"/>
          </a:xfrm>
          <a:prstGeom prst="rect">
            <a:avLst/>
          </a:prstGeom>
          <a:noFill/>
        </p:spPr>
        <p:txBody>
          <a:bodyPr wrap="none" rtlCol="0">
            <a:spAutoFit/>
          </a:bodyPr>
          <a:lstStyle/>
          <a:p>
            <a:r>
              <a:rPr lang="sv-SE" sz="900" dirty="0"/>
              <a:t>procent</a:t>
            </a:r>
          </a:p>
        </p:txBody>
      </p:sp>
      <p:cxnSp>
        <p:nvCxnSpPr>
          <p:cNvPr id="6" name="Rak pil 5"/>
          <p:cNvCxnSpPr>
            <a:endCxn id="4" idx="2"/>
          </p:cNvCxnSpPr>
          <p:nvPr/>
        </p:nvCxnSpPr>
        <p:spPr bwMode="auto">
          <a:xfrm flipV="1">
            <a:off x="8416204" y="958545"/>
            <a:ext cx="0" cy="1003805"/>
          </a:xfrm>
          <a:prstGeom prst="straightConnector1">
            <a:avLst/>
          </a:prstGeom>
          <a:solidFill>
            <a:schemeClr val="accent1"/>
          </a:solidFill>
          <a:ln w="3175" cap="flat" cmpd="sng" algn="ctr">
            <a:solidFill>
              <a:srgbClr val="85CBFF"/>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5524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a:t>Kontrollblad</a:t>
            </a:r>
          </a:p>
        </p:txBody>
      </p:sp>
      <p:sp>
        <p:nvSpPr>
          <p:cNvPr id="3" name="Platshållare för innehåll 2"/>
          <p:cNvSpPr>
            <a:spLocks noGrp="1"/>
          </p:cNvSpPr>
          <p:nvPr>
            <p:ph idx="1"/>
          </p:nvPr>
        </p:nvSpPr>
        <p:spPr/>
        <p:txBody>
          <a:bodyPr>
            <a:normAutofit/>
          </a:bodyPr>
          <a:lstStyle/>
          <a:p>
            <a:r>
              <a:rPr lang="sv-SE" sz="1800" dirty="0"/>
              <a:t>Beskrivning</a:t>
            </a:r>
          </a:p>
          <a:p>
            <a:pPr lvl="1"/>
            <a:r>
              <a:rPr lang="sv-SE" sz="1400" dirty="0"/>
              <a:t>Detta är helt enkelt att samla ihop data under egenvalda rubriker. I sin enklaste form drar man ett streck för varje uppkomst av en specifik händelse</a:t>
            </a:r>
          </a:p>
          <a:p>
            <a:r>
              <a:rPr lang="sv-SE" sz="1800" dirty="0"/>
              <a:t>Används…</a:t>
            </a:r>
          </a:p>
          <a:p>
            <a:pPr lvl="1"/>
            <a:r>
              <a:rPr lang="sv-SE" sz="1400" dirty="0"/>
              <a:t>När data kan observeras och samlas in av samma (eller några få) personer på samma ställe</a:t>
            </a:r>
          </a:p>
          <a:p>
            <a:pPr lvl="1"/>
            <a:r>
              <a:rPr lang="sv-SE" sz="1400" dirty="0"/>
              <a:t>För att samla data kring ”hur många”, ”hur ofta” </a:t>
            </a:r>
            <a:r>
              <a:rPr lang="sv-SE" sz="1400" dirty="0" err="1"/>
              <a:t>etc</a:t>
            </a:r>
            <a:endParaRPr lang="sv-SE" sz="1400" dirty="0"/>
          </a:p>
          <a:p>
            <a:pPr lvl="1"/>
            <a:r>
              <a:rPr lang="sv-SE" sz="1400" dirty="0"/>
              <a:t>För enkel datainsamling i en operativ process</a:t>
            </a:r>
          </a:p>
          <a:p>
            <a:pPr lvl="1"/>
            <a:r>
              <a:rPr lang="sv-SE" sz="1400" dirty="0"/>
              <a:t>Som input till annan metod att visualisera data</a:t>
            </a:r>
          </a:p>
        </p:txBody>
      </p:sp>
      <p:pic>
        <p:nvPicPr>
          <p:cNvPr id="4" name="Bildobjekt 3"/>
          <p:cNvPicPr>
            <a:picLocks noChangeAspect="1"/>
          </p:cNvPicPr>
          <p:nvPr/>
        </p:nvPicPr>
        <p:blipFill>
          <a:blip r:embed="rId2">
            <a:duotone>
              <a:prstClr val="black"/>
              <a:schemeClr val="accent3">
                <a:tint val="45000"/>
                <a:satMod val="400000"/>
              </a:schemeClr>
            </a:duotone>
          </a:blip>
          <a:stretch>
            <a:fillRect/>
          </a:stretch>
        </p:blipFill>
        <p:spPr>
          <a:xfrm>
            <a:off x="4333782" y="5157192"/>
            <a:ext cx="1895891" cy="790770"/>
          </a:xfrm>
          <a:prstGeom prst="rect">
            <a:avLst/>
          </a:prstGeom>
          <a:solidFill>
            <a:schemeClr val="bg1"/>
          </a:solidFill>
        </p:spPr>
      </p:pic>
      <p:sp>
        <p:nvSpPr>
          <p:cNvPr id="5" name="textruta 4"/>
          <p:cNvSpPr txBox="1"/>
          <p:nvPr/>
        </p:nvSpPr>
        <p:spPr>
          <a:xfrm>
            <a:off x="4000526" y="5118284"/>
            <a:ext cx="295274" cy="830997"/>
          </a:xfrm>
          <a:prstGeom prst="rect">
            <a:avLst/>
          </a:prstGeom>
          <a:noFill/>
        </p:spPr>
        <p:txBody>
          <a:bodyPr wrap="none" rtlCol="0">
            <a:spAutoFit/>
          </a:bodyPr>
          <a:lstStyle/>
          <a:p>
            <a:r>
              <a:rPr lang="sv-SE" sz="1200" dirty="0"/>
              <a:t>A</a:t>
            </a:r>
            <a:br>
              <a:rPr lang="sv-SE" sz="1200" dirty="0"/>
            </a:br>
            <a:r>
              <a:rPr lang="sv-SE" sz="1200" dirty="0"/>
              <a:t>B</a:t>
            </a:r>
            <a:br>
              <a:rPr lang="sv-SE" sz="1200" dirty="0"/>
            </a:br>
            <a:r>
              <a:rPr lang="sv-SE" sz="1200" dirty="0"/>
              <a:t>C</a:t>
            </a:r>
            <a:br>
              <a:rPr lang="sv-SE" sz="1200" dirty="0"/>
            </a:br>
            <a:r>
              <a:rPr lang="sv-SE" sz="1200" dirty="0"/>
              <a:t>D</a:t>
            </a:r>
          </a:p>
        </p:txBody>
      </p:sp>
    </p:spTree>
    <p:extLst>
      <p:ext uri="{BB962C8B-B14F-4D97-AF65-F5344CB8AC3E}">
        <p14:creationId xmlns:p14="http://schemas.microsoft.com/office/powerpoint/2010/main" val="402346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Fiskbensdiagram </a:t>
            </a:r>
            <a:br>
              <a:rPr lang="sv-SE" dirty="0"/>
            </a:br>
            <a:r>
              <a:rPr lang="sv-SE" sz="2025" dirty="0"/>
              <a:t>(även känd som Ishikawa-diagram efter upphovsmannen)</a:t>
            </a:r>
            <a:endParaRPr lang="sv-SE" dirty="0"/>
          </a:p>
        </p:txBody>
      </p:sp>
      <p:sp>
        <p:nvSpPr>
          <p:cNvPr id="3" name="Platshållare för innehåll 2"/>
          <p:cNvSpPr>
            <a:spLocks noGrp="1"/>
          </p:cNvSpPr>
          <p:nvPr>
            <p:ph idx="1"/>
          </p:nvPr>
        </p:nvSpPr>
        <p:spPr>
          <a:xfrm>
            <a:off x="2152650" y="2226470"/>
            <a:ext cx="7886700" cy="1670123"/>
          </a:xfrm>
        </p:spPr>
        <p:txBody>
          <a:bodyPr>
            <a:normAutofit fontScale="77500" lnSpcReduction="20000"/>
          </a:bodyPr>
          <a:lstStyle/>
          <a:p>
            <a:r>
              <a:rPr lang="sv-SE" sz="1800" dirty="0"/>
              <a:t>Beskrivning</a:t>
            </a:r>
          </a:p>
          <a:p>
            <a:pPr lvl="1"/>
            <a:r>
              <a:rPr lang="sv-SE" sz="1600" dirty="0"/>
              <a:t>Ett fiskbensdiagram används för att visa </a:t>
            </a:r>
            <a:r>
              <a:rPr lang="sv-SE" sz="1600" b="1" dirty="0"/>
              <a:t>orsak och verkan</a:t>
            </a:r>
            <a:r>
              <a:rPr lang="sv-SE" sz="1600" dirty="0"/>
              <a:t>. Exempelvis identifierar man ett problem i “fiskens huvud”, identifierar 5-6 möjliga orsaksområden (ex människa, mätningar, metod, maskin, material…) och börjar sedan lista möjliga orsaker som de små fiskbenen, ”delben”. Genom att göra detta visuellt kan man lättare hitta och kommunicera samband som man sedan (exempelvis) kan ringa in </a:t>
            </a:r>
          </a:p>
          <a:p>
            <a:r>
              <a:rPr lang="sv-SE" sz="1800" dirty="0"/>
              <a:t>Används …</a:t>
            </a:r>
          </a:p>
          <a:p>
            <a:pPr lvl="1"/>
            <a:r>
              <a:rPr lang="sv-SE" sz="1500" dirty="0"/>
              <a:t>när det finns många orsaker till problem (eller möjligheter)</a:t>
            </a:r>
          </a:p>
          <a:p>
            <a:pPr lvl="1"/>
            <a:r>
              <a:rPr lang="sv-SE" sz="1500" dirty="0"/>
              <a:t>när man hamnat i gamla hjulspår och behöver strukturera upp tankarna</a:t>
            </a:r>
          </a:p>
          <a:p>
            <a:pPr lvl="1"/>
            <a:endParaRPr lang="sv-SE" sz="1500" dirty="0"/>
          </a:p>
          <a:p>
            <a:endParaRPr lang="sv-SE" sz="1350" dirty="0"/>
          </a:p>
        </p:txBody>
      </p:sp>
      <p:sp>
        <p:nvSpPr>
          <p:cNvPr id="4" name="Rektangel 3"/>
          <p:cNvSpPr/>
          <p:nvPr/>
        </p:nvSpPr>
        <p:spPr>
          <a:xfrm>
            <a:off x="7392145" y="5013176"/>
            <a:ext cx="1054289" cy="569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800" dirty="0">
                <a:solidFill>
                  <a:schemeClr val="tx1"/>
                </a:solidFill>
              </a:rPr>
              <a:t>Problem</a:t>
            </a:r>
            <a:br>
              <a:rPr lang="sv-SE" sz="1800" dirty="0">
                <a:solidFill>
                  <a:schemeClr val="tx1"/>
                </a:solidFill>
              </a:rPr>
            </a:br>
            <a:r>
              <a:rPr lang="sv-SE" sz="825" dirty="0">
                <a:solidFill>
                  <a:schemeClr val="tx1"/>
                </a:solidFill>
              </a:rPr>
              <a:t>(el Förbättrings-möjlighet)</a:t>
            </a:r>
          </a:p>
        </p:txBody>
      </p:sp>
      <p:cxnSp>
        <p:nvCxnSpPr>
          <p:cNvPr id="6" name="Rak pil 5"/>
          <p:cNvCxnSpPr>
            <a:endCxn id="4" idx="1"/>
          </p:cNvCxnSpPr>
          <p:nvPr/>
        </p:nvCxnSpPr>
        <p:spPr>
          <a:xfrm flipV="1">
            <a:off x="3778899" y="5297727"/>
            <a:ext cx="3613245" cy="819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0" name="Rak pil 9"/>
          <p:cNvCxnSpPr/>
          <p:nvPr/>
        </p:nvCxnSpPr>
        <p:spPr>
          <a:xfrm flipV="1">
            <a:off x="3441116" y="5297726"/>
            <a:ext cx="675000" cy="675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1" name="Rak pil 10"/>
          <p:cNvCxnSpPr/>
          <p:nvPr/>
        </p:nvCxnSpPr>
        <p:spPr>
          <a:xfrm flipV="1">
            <a:off x="4645531" y="5297726"/>
            <a:ext cx="675000" cy="675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Rak pil 11"/>
          <p:cNvCxnSpPr/>
          <p:nvPr/>
        </p:nvCxnSpPr>
        <p:spPr>
          <a:xfrm flipV="1">
            <a:off x="5849946" y="5297726"/>
            <a:ext cx="675000" cy="675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a:off x="3970531" y="4622725"/>
            <a:ext cx="675000" cy="675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Rak pil 14"/>
          <p:cNvCxnSpPr/>
          <p:nvPr/>
        </p:nvCxnSpPr>
        <p:spPr>
          <a:xfrm>
            <a:off x="5174946" y="4622725"/>
            <a:ext cx="675000" cy="675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ak pil 15"/>
          <p:cNvCxnSpPr/>
          <p:nvPr/>
        </p:nvCxnSpPr>
        <p:spPr>
          <a:xfrm>
            <a:off x="6379360" y="4622725"/>
            <a:ext cx="675000" cy="67500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2" name="Rektangel 21"/>
          <p:cNvSpPr/>
          <p:nvPr/>
        </p:nvSpPr>
        <p:spPr>
          <a:xfrm>
            <a:off x="3523003" y="4387463"/>
            <a:ext cx="921224" cy="229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200" dirty="0">
                <a:solidFill>
                  <a:schemeClr val="tx1"/>
                </a:solidFill>
              </a:rPr>
              <a:t>Område 1</a:t>
            </a:r>
          </a:p>
        </p:txBody>
      </p:sp>
      <p:cxnSp>
        <p:nvCxnSpPr>
          <p:cNvPr id="24" name="Rak pil 23"/>
          <p:cNvCxnSpPr/>
          <p:nvPr/>
        </p:nvCxnSpPr>
        <p:spPr>
          <a:xfrm>
            <a:off x="3601762" y="4873966"/>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ak pil 24"/>
          <p:cNvCxnSpPr/>
          <p:nvPr/>
        </p:nvCxnSpPr>
        <p:spPr>
          <a:xfrm flipH="1">
            <a:off x="4358928" y="5004645"/>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ruta 25"/>
          <p:cNvSpPr txBox="1"/>
          <p:nvPr/>
        </p:nvSpPr>
        <p:spPr>
          <a:xfrm>
            <a:off x="3474486" y="4703410"/>
            <a:ext cx="726481" cy="213585"/>
          </a:xfrm>
          <a:prstGeom prst="rect">
            <a:avLst/>
          </a:prstGeom>
          <a:noFill/>
        </p:spPr>
        <p:txBody>
          <a:bodyPr wrap="none" rtlCol="0">
            <a:spAutoFit/>
          </a:bodyPr>
          <a:lstStyle/>
          <a:p>
            <a:r>
              <a:rPr lang="sv-SE" sz="788" dirty="0"/>
              <a:t>Möjlig orsak</a:t>
            </a:r>
          </a:p>
        </p:txBody>
      </p:sp>
      <p:sp>
        <p:nvSpPr>
          <p:cNvPr id="27" name="textruta 26"/>
          <p:cNvSpPr txBox="1"/>
          <p:nvPr/>
        </p:nvSpPr>
        <p:spPr>
          <a:xfrm>
            <a:off x="4338131" y="4830929"/>
            <a:ext cx="726481" cy="213585"/>
          </a:xfrm>
          <a:prstGeom prst="rect">
            <a:avLst/>
          </a:prstGeom>
          <a:noFill/>
        </p:spPr>
        <p:txBody>
          <a:bodyPr wrap="none" rtlCol="0">
            <a:spAutoFit/>
          </a:bodyPr>
          <a:lstStyle/>
          <a:p>
            <a:r>
              <a:rPr lang="sv-SE" sz="788" dirty="0"/>
              <a:t>Möjlig orsak</a:t>
            </a:r>
          </a:p>
        </p:txBody>
      </p:sp>
      <p:cxnSp>
        <p:nvCxnSpPr>
          <p:cNvPr id="29" name="Rak pil 28"/>
          <p:cNvCxnSpPr/>
          <p:nvPr/>
        </p:nvCxnSpPr>
        <p:spPr>
          <a:xfrm flipV="1">
            <a:off x="3676542" y="4873967"/>
            <a:ext cx="211825" cy="235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ruta 29"/>
          <p:cNvSpPr txBox="1"/>
          <p:nvPr/>
        </p:nvSpPr>
        <p:spPr>
          <a:xfrm rot="18900000">
            <a:off x="3370259" y="4966179"/>
            <a:ext cx="511133" cy="213585"/>
          </a:xfrm>
          <a:prstGeom prst="rect">
            <a:avLst/>
          </a:prstGeom>
          <a:noFill/>
        </p:spPr>
        <p:txBody>
          <a:bodyPr wrap="square" rtlCol="0">
            <a:spAutoFit/>
          </a:bodyPr>
          <a:lstStyle/>
          <a:p>
            <a:r>
              <a:rPr lang="sv-SE" sz="788" dirty="0"/>
              <a:t>orsak</a:t>
            </a:r>
          </a:p>
        </p:txBody>
      </p:sp>
      <p:sp>
        <p:nvSpPr>
          <p:cNvPr id="31" name="Rektangel 30"/>
          <p:cNvSpPr/>
          <p:nvPr/>
        </p:nvSpPr>
        <p:spPr>
          <a:xfrm>
            <a:off x="5923303" y="4387463"/>
            <a:ext cx="921224" cy="229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200" dirty="0">
                <a:solidFill>
                  <a:schemeClr val="tx1"/>
                </a:solidFill>
              </a:rPr>
              <a:t>Område 3</a:t>
            </a:r>
          </a:p>
        </p:txBody>
      </p:sp>
      <p:cxnSp>
        <p:nvCxnSpPr>
          <p:cNvPr id="32" name="Rak pil 31"/>
          <p:cNvCxnSpPr/>
          <p:nvPr/>
        </p:nvCxnSpPr>
        <p:spPr>
          <a:xfrm>
            <a:off x="6192562" y="4988266"/>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Rak pil 32"/>
          <p:cNvCxnSpPr/>
          <p:nvPr/>
        </p:nvCxnSpPr>
        <p:spPr>
          <a:xfrm flipH="1">
            <a:off x="6568728" y="4833195"/>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ruta 33"/>
          <p:cNvSpPr txBox="1"/>
          <p:nvPr/>
        </p:nvSpPr>
        <p:spPr>
          <a:xfrm>
            <a:off x="6065286" y="4817710"/>
            <a:ext cx="726481" cy="213585"/>
          </a:xfrm>
          <a:prstGeom prst="rect">
            <a:avLst/>
          </a:prstGeom>
          <a:noFill/>
        </p:spPr>
        <p:txBody>
          <a:bodyPr wrap="none" rtlCol="0">
            <a:spAutoFit/>
          </a:bodyPr>
          <a:lstStyle/>
          <a:p>
            <a:r>
              <a:rPr lang="sv-SE" sz="788" dirty="0"/>
              <a:t>Möjlig orsak</a:t>
            </a:r>
          </a:p>
        </p:txBody>
      </p:sp>
      <p:sp>
        <p:nvSpPr>
          <p:cNvPr id="35" name="textruta 34"/>
          <p:cNvSpPr txBox="1"/>
          <p:nvPr/>
        </p:nvSpPr>
        <p:spPr>
          <a:xfrm>
            <a:off x="6547931" y="4659479"/>
            <a:ext cx="726481" cy="213585"/>
          </a:xfrm>
          <a:prstGeom prst="rect">
            <a:avLst/>
          </a:prstGeom>
          <a:noFill/>
        </p:spPr>
        <p:txBody>
          <a:bodyPr wrap="none" rtlCol="0">
            <a:spAutoFit/>
          </a:bodyPr>
          <a:lstStyle/>
          <a:p>
            <a:r>
              <a:rPr lang="sv-SE" sz="788" dirty="0"/>
              <a:t>Möjlig orsak</a:t>
            </a:r>
          </a:p>
        </p:txBody>
      </p:sp>
      <p:cxnSp>
        <p:nvCxnSpPr>
          <p:cNvPr id="36" name="Rak pil 35"/>
          <p:cNvCxnSpPr/>
          <p:nvPr/>
        </p:nvCxnSpPr>
        <p:spPr>
          <a:xfrm flipV="1">
            <a:off x="6267342" y="4988267"/>
            <a:ext cx="211825" cy="235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ruta 36"/>
          <p:cNvSpPr txBox="1"/>
          <p:nvPr/>
        </p:nvSpPr>
        <p:spPr>
          <a:xfrm rot="18900000">
            <a:off x="6011987" y="4996295"/>
            <a:ext cx="556482" cy="213585"/>
          </a:xfrm>
          <a:prstGeom prst="rect">
            <a:avLst/>
          </a:prstGeom>
          <a:noFill/>
        </p:spPr>
        <p:txBody>
          <a:bodyPr wrap="square" rtlCol="0">
            <a:spAutoFit/>
          </a:bodyPr>
          <a:lstStyle/>
          <a:p>
            <a:r>
              <a:rPr lang="sv-SE" sz="788" dirty="0"/>
              <a:t>orsak</a:t>
            </a:r>
          </a:p>
        </p:txBody>
      </p:sp>
      <p:sp>
        <p:nvSpPr>
          <p:cNvPr id="48" name="Rektangel 47"/>
          <p:cNvSpPr/>
          <p:nvPr/>
        </p:nvSpPr>
        <p:spPr>
          <a:xfrm>
            <a:off x="4712217" y="4387463"/>
            <a:ext cx="921224" cy="229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200" dirty="0">
                <a:solidFill>
                  <a:schemeClr val="tx1"/>
                </a:solidFill>
              </a:rPr>
              <a:t>Område 2</a:t>
            </a:r>
          </a:p>
        </p:txBody>
      </p:sp>
      <p:sp>
        <p:nvSpPr>
          <p:cNvPr id="49" name="textruta 48"/>
          <p:cNvSpPr txBox="1"/>
          <p:nvPr/>
        </p:nvSpPr>
        <p:spPr>
          <a:xfrm>
            <a:off x="5354652" y="4673997"/>
            <a:ext cx="726481" cy="213585"/>
          </a:xfrm>
          <a:prstGeom prst="rect">
            <a:avLst/>
          </a:prstGeom>
          <a:noFill/>
        </p:spPr>
        <p:txBody>
          <a:bodyPr wrap="none" rtlCol="0">
            <a:spAutoFit/>
          </a:bodyPr>
          <a:lstStyle/>
          <a:p>
            <a:r>
              <a:rPr lang="sv-SE" sz="788" dirty="0"/>
              <a:t>Möjlig orsak</a:t>
            </a:r>
          </a:p>
        </p:txBody>
      </p:sp>
      <p:cxnSp>
        <p:nvCxnSpPr>
          <p:cNvPr id="50" name="Rak pil 49"/>
          <p:cNvCxnSpPr/>
          <p:nvPr/>
        </p:nvCxnSpPr>
        <p:spPr>
          <a:xfrm flipH="1">
            <a:off x="5413218" y="4849915"/>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Rak pil 50"/>
          <p:cNvCxnSpPr/>
          <p:nvPr/>
        </p:nvCxnSpPr>
        <p:spPr>
          <a:xfrm>
            <a:off x="3284848" y="5538515"/>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Rak pil 51"/>
          <p:cNvCxnSpPr/>
          <p:nvPr/>
        </p:nvCxnSpPr>
        <p:spPr>
          <a:xfrm flipH="1">
            <a:off x="3592249" y="5815893"/>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textruta 52"/>
          <p:cNvSpPr txBox="1"/>
          <p:nvPr/>
        </p:nvSpPr>
        <p:spPr>
          <a:xfrm>
            <a:off x="3157572" y="5367959"/>
            <a:ext cx="726481" cy="213585"/>
          </a:xfrm>
          <a:prstGeom prst="rect">
            <a:avLst/>
          </a:prstGeom>
          <a:noFill/>
        </p:spPr>
        <p:txBody>
          <a:bodyPr wrap="none" rtlCol="0">
            <a:spAutoFit/>
          </a:bodyPr>
          <a:lstStyle/>
          <a:p>
            <a:r>
              <a:rPr lang="sv-SE" sz="788" dirty="0"/>
              <a:t>Möjlig orsak</a:t>
            </a:r>
          </a:p>
        </p:txBody>
      </p:sp>
      <p:sp>
        <p:nvSpPr>
          <p:cNvPr id="54" name="textruta 53"/>
          <p:cNvSpPr txBox="1"/>
          <p:nvPr/>
        </p:nvSpPr>
        <p:spPr>
          <a:xfrm>
            <a:off x="3571452" y="5642177"/>
            <a:ext cx="726481" cy="213585"/>
          </a:xfrm>
          <a:prstGeom prst="rect">
            <a:avLst/>
          </a:prstGeom>
          <a:noFill/>
        </p:spPr>
        <p:txBody>
          <a:bodyPr wrap="none" rtlCol="0">
            <a:spAutoFit/>
          </a:bodyPr>
          <a:lstStyle/>
          <a:p>
            <a:r>
              <a:rPr lang="sv-SE" sz="788" dirty="0"/>
              <a:t>Möjlig orsak</a:t>
            </a:r>
          </a:p>
        </p:txBody>
      </p:sp>
      <p:cxnSp>
        <p:nvCxnSpPr>
          <p:cNvPr id="55" name="Rak pil 54"/>
          <p:cNvCxnSpPr/>
          <p:nvPr/>
        </p:nvCxnSpPr>
        <p:spPr>
          <a:xfrm flipV="1">
            <a:off x="3359628" y="5538515"/>
            <a:ext cx="211825" cy="235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ruta 55"/>
          <p:cNvSpPr txBox="1"/>
          <p:nvPr/>
        </p:nvSpPr>
        <p:spPr>
          <a:xfrm rot="18900000">
            <a:off x="3066471" y="5625291"/>
            <a:ext cx="495754" cy="213585"/>
          </a:xfrm>
          <a:prstGeom prst="rect">
            <a:avLst/>
          </a:prstGeom>
          <a:noFill/>
        </p:spPr>
        <p:txBody>
          <a:bodyPr wrap="square" rtlCol="0">
            <a:spAutoFit/>
          </a:bodyPr>
          <a:lstStyle/>
          <a:p>
            <a:r>
              <a:rPr lang="sv-SE" sz="788" dirty="0"/>
              <a:t>orsak</a:t>
            </a:r>
          </a:p>
        </p:txBody>
      </p:sp>
      <p:cxnSp>
        <p:nvCxnSpPr>
          <p:cNvPr id="57" name="Rak pil 56"/>
          <p:cNvCxnSpPr/>
          <p:nvPr/>
        </p:nvCxnSpPr>
        <p:spPr>
          <a:xfrm>
            <a:off x="5685150" y="5652815"/>
            <a:ext cx="5065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Rak pil 57"/>
          <p:cNvCxnSpPr/>
          <p:nvPr/>
        </p:nvCxnSpPr>
        <p:spPr>
          <a:xfrm flipH="1">
            <a:off x="6347064" y="5497744"/>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ruta 58"/>
          <p:cNvSpPr txBox="1"/>
          <p:nvPr/>
        </p:nvSpPr>
        <p:spPr>
          <a:xfrm>
            <a:off x="5557872" y="5482259"/>
            <a:ext cx="726481" cy="213585"/>
          </a:xfrm>
          <a:prstGeom prst="rect">
            <a:avLst/>
          </a:prstGeom>
          <a:noFill/>
        </p:spPr>
        <p:txBody>
          <a:bodyPr wrap="none" rtlCol="0">
            <a:spAutoFit/>
          </a:bodyPr>
          <a:lstStyle/>
          <a:p>
            <a:r>
              <a:rPr lang="sv-SE" sz="788" dirty="0"/>
              <a:t>Möjlig orsak</a:t>
            </a:r>
          </a:p>
        </p:txBody>
      </p:sp>
      <p:sp>
        <p:nvSpPr>
          <p:cNvPr id="60" name="textruta 59"/>
          <p:cNvSpPr txBox="1"/>
          <p:nvPr/>
        </p:nvSpPr>
        <p:spPr>
          <a:xfrm>
            <a:off x="6421517" y="5324028"/>
            <a:ext cx="726481" cy="213585"/>
          </a:xfrm>
          <a:prstGeom prst="rect">
            <a:avLst/>
          </a:prstGeom>
          <a:noFill/>
        </p:spPr>
        <p:txBody>
          <a:bodyPr wrap="none" rtlCol="0">
            <a:spAutoFit/>
          </a:bodyPr>
          <a:lstStyle/>
          <a:p>
            <a:r>
              <a:rPr lang="sv-SE" sz="788" dirty="0"/>
              <a:t>Möjlig orsak</a:t>
            </a:r>
          </a:p>
        </p:txBody>
      </p:sp>
      <p:cxnSp>
        <p:nvCxnSpPr>
          <p:cNvPr id="61" name="Rak pil 60"/>
          <p:cNvCxnSpPr/>
          <p:nvPr/>
        </p:nvCxnSpPr>
        <p:spPr>
          <a:xfrm flipV="1">
            <a:off x="5759928" y="5652815"/>
            <a:ext cx="211825" cy="235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ruta 61"/>
          <p:cNvSpPr txBox="1"/>
          <p:nvPr/>
        </p:nvSpPr>
        <p:spPr>
          <a:xfrm rot="18900000">
            <a:off x="5463496" y="5740948"/>
            <a:ext cx="499591" cy="213585"/>
          </a:xfrm>
          <a:prstGeom prst="rect">
            <a:avLst/>
          </a:prstGeom>
          <a:noFill/>
        </p:spPr>
        <p:txBody>
          <a:bodyPr wrap="square" rtlCol="0">
            <a:spAutoFit/>
          </a:bodyPr>
          <a:lstStyle/>
          <a:p>
            <a:r>
              <a:rPr lang="sv-SE" sz="788" dirty="0"/>
              <a:t>orsak</a:t>
            </a:r>
          </a:p>
        </p:txBody>
      </p:sp>
      <p:sp>
        <p:nvSpPr>
          <p:cNvPr id="63" name="textruta 62"/>
          <p:cNvSpPr txBox="1"/>
          <p:nvPr/>
        </p:nvSpPr>
        <p:spPr>
          <a:xfrm>
            <a:off x="4758947" y="5657537"/>
            <a:ext cx="726481" cy="213585"/>
          </a:xfrm>
          <a:prstGeom prst="rect">
            <a:avLst/>
          </a:prstGeom>
          <a:noFill/>
        </p:spPr>
        <p:txBody>
          <a:bodyPr wrap="none" rtlCol="0">
            <a:spAutoFit/>
          </a:bodyPr>
          <a:lstStyle/>
          <a:p>
            <a:r>
              <a:rPr lang="sv-SE" sz="788" dirty="0"/>
              <a:t>Möjlig orsak</a:t>
            </a:r>
          </a:p>
        </p:txBody>
      </p:sp>
      <p:cxnSp>
        <p:nvCxnSpPr>
          <p:cNvPr id="64" name="Rak pil 63"/>
          <p:cNvCxnSpPr/>
          <p:nvPr/>
        </p:nvCxnSpPr>
        <p:spPr>
          <a:xfrm flipH="1">
            <a:off x="4817514" y="5833455"/>
            <a:ext cx="5732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ktangel 65"/>
          <p:cNvSpPr/>
          <p:nvPr/>
        </p:nvSpPr>
        <p:spPr>
          <a:xfrm>
            <a:off x="2989034" y="5975066"/>
            <a:ext cx="921224" cy="229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200" dirty="0">
                <a:solidFill>
                  <a:schemeClr val="tx1"/>
                </a:solidFill>
              </a:rPr>
              <a:t>Område 4</a:t>
            </a:r>
          </a:p>
        </p:txBody>
      </p:sp>
      <p:sp>
        <p:nvSpPr>
          <p:cNvPr id="67" name="Rektangel 66"/>
          <p:cNvSpPr/>
          <p:nvPr/>
        </p:nvSpPr>
        <p:spPr>
          <a:xfrm>
            <a:off x="5389334" y="5975066"/>
            <a:ext cx="921224" cy="229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200" dirty="0">
                <a:solidFill>
                  <a:schemeClr val="tx1"/>
                </a:solidFill>
              </a:rPr>
              <a:t>Område 6</a:t>
            </a:r>
          </a:p>
        </p:txBody>
      </p:sp>
      <p:sp>
        <p:nvSpPr>
          <p:cNvPr id="68" name="Rektangel 67"/>
          <p:cNvSpPr/>
          <p:nvPr/>
        </p:nvSpPr>
        <p:spPr>
          <a:xfrm>
            <a:off x="4178248" y="5975066"/>
            <a:ext cx="921224" cy="2298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sv-SE" sz="1200" dirty="0">
                <a:solidFill>
                  <a:schemeClr val="tx1"/>
                </a:solidFill>
              </a:rPr>
              <a:t>Område 5</a:t>
            </a:r>
          </a:p>
        </p:txBody>
      </p:sp>
    </p:spTree>
    <p:extLst>
      <p:ext uri="{BB962C8B-B14F-4D97-AF65-F5344CB8AC3E}">
        <p14:creationId xmlns:p14="http://schemas.microsoft.com/office/powerpoint/2010/main" val="339888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a:t>Styrdiagram </a:t>
            </a:r>
          </a:p>
        </p:txBody>
      </p:sp>
      <p:sp>
        <p:nvSpPr>
          <p:cNvPr id="3" name="Platshållare för innehåll 2"/>
          <p:cNvSpPr>
            <a:spLocks noGrp="1"/>
          </p:cNvSpPr>
          <p:nvPr>
            <p:ph idx="1"/>
          </p:nvPr>
        </p:nvSpPr>
        <p:spPr>
          <a:xfrm>
            <a:off x="2114872" y="1916832"/>
            <a:ext cx="8229600" cy="3940696"/>
          </a:xfrm>
        </p:spPr>
        <p:txBody>
          <a:bodyPr>
            <a:normAutofit/>
          </a:bodyPr>
          <a:lstStyle/>
          <a:p>
            <a:r>
              <a:rPr lang="sv-SE" sz="1800" dirty="0"/>
              <a:t>Beskrivning</a:t>
            </a:r>
          </a:p>
          <a:p>
            <a:pPr lvl="1"/>
            <a:r>
              <a:rPr lang="sv-SE" sz="1400" dirty="0"/>
              <a:t>Ett styrdiagram visar hur något förändras över tid, dvs data plottas i tidsordning. Ett styrdiagram har en centrallinje för medelvärde, en övre- och en undre gräns. Den övre och den undre styrlinjen i ett styrdiagram motsvaras av standardvärdet plus 3 standardavvikelser respektive standardvärdet minus 3 standardavvikelser, alltså bestäms utifrån det data man har. Ibland har man istället gränsvärden bestämda av yttre, ej statistiska, orsaker. Genom att kontinuerligt jämföra data med dessa linjer kan man se trender och utläsa variation. Följer man data kan man reagera då en gräns passeras eller ett medelvärde håller på att ändras.</a:t>
            </a:r>
          </a:p>
          <a:p>
            <a:pPr marL="3943350" indent="-357188"/>
            <a:endParaRPr lang="sv-SE" sz="1800" dirty="0"/>
          </a:p>
          <a:p>
            <a:pPr marL="3943350" indent="-357188"/>
            <a:r>
              <a:rPr lang="sv-SE" sz="1800" dirty="0"/>
              <a:t>Används…</a:t>
            </a:r>
          </a:p>
          <a:p>
            <a:pPr marL="3943350" lvl="1" indent="-357188"/>
            <a:r>
              <a:rPr lang="sv-SE" sz="1400" dirty="0"/>
              <a:t>För att kontrollera pågående processer</a:t>
            </a:r>
          </a:p>
          <a:p>
            <a:pPr marL="3943350" lvl="1" indent="-357188"/>
            <a:r>
              <a:rPr lang="sv-SE" sz="1400" dirty="0"/>
              <a:t>För att bestämma om en process är stabil</a:t>
            </a:r>
          </a:p>
          <a:p>
            <a:pPr marL="3943350" lvl="1" indent="-357188"/>
            <a:r>
              <a:rPr lang="sv-SE" sz="1400" dirty="0"/>
              <a:t>För att analysera processvariationer</a:t>
            </a:r>
          </a:p>
          <a:p>
            <a:pPr marL="3943350" lvl="1" indent="-357188"/>
            <a:r>
              <a:rPr lang="sv-SE" sz="1400" dirty="0"/>
              <a:t>För att se effekten av en förändring (i processen)</a:t>
            </a:r>
            <a:endParaRPr lang="sv-SE" sz="1600" dirty="0"/>
          </a:p>
        </p:txBody>
      </p:sp>
      <p:cxnSp>
        <p:nvCxnSpPr>
          <p:cNvPr id="4" name="Rak 3"/>
          <p:cNvCxnSpPr/>
          <p:nvPr/>
        </p:nvCxnSpPr>
        <p:spPr>
          <a:xfrm>
            <a:off x="2787563" y="4834588"/>
            <a:ext cx="2222331" cy="146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 name="Rak pil 4"/>
          <p:cNvCxnSpPr/>
          <p:nvPr/>
        </p:nvCxnSpPr>
        <p:spPr>
          <a:xfrm flipV="1">
            <a:off x="2776703" y="4123812"/>
            <a:ext cx="0" cy="14637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6" name="Rak pil 5"/>
          <p:cNvCxnSpPr/>
          <p:nvPr/>
        </p:nvCxnSpPr>
        <p:spPr>
          <a:xfrm flipV="1">
            <a:off x="2783632" y="5589241"/>
            <a:ext cx="2198462" cy="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7" name="textruta 6"/>
          <p:cNvSpPr txBox="1"/>
          <p:nvPr/>
        </p:nvSpPr>
        <p:spPr>
          <a:xfrm>
            <a:off x="2511501" y="3884110"/>
            <a:ext cx="562975" cy="307777"/>
          </a:xfrm>
          <a:prstGeom prst="rect">
            <a:avLst/>
          </a:prstGeom>
          <a:noFill/>
        </p:spPr>
        <p:txBody>
          <a:bodyPr wrap="none" rtlCol="0">
            <a:spAutoFit/>
          </a:bodyPr>
          <a:lstStyle/>
          <a:p>
            <a:r>
              <a:rPr lang="sv-SE" sz="1400" dirty="0"/>
              <a:t>utfall</a:t>
            </a:r>
          </a:p>
        </p:txBody>
      </p:sp>
      <p:sp>
        <p:nvSpPr>
          <p:cNvPr id="8" name="Rektangel 7"/>
          <p:cNvSpPr/>
          <p:nvPr/>
        </p:nvSpPr>
        <p:spPr>
          <a:xfrm>
            <a:off x="3131131" y="5057356"/>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9" name="Rektangel 8"/>
          <p:cNvSpPr/>
          <p:nvPr/>
        </p:nvSpPr>
        <p:spPr>
          <a:xfrm>
            <a:off x="2962944" y="4720900"/>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0" name="Rektangel 9"/>
          <p:cNvSpPr/>
          <p:nvPr/>
        </p:nvSpPr>
        <p:spPr>
          <a:xfrm>
            <a:off x="3346602" y="4948238"/>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1" name="Rektangel 10"/>
          <p:cNvSpPr/>
          <p:nvPr/>
        </p:nvSpPr>
        <p:spPr>
          <a:xfrm>
            <a:off x="3529501" y="4902113"/>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2" name="Rektangel 11"/>
          <p:cNvSpPr/>
          <p:nvPr/>
        </p:nvSpPr>
        <p:spPr>
          <a:xfrm>
            <a:off x="3927871" y="4714456"/>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3" name="Rektangel 12"/>
          <p:cNvSpPr/>
          <p:nvPr/>
        </p:nvSpPr>
        <p:spPr>
          <a:xfrm>
            <a:off x="4116820" y="4380393"/>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4" name="Rektangel 13"/>
          <p:cNvSpPr/>
          <p:nvPr/>
        </p:nvSpPr>
        <p:spPr>
          <a:xfrm>
            <a:off x="3744972" y="4679957"/>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5" name="Rektangel 14"/>
          <p:cNvSpPr/>
          <p:nvPr/>
        </p:nvSpPr>
        <p:spPr>
          <a:xfrm>
            <a:off x="4335172" y="4715922"/>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6" name="Rektangel 15"/>
          <p:cNvSpPr/>
          <p:nvPr/>
        </p:nvSpPr>
        <p:spPr>
          <a:xfrm>
            <a:off x="4515193" y="4907873"/>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cxnSp>
        <p:nvCxnSpPr>
          <p:cNvPr id="18" name="Rak 17"/>
          <p:cNvCxnSpPr/>
          <p:nvPr/>
        </p:nvCxnSpPr>
        <p:spPr>
          <a:xfrm>
            <a:off x="2775921" y="5211060"/>
            <a:ext cx="2222331" cy="146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a:off x="2775921" y="4487393"/>
            <a:ext cx="2222331" cy="146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7" name="textruta 26"/>
          <p:cNvSpPr txBox="1"/>
          <p:nvPr/>
        </p:nvSpPr>
        <p:spPr>
          <a:xfrm>
            <a:off x="2196321" y="4687984"/>
            <a:ext cx="601447" cy="276999"/>
          </a:xfrm>
          <a:prstGeom prst="rect">
            <a:avLst/>
          </a:prstGeom>
          <a:noFill/>
        </p:spPr>
        <p:txBody>
          <a:bodyPr wrap="none" rtlCol="0">
            <a:spAutoFit/>
          </a:bodyPr>
          <a:lstStyle/>
          <a:p>
            <a:r>
              <a:rPr lang="sv-SE" sz="1200" dirty="0"/>
              <a:t>medel</a:t>
            </a:r>
          </a:p>
        </p:txBody>
      </p:sp>
      <p:sp>
        <p:nvSpPr>
          <p:cNvPr id="28" name="textruta 27"/>
          <p:cNvSpPr txBox="1"/>
          <p:nvPr/>
        </p:nvSpPr>
        <p:spPr>
          <a:xfrm>
            <a:off x="2220221" y="5095363"/>
            <a:ext cx="575799" cy="276999"/>
          </a:xfrm>
          <a:prstGeom prst="rect">
            <a:avLst/>
          </a:prstGeom>
          <a:noFill/>
        </p:spPr>
        <p:txBody>
          <a:bodyPr wrap="none" rtlCol="0">
            <a:spAutoFit/>
          </a:bodyPr>
          <a:lstStyle/>
          <a:p>
            <a:r>
              <a:rPr lang="sv-SE" sz="1200" dirty="0"/>
              <a:t>undre</a:t>
            </a:r>
          </a:p>
        </p:txBody>
      </p:sp>
      <p:sp>
        <p:nvSpPr>
          <p:cNvPr id="29" name="textruta 28"/>
          <p:cNvSpPr txBox="1"/>
          <p:nvPr/>
        </p:nvSpPr>
        <p:spPr>
          <a:xfrm>
            <a:off x="2325586" y="4309782"/>
            <a:ext cx="482824" cy="276999"/>
          </a:xfrm>
          <a:prstGeom prst="rect">
            <a:avLst/>
          </a:prstGeom>
          <a:noFill/>
        </p:spPr>
        <p:txBody>
          <a:bodyPr wrap="none" rtlCol="0">
            <a:spAutoFit/>
          </a:bodyPr>
          <a:lstStyle/>
          <a:p>
            <a:r>
              <a:rPr lang="sv-SE" sz="1200" dirty="0"/>
              <a:t>övre</a:t>
            </a:r>
          </a:p>
        </p:txBody>
      </p:sp>
      <p:sp>
        <p:nvSpPr>
          <p:cNvPr id="30" name="textruta 29"/>
          <p:cNvSpPr txBox="1"/>
          <p:nvPr/>
        </p:nvSpPr>
        <p:spPr>
          <a:xfrm>
            <a:off x="4982093" y="5433829"/>
            <a:ext cx="373820" cy="307777"/>
          </a:xfrm>
          <a:prstGeom prst="rect">
            <a:avLst/>
          </a:prstGeom>
          <a:noFill/>
        </p:spPr>
        <p:txBody>
          <a:bodyPr wrap="none" rtlCol="0">
            <a:spAutoFit/>
          </a:bodyPr>
          <a:lstStyle/>
          <a:p>
            <a:r>
              <a:rPr lang="sv-SE" sz="1400" dirty="0"/>
              <a:t>tid</a:t>
            </a:r>
          </a:p>
        </p:txBody>
      </p:sp>
      <p:sp>
        <p:nvSpPr>
          <p:cNvPr id="17" name="Rektangel 16"/>
          <p:cNvSpPr/>
          <p:nvPr/>
        </p:nvSpPr>
        <p:spPr>
          <a:xfrm>
            <a:off x="6561377" y="5907509"/>
            <a:ext cx="2753617" cy="646331"/>
          </a:xfrm>
          <a:prstGeom prst="rect">
            <a:avLst/>
          </a:prstGeom>
        </p:spPr>
        <p:txBody>
          <a:bodyPr wrap="square">
            <a:spAutoFit/>
          </a:bodyPr>
          <a:lstStyle/>
          <a:p>
            <a:r>
              <a:rPr lang="en-US" sz="1200" i="1" dirty="0">
                <a:solidFill>
                  <a:schemeClr val="accent5"/>
                </a:solidFill>
              </a:rPr>
              <a:t>* Se </a:t>
            </a:r>
            <a:r>
              <a:rPr lang="en-US" sz="1200" i="1" dirty="0" err="1">
                <a:solidFill>
                  <a:schemeClr val="accent5"/>
                </a:solidFill>
              </a:rPr>
              <a:t>exempelvis</a:t>
            </a:r>
            <a:r>
              <a:rPr lang="en-US" sz="1200" i="1" dirty="0">
                <a:solidFill>
                  <a:schemeClr val="accent5"/>
                </a:solidFill>
              </a:rPr>
              <a:t> “Understanding Variation: the Key to Managing Chaos”  </a:t>
            </a:r>
            <a:r>
              <a:rPr lang="en-US" sz="1200" i="1" dirty="0" err="1">
                <a:solidFill>
                  <a:schemeClr val="accent5"/>
                </a:solidFill>
              </a:rPr>
              <a:t>av</a:t>
            </a:r>
            <a:r>
              <a:rPr lang="en-US" sz="1200" i="1" dirty="0">
                <a:solidFill>
                  <a:schemeClr val="accent5"/>
                </a:solidFill>
              </a:rPr>
              <a:t> Wheeler, Donald (2000)</a:t>
            </a:r>
            <a:endParaRPr lang="sv-SE" sz="1200" i="1" dirty="0">
              <a:solidFill>
                <a:schemeClr val="accent5"/>
              </a:solidFill>
            </a:endParaRPr>
          </a:p>
        </p:txBody>
      </p:sp>
    </p:spTree>
    <p:extLst>
      <p:ext uri="{BB962C8B-B14F-4D97-AF65-F5344CB8AC3E}">
        <p14:creationId xmlns:p14="http://schemas.microsoft.com/office/powerpoint/2010/main" val="8418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Rak 18"/>
          <p:cNvCxnSpPr/>
          <p:nvPr/>
        </p:nvCxnSpPr>
        <p:spPr>
          <a:xfrm flipV="1">
            <a:off x="5007436" y="5085606"/>
            <a:ext cx="1872081" cy="1187472"/>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p>
            <a:pPr lvl="0"/>
            <a:r>
              <a:rPr lang="sv-SE" dirty="0"/>
              <a:t>Sambandsdiagram</a:t>
            </a:r>
          </a:p>
        </p:txBody>
      </p:sp>
      <p:sp>
        <p:nvSpPr>
          <p:cNvPr id="3" name="Platshållare för innehåll 2"/>
          <p:cNvSpPr>
            <a:spLocks noGrp="1"/>
          </p:cNvSpPr>
          <p:nvPr>
            <p:ph idx="1"/>
          </p:nvPr>
        </p:nvSpPr>
        <p:spPr/>
        <p:txBody>
          <a:bodyPr>
            <a:normAutofit/>
          </a:bodyPr>
          <a:lstStyle/>
          <a:p>
            <a:r>
              <a:rPr lang="sv-SE" sz="1800" dirty="0"/>
              <a:t>Beskrivning</a:t>
            </a:r>
          </a:p>
          <a:p>
            <a:pPr lvl="1"/>
            <a:r>
              <a:rPr lang="sv-SE" sz="1400" dirty="0"/>
              <a:t>Sambandsdiagram visar par av numerisk data, med en variabel på x- och en på y-axeln, för att se om det finns samband mellan dem. Om det finns, kommer punkterna hamna utmed en linje eller en kurva. Ju bättre korrelation mellan dem, ju närmare kommer punkterna att ligga den tänkta linjen</a:t>
            </a:r>
          </a:p>
          <a:p>
            <a:r>
              <a:rPr lang="sv-SE" sz="1800" dirty="0"/>
              <a:t>Används…</a:t>
            </a:r>
          </a:p>
          <a:p>
            <a:pPr lvl="1"/>
            <a:r>
              <a:rPr lang="sv-SE" sz="1400" dirty="0"/>
              <a:t>När data studeras som par (ex veckodag – antal patienter)</a:t>
            </a:r>
          </a:p>
          <a:p>
            <a:pPr lvl="1"/>
            <a:r>
              <a:rPr lang="sv-SE" sz="1400" dirty="0"/>
              <a:t>När du kan få olika utfall för varje variabel</a:t>
            </a:r>
          </a:p>
          <a:p>
            <a:pPr lvl="1"/>
            <a:r>
              <a:rPr lang="sv-SE" sz="1400" dirty="0"/>
              <a:t>För att undersöka eller visa ett samband</a:t>
            </a:r>
          </a:p>
        </p:txBody>
      </p:sp>
      <p:cxnSp>
        <p:nvCxnSpPr>
          <p:cNvPr id="6" name="Rak pil 5"/>
          <p:cNvCxnSpPr/>
          <p:nvPr/>
        </p:nvCxnSpPr>
        <p:spPr>
          <a:xfrm flipV="1">
            <a:off x="4936943" y="4917605"/>
            <a:ext cx="0" cy="14637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7" name="Rak pil 6"/>
          <p:cNvCxnSpPr/>
          <p:nvPr/>
        </p:nvCxnSpPr>
        <p:spPr>
          <a:xfrm flipV="1">
            <a:off x="4943872" y="6381328"/>
            <a:ext cx="2035222" cy="170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 name="textruta 7"/>
          <p:cNvSpPr txBox="1"/>
          <p:nvPr/>
        </p:nvSpPr>
        <p:spPr>
          <a:xfrm>
            <a:off x="4671741" y="4677903"/>
            <a:ext cx="562975" cy="307777"/>
          </a:xfrm>
          <a:prstGeom prst="rect">
            <a:avLst/>
          </a:prstGeom>
          <a:noFill/>
        </p:spPr>
        <p:txBody>
          <a:bodyPr wrap="none" rtlCol="0">
            <a:spAutoFit/>
          </a:bodyPr>
          <a:lstStyle/>
          <a:p>
            <a:r>
              <a:rPr lang="sv-SE" sz="1400" dirty="0"/>
              <a:t>utfall</a:t>
            </a:r>
          </a:p>
        </p:txBody>
      </p:sp>
      <p:sp>
        <p:nvSpPr>
          <p:cNvPr id="9" name="Rektangel 8"/>
          <p:cNvSpPr/>
          <p:nvPr/>
        </p:nvSpPr>
        <p:spPr>
          <a:xfrm>
            <a:off x="5291371" y="5851150"/>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0" name="Rektangel 9"/>
          <p:cNvSpPr/>
          <p:nvPr/>
        </p:nvSpPr>
        <p:spPr>
          <a:xfrm>
            <a:off x="5092186" y="6099875"/>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1" name="Rektangel 10"/>
          <p:cNvSpPr/>
          <p:nvPr/>
        </p:nvSpPr>
        <p:spPr>
          <a:xfrm>
            <a:off x="5490556" y="5997179"/>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2" name="Rektangel 11"/>
          <p:cNvSpPr/>
          <p:nvPr/>
        </p:nvSpPr>
        <p:spPr>
          <a:xfrm>
            <a:off x="5689741" y="5695907"/>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3" name="Rektangel 12"/>
          <p:cNvSpPr/>
          <p:nvPr/>
        </p:nvSpPr>
        <p:spPr>
          <a:xfrm>
            <a:off x="6088111" y="5508250"/>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4" name="Rektangel 13"/>
          <p:cNvSpPr/>
          <p:nvPr/>
        </p:nvSpPr>
        <p:spPr>
          <a:xfrm>
            <a:off x="6287296" y="5348057"/>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5" name="Rektangel 14"/>
          <p:cNvSpPr/>
          <p:nvPr/>
        </p:nvSpPr>
        <p:spPr>
          <a:xfrm>
            <a:off x="5888926" y="5728898"/>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6" name="Rektangel 15"/>
          <p:cNvSpPr/>
          <p:nvPr/>
        </p:nvSpPr>
        <p:spPr>
          <a:xfrm>
            <a:off x="6486481" y="5448715"/>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7" name="Rektangel 16"/>
          <p:cNvSpPr/>
          <p:nvPr/>
        </p:nvSpPr>
        <p:spPr>
          <a:xfrm>
            <a:off x="6685668" y="5026175"/>
            <a:ext cx="81887" cy="818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Tree>
    <p:extLst>
      <p:ext uri="{BB962C8B-B14F-4D97-AF65-F5344CB8AC3E}">
        <p14:creationId xmlns:p14="http://schemas.microsoft.com/office/powerpoint/2010/main" val="117457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dirty="0"/>
              <a:t>Histogram</a:t>
            </a:r>
          </a:p>
        </p:txBody>
      </p:sp>
      <p:sp>
        <p:nvSpPr>
          <p:cNvPr id="3" name="Platshållare för innehåll 2"/>
          <p:cNvSpPr>
            <a:spLocks noGrp="1"/>
          </p:cNvSpPr>
          <p:nvPr>
            <p:ph idx="1"/>
          </p:nvPr>
        </p:nvSpPr>
        <p:spPr>
          <a:xfrm>
            <a:off x="2089031" y="2173815"/>
            <a:ext cx="7886700" cy="3263504"/>
          </a:xfrm>
        </p:spPr>
        <p:txBody>
          <a:bodyPr>
            <a:normAutofit/>
          </a:bodyPr>
          <a:lstStyle/>
          <a:p>
            <a:r>
              <a:rPr lang="sv-SE" sz="1800" dirty="0"/>
              <a:t>Beskrivning</a:t>
            </a:r>
          </a:p>
          <a:p>
            <a:pPr lvl="1"/>
            <a:r>
              <a:rPr lang="sv-SE" sz="1350" dirty="0"/>
              <a:t>Ett histogram visar hur ofta varje utfall i en datamängd inträffar, dvs distributionens frekvens. Det är nästan alltid ett stapeldiagram.</a:t>
            </a:r>
          </a:p>
          <a:p>
            <a:pPr lvl="1"/>
            <a:r>
              <a:rPr lang="sv-SE" sz="1400" dirty="0">
                <a:solidFill>
                  <a:prstClr val="black"/>
                </a:solidFill>
              </a:rPr>
              <a:t>Den s.k. ”normalfördelningen” är vanlig i histogram, dvs en klockformad distribution som är högst i medelvärdet</a:t>
            </a:r>
            <a:endParaRPr lang="sv-SE" sz="1350" dirty="0"/>
          </a:p>
          <a:p>
            <a:pPr lvl="1"/>
            <a:endParaRPr lang="sv-SE" sz="1425" dirty="0"/>
          </a:p>
          <a:p>
            <a:r>
              <a:rPr lang="sv-SE" sz="1800" dirty="0"/>
              <a:t>Används…</a:t>
            </a:r>
          </a:p>
          <a:p>
            <a:pPr lvl="1"/>
            <a:r>
              <a:rPr lang="sv-SE" sz="1350" dirty="0"/>
              <a:t>När data är numeriska</a:t>
            </a:r>
          </a:p>
          <a:p>
            <a:pPr lvl="1"/>
            <a:r>
              <a:rPr lang="sv-SE" sz="1350" dirty="0"/>
              <a:t>När fördelningen av data ska visas</a:t>
            </a:r>
          </a:p>
          <a:p>
            <a:pPr lvl="1"/>
            <a:r>
              <a:rPr lang="sv-SE" sz="1350" dirty="0"/>
              <a:t>För att undersöka hur stor sannolikhet ett visst utfall är</a:t>
            </a:r>
          </a:p>
          <a:p>
            <a:pPr lvl="1"/>
            <a:r>
              <a:rPr lang="sv-SE" altLang="sv-SE" sz="1350" dirty="0">
                <a:ea typeface="ヒラギノ角ゴ Pro W3"/>
              </a:rPr>
              <a:t>Jämföra olika utfall</a:t>
            </a:r>
            <a:endParaRPr lang="en-US" altLang="sv-SE" sz="1200" dirty="0">
              <a:ea typeface="ヒラギノ角ゴ Pro W3"/>
            </a:endParaRPr>
          </a:p>
          <a:p>
            <a:endParaRPr lang="sv-SE" dirty="0"/>
          </a:p>
        </p:txBody>
      </p:sp>
      <p:cxnSp>
        <p:nvCxnSpPr>
          <p:cNvPr id="6" name="Rak pil 5"/>
          <p:cNvCxnSpPr/>
          <p:nvPr/>
        </p:nvCxnSpPr>
        <p:spPr>
          <a:xfrm flipV="1">
            <a:off x="5252278" y="5133510"/>
            <a:ext cx="0" cy="146372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5508173" y="6057232"/>
            <a:ext cx="135000"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9" name="Rektangel 8"/>
          <p:cNvSpPr/>
          <p:nvPr/>
        </p:nvSpPr>
        <p:spPr>
          <a:xfrm>
            <a:off x="5802086" y="5787232"/>
            <a:ext cx="135000" cy="81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0" name="Rektangel 9"/>
          <p:cNvSpPr/>
          <p:nvPr/>
        </p:nvSpPr>
        <p:spPr>
          <a:xfrm>
            <a:off x="6096000" y="5517232"/>
            <a:ext cx="135000"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1" name="Rektangel 10"/>
          <p:cNvSpPr/>
          <p:nvPr/>
        </p:nvSpPr>
        <p:spPr>
          <a:xfrm>
            <a:off x="6389914" y="6057232"/>
            <a:ext cx="135000" cy="5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sp>
        <p:nvSpPr>
          <p:cNvPr id="12" name="Rektangel 11"/>
          <p:cNvSpPr/>
          <p:nvPr/>
        </p:nvSpPr>
        <p:spPr>
          <a:xfrm>
            <a:off x="6683827" y="6327232"/>
            <a:ext cx="135000" cy="27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sv-SE" sz="1800"/>
          </a:p>
        </p:txBody>
      </p:sp>
      <p:cxnSp>
        <p:nvCxnSpPr>
          <p:cNvPr id="13" name="Rak pil 12"/>
          <p:cNvCxnSpPr/>
          <p:nvPr/>
        </p:nvCxnSpPr>
        <p:spPr>
          <a:xfrm flipV="1">
            <a:off x="5259207" y="6597232"/>
            <a:ext cx="2035222" cy="170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4987076" y="4893808"/>
            <a:ext cx="572593" cy="307777"/>
          </a:xfrm>
          <a:prstGeom prst="rect">
            <a:avLst/>
          </a:prstGeom>
          <a:noFill/>
        </p:spPr>
        <p:txBody>
          <a:bodyPr wrap="none" rtlCol="0">
            <a:spAutoFit/>
          </a:bodyPr>
          <a:lstStyle/>
          <a:p>
            <a:r>
              <a:rPr lang="sv-SE" sz="1400" dirty="0"/>
              <a:t>antal</a:t>
            </a:r>
          </a:p>
        </p:txBody>
      </p:sp>
    </p:spTree>
    <p:extLst>
      <p:ext uri="{BB962C8B-B14F-4D97-AF65-F5344CB8AC3E}">
        <p14:creationId xmlns:p14="http://schemas.microsoft.com/office/powerpoint/2010/main" val="69449259"/>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kom 191010.pptm" id="{F1B70145-B668-4368-9F41-4A4A9620C66A}" vid="{3CC66F24-8697-41FD-8112-D3431638CB9C}"/>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Gallertillochmed xmlns="http://schemas.microsoft.com/sharepoint/v3" xsi:nil="true"/>
    <Gallerfran xmlns="http://schemas.microsoft.com/sharepoint/v3">2019-09-08T22:00:00+00:00</Gallerfran>
    <Publiceringsdatum xmlns="http://schemas.microsoft.com/sharepoint/v3">2019-09-08T22:00:00+00:00</Publiceringsdatum>
    <h2c9d7dd9eeb4da4ac62aed9bea1dce9 xmlns="http://schemas.microsoft.com/sharepoint/v3">
      <Terms xmlns="http://schemas.microsoft.com/office/infopath/2007/PartnerControls">
        <TermInfo xmlns="http://schemas.microsoft.com/office/infopath/2007/PartnerControls">
          <TermName xmlns="http://schemas.microsoft.com/office/infopath/2007/PartnerControls">Informationsmaterial</TermName>
          <TermId xmlns="http://schemas.microsoft.com/office/infopath/2007/PartnerControls">6564bb37-7519-47b5-a28d-bbe0dd5c58f7</TermId>
        </TermInfo>
      </Terms>
    </h2c9d7dd9eeb4da4ac62aed9bea1dce9>
    <bafcb4227c9043da9566b5ef78ddcc95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afcb4227c9043da9566b5ef78ddcc95>
    <b01f2f3f268b4d69803358402dbab91a xmlns="http://schemas.microsoft.com/sharepoint/v3">
      <Terms xmlns="http://schemas.microsoft.com/office/infopath/2007/PartnerControls">
        <TermInfo xmlns="http://schemas.microsoft.com/office/infopath/2007/PartnerControls">
          <TermName xmlns="http://schemas.microsoft.com/office/infopath/2007/PartnerControls">Kommunikation</TermName>
          <TermId xmlns="http://schemas.microsoft.com/office/infopath/2007/PartnerControls">9daa9f5a-0c0d-427a-a8e5-a42deff6fd30</TermId>
        </TermInfo>
      </Terms>
    </b01f2f3f268b4d69803358402dbab91a>
    <Sakerhetsklass xmlns="http://schemas.microsoft.com/sharepoint/v3">Alla</Sakerhetsklass>
    <Dokumentforfattare xmlns="http://schemas.microsoft.com/sharepoint/v3">
      <UserInfo>
        <DisplayName>Renntun Måns</DisplayName>
        <AccountId>26309</AccountId>
        <AccountType/>
      </UserInfo>
    </Dokumentforfattare>
    <Valdinnehallstyp xmlns="http://schemas.microsoft.com/sharepoint/v3">Informationmaterial</Valdinnehallstyp>
    <Externforfattare xmlns="http://schemas.microsoft.com/sharepoint/v3" xsi:nil="true"/>
    <Gallerforunderavdelningar xmlns="http://schemas.microsoft.com/sharepoint/v3">false</Gallerforunderavdelningar>
    <TaxCatchAll xmlns="08943ba7-0447-4cf0-b908-5d03d029f642">
      <Value>2458</Value>
      <Value>3319</Value>
    </TaxCatchAll>
    <Paminnelse xmlns="http://schemas.microsoft.com/sharepoint/v3">false</Paminnelse>
    <Aktuellversion xmlns="http://schemas.microsoft.com/sharepoint/v3">2</Aktuellversion>
    <Dokumentgodkannare xmlns="http://schemas.microsoft.com/sharepoint/v3" xsi:nil="true"/>
    <Comment xmlns="http://schemas.microsoft.com/sharepoint/v3" xsi:nil="true"/>
    <_dlc_DocId xmlns="a23a2f6b-7e21-49b1-b33f-300315b17fc7">RS03-00000061058</_dlc_DocId>
    <_dlc_DocIdUrl xmlns="a23a2f6b-7e21-49b1-b33f-300315b17fc7">
      <Url>http://dokumentportal.i.skane.se/_layouts/15/DocIdRedir.aspx?ID=RS03-00000061058</Url>
      <Description>RS03-00000061058</Description>
    </_dlc_DocIdUrl>
    <Dokumentslag xmlns="http://schemas.microsoft.com/sharepoint/v3">Informerande</Dokumentslag>
    <_dlc_DocIdPersistId xmlns="a23a2f6b-7e21-49b1-b33f-300315b17fc7">false</_dlc_DocIdPersistId>
  </documentManagement>
</p:properti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haredContentType xmlns="Microsoft.SharePoint.Taxonomy.ContentTypeSync" SourceId="649d846f-5990-441a-b7ea-c87757b39728" ContentTypeId="0x0101000728167CD9C94899925BA69C4AF6743E1122" PreviousValue="false"/>
</file>

<file path=customXml/item6.xml><?xml version="1.0" encoding="utf-8"?>
<ct:contentTypeSchema xmlns:ct="http://schemas.microsoft.com/office/2006/metadata/contentType" xmlns:ma="http://schemas.microsoft.com/office/2006/metadata/properties/metaAttributes" ct:_="" ma:_="" ma:contentTypeName="Informationmaterial" ma:contentTypeID="0x0101000728167CD9C94899925BA69C4AF6743E1122008026F9AFC070934998CB400726493303" ma:contentTypeVersion="36" ma:contentTypeDescription="Informerande" ma:contentTypeScope="" ma:versionID="ab375e550482c836316d78e03e30c9a2">
  <xsd:schema xmlns:xsd="http://www.w3.org/2001/XMLSchema" xmlns:xs="http://www.w3.org/2001/XMLSchema" xmlns:p="http://schemas.microsoft.com/office/2006/metadata/properties" xmlns:ns1="http://schemas.microsoft.com/sharepoint/v3" xmlns:ns2="08943ba7-0447-4cf0-b908-5d03d029f642" xmlns:ns3="a23a2f6b-7e21-49b1-b33f-300315b17fc7" targetNamespace="http://schemas.microsoft.com/office/2006/metadata/properties" ma:root="true" ma:fieldsID="aca124cdff214a2bac00a0c6d282a342" ns1:_="" ns2:_="" ns3:_="">
    <xsd:import namespace="http://schemas.microsoft.com/sharepoint/v3"/>
    <xsd:import namespace="08943ba7-0447-4cf0-b908-5d03d029f642"/>
    <xsd:import namespace="a23a2f6b-7e21-49b1-b33f-300315b17fc7"/>
    <xsd:element name="properties">
      <xsd:complexType>
        <xsd:sequence>
          <xsd:element name="documentManagement">
            <xsd:complexType>
              <xsd:all>
                <xsd:element ref="ns1:Dokumentforfattare"/>
                <xsd:element ref="ns2:TaxCatchAll" minOccurs="0"/>
                <xsd:element ref="ns2:TaxCatchAllLabel" minOccurs="0"/>
                <xsd:element ref="ns1:Externforfattare" minOccurs="0"/>
                <xsd:element ref="ns1:Gallerfran"/>
                <xsd:element ref="ns1:Gallertillochmed" minOccurs="0"/>
                <xsd:element ref="ns1:Paminnelse" minOccurs="0"/>
                <xsd:element ref="ns1:Publiceringsdatum"/>
                <xsd:element ref="ns1:bafcb4227c9043da9566b5ef78ddcc95" minOccurs="0"/>
                <xsd:element ref="ns1:Aktuellversion" minOccurs="0"/>
                <xsd:element ref="ns1:Valdinnehallstyp" minOccurs="0"/>
                <xsd:element ref="ns1:h2c9d7dd9eeb4da4ac62aed9bea1dce9" minOccurs="0"/>
                <xsd:element ref="ns1:b01f2f3f268b4d69803358402dbab91a" minOccurs="0"/>
                <xsd:element ref="ns1:Gallerforunderavdelningar" minOccurs="0"/>
                <xsd:element ref="ns1:Dokumentgodkannare" minOccurs="0"/>
                <xsd:element ref="ns1:Dokumentslag" minOccurs="0"/>
                <xsd:element ref="ns1:Sakerhetsklass"/>
                <xsd:element ref="ns1:Comment"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kumentforfattare" ma:index="8" ma:displayName="Författare" ma:list="UserInfo" ma:internalName="Dokumentforfattare"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Externforfattare" ma:index="11" nillable="true" ma:displayName="Extern författare" ma:internalName="Externforfattare">
      <xsd:simpleType>
        <xsd:restriction base="dms:Text"/>
      </xsd:simpleType>
    </xsd:element>
    <xsd:element name="Gallerfran" ma:index="12" ma:displayName="Gäller från" ma:format="DateOnly" ma:internalName="Gallerfran">
      <xsd:simpleType>
        <xsd:restriction base="dms:DateTime"/>
      </xsd:simpleType>
    </xsd:element>
    <xsd:element name="Gallertillochmed" ma:index="13" nillable="true" ma:displayName="Gäller till och med" ma:format="DateOnly" ma:internalName="Gallertillochmed">
      <xsd:simpleType>
        <xsd:restriction base="dms:DateTime"/>
      </xsd:simpleType>
    </xsd:element>
    <xsd:element name="Paminnelse" ma:index="14" nillable="true" ma:displayName="Påminnelse" ma:internalName="Paminnelse">
      <xsd:simpleType>
        <xsd:restriction base="dms:Boolean"/>
      </xsd:simpleType>
    </xsd:element>
    <xsd:element name="Publiceringsdatum" ma:index="15" ma:displayName="Publiceringsdatum" ma:format="DateOnly" ma:internalName="Publiceringsdatum">
      <xsd:simpleType>
        <xsd:restriction base="dms:DateTime"/>
      </xsd:simpleType>
    </xsd:element>
    <xsd:element name="bafcb4227c9043da9566b5ef78ddcc95" ma:index="16" ma:taxonomy="true" ma:internalName="bafcb4227c9043da9566b5ef78ddcc95" ma:taxonomyFieldName="Dokumentagandeenhet" ma:displayName="Dokumentägande enhet" ma:indexed="true" ma:default="" ma:fieldId="{bafcb422-7c90-43da-9566-b5ef78ddcc95}"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Aktuellversion" ma:index="18" nillable="true" ma:displayName="Aktuell version" ma:hidden="true" ma:internalName="Aktuellversion">
      <xsd:simpleType>
        <xsd:restriction base="dms:Text"/>
      </xsd:simpleType>
    </xsd:element>
    <xsd:element name="Valdinnehallstyp" ma:index="19" nillable="true" ma:displayName="Vald innehållstyp" ma:hidden="true" ma:internalName="Valdinnehallstyp">
      <xsd:simpleType>
        <xsd:restriction base="dms:Text"/>
      </xsd:simpleType>
    </xsd:element>
    <xsd:element name="h2c9d7dd9eeb4da4ac62aed9bea1dce9" ma:index="20" ma:taxonomy="true" ma:internalName="h2c9d7dd9eeb4da4ac62aed9bea1dce9" ma:taxonomyFieldName="Taggning" ma:displayName="Ämnesområde" ma:readOnly="false" ma:default="" ma:fieldId="{12c9d7dd-9eeb-4da4-ac62-aed9bea1dce9}" ma:taxonomyMulti="true" ma:sspId="649d846f-5990-441a-b7ea-c87757b39728" ma:termSetId="c51e19ca-d4c2-4121-81f2-291317faa78f" ma:anchorId="00000000-0000-0000-0000-000000000000" ma:open="false" ma:isKeyword="false">
      <xsd:complexType>
        <xsd:sequence>
          <xsd:element ref="pc:Terms" minOccurs="0" maxOccurs="1"/>
        </xsd:sequence>
      </xsd:complexType>
    </xsd:element>
    <xsd:element name="b01f2f3f268b4d69803358402dbab91a" ma:index="22" ma:taxonomy="true" ma:internalName="b01f2f3f268b4d69803358402dbab91a" ma:taxonomyFieldName="Gallerfor" ma:displayName="Gäller för" ma:default="" ma:fieldId="{b01f2f3f-268b-4d69-8033-58402dbab91a}" ma:taxonomyMulti="true" ma:sspId="649d846f-5990-441a-b7ea-c87757b39728" ma:termSetId="d6c0c6fc-2c94-474b-a565-70d641e6154c" ma:anchorId="ca822978-0689-4562-8110-f77377f87f93" ma:open="false" ma:isKeyword="false">
      <xsd:complexType>
        <xsd:sequence>
          <xsd:element ref="pc:Terms" minOccurs="0" maxOccurs="1"/>
        </xsd:sequence>
      </xsd:complexType>
    </xsd:element>
    <xsd:element name="Gallerforunderavdelningar" ma:index="24" nillable="true" ma:displayName="Gäller för underavdelningar" ma:internalName="Gallerforunderavdelningar">
      <xsd:simpleType>
        <xsd:restriction base="dms:Boolean"/>
      </xsd:simpleType>
    </xsd:element>
    <xsd:element name="Dokumentgodkannare" ma:index="25" nillable="true" ma:displayName="Faktaägare" ma:hidden="true" ma:internalName="Dokumentgodkannare" ma:readOnly="false">
      <xsd:simpleType>
        <xsd:restriction base="dms:Text"/>
      </xsd:simpleType>
    </xsd:element>
    <xsd:element name="Dokumentslag" ma:index="26" nillable="true" ma:displayName="Dokumentslag" ma:internalName="Dokumentslag" ma:readOnly="true">
      <xsd:simpleType>
        <xsd:restriction base="dms:Text"/>
      </xsd:simpleType>
    </xsd:element>
    <xsd:element name="Sakerhetsklass" ma:index="27" ma:displayName="Säkerhetsklass" ma:internalName="Sakerhetsklass" ma:readOnly="false">
      <xsd:simpleType>
        <xsd:restriction base="dms:Choice">
          <xsd:enumeration value="Alla internt"/>
          <xsd:enumeration value="Alla"/>
        </xsd:restriction>
      </xsd:simpleType>
    </xsd:element>
    <xsd:element name="Comment" ma:index="28" nillable="true" ma:displayName="Beskrivning" ma:internalName="Commen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943ba7-0447-4cf0-b908-5d03d029f642"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cfea753-fe51-4d63-bfa0-6d9695f106c0}" ma:internalName="TaxCatchAll" ma:showField="CatchAllData" ma:web="813faf41-6702-4fce-8689-e91bbb568e3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cfea753-fe51-4d63-bfa0-6d9695f106c0}" ma:internalName="TaxCatchAllLabel" ma:readOnly="true" ma:showField="CatchAllDataLabel" ma:web="813faf41-6702-4fce-8689-e91bbb568e3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23a2f6b-7e21-49b1-b33f-300315b17fc7" elementFormDefault="qualified">
    <xsd:import namespace="http://schemas.microsoft.com/office/2006/documentManagement/types"/>
    <xsd:import namespace="http://schemas.microsoft.com/office/infopath/2007/PartnerControls"/>
    <xsd:element name="_dlc_DocId" ma:index="29" nillable="true" ma:displayName="Dokument-ID-värde" ma:description="Värdet för dokument-ID som tilldelats till det här objektet." ma:internalName="_dlc_DocId" ma:readOnly="true">
      <xsd:simpleType>
        <xsd:restriction base="dms:Text"/>
      </xsd:simpleType>
    </xsd:element>
    <xsd:element name="_dlc_DocIdUrl" ma:index="30"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80AD26-2BBA-4F8D-A846-D24DA55A8258}">
  <ds:schemaRefs>
    <ds:schemaRef ds:uri="a23a2f6b-7e21-49b1-b33f-300315b17fc7"/>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8943ba7-0447-4cf0-b908-5d03d029f642"/>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4E4E136-265A-4286-A709-C44411EEEF4D}">
  <ds:schemaRefs>
    <ds:schemaRef ds:uri="http://schemas.microsoft.com/office/2006/metadata/customXsn"/>
  </ds:schemaRefs>
</ds:datastoreItem>
</file>

<file path=customXml/itemProps3.xml><?xml version="1.0" encoding="utf-8"?>
<ds:datastoreItem xmlns:ds="http://schemas.openxmlformats.org/officeDocument/2006/customXml" ds:itemID="{1FF541F4-0B41-43BA-8AC8-8CC77B8FB659}">
  <ds:schemaRefs>
    <ds:schemaRef ds:uri="http://schemas.microsoft.com/sharepoint/events"/>
  </ds:schemaRefs>
</ds:datastoreItem>
</file>

<file path=customXml/itemProps4.xml><?xml version="1.0" encoding="utf-8"?>
<ds:datastoreItem xmlns:ds="http://schemas.openxmlformats.org/officeDocument/2006/customXml" ds:itemID="{B8216C18-20C1-49E5-B4F8-22E0787368DE}">
  <ds:schemaRefs>
    <ds:schemaRef ds:uri="http://schemas.microsoft.com/sharepoint/v3/contenttype/forms"/>
  </ds:schemaRefs>
</ds:datastoreItem>
</file>

<file path=customXml/itemProps5.xml><?xml version="1.0" encoding="utf-8"?>
<ds:datastoreItem xmlns:ds="http://schemas.openxmlformats.org/officeDocument/2006/customXml" ds:itemID="{D5B5E20E-C2FC-4793-95DB-3383A48427AF}">
  <ds:schemaRefs>
    <ds:schemaRef ds:uri="Microsoft.SharePoint.Taxonomy.ContentTypeSync"/>
  </ds:schemaRefs>
</ds:datastoreItem>
</file>

<file path=customXml/itemProps6.xml><?xml version="1.0" encoding="utf-8"?>
<ds:datastoreItem xmlns:ds="http://schemas.openxmlformats.org/officeDocument/2006/customXml" ds:itemID="{9FC6909F-20A3-49AB-BCBB-E2790598DB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943ba7-0447-4cf0-b908-5d03d029f642"/>
    <ds:schemaRef ds:uri="a23a2f6b-7e21-49b1-b33f-300315b17f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rs-powerpointmall-kom-191010</Template>
  <TotalTime>0</TotalTime>
  <Words>1002</Words>
  <Application>Microsoft Office PowerPoint</Application>
  <PresentationFormat>Bredbild</PresentationFormat>
  <Paragraphs>118</Paragraphs>
  <Slides>11</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11</vt:i4>
      </vt:variant>
    </vt:vector>
  </HeadingPairs>
  <TitlesOfParts>
    <vt:vector size="13" baseType="lpstr">
      <vt:lpstr>Arial</vt:lpstr>
      <vt:lpstr>Region Skåne</vt:lpstr>
      <vt:lpstr>Sju sätt att visa data</vt:lpstr>
      <vt:lpstr>Introduktion</vt:lpstr>
      <vt:lpstr>7 sätt att visa data = 7 kvalitetsverktyg*</vt:lpstr>
      <vt:lpstr>PowerPoint-presentation</vt:lpstr>
      <vt:lpstr>Kontrollblad</vt:lpstr>
      <vt:lpstr>Fiskbensdiagram  (även känd som Ishikawa-diagram efter upphovsmannen)</vt:lpstr>
      <vt:lpstr>Styrdiagram </vt:lpstr>
      <vt:lpstr>Sambandsdiagram</vt:lpstr>
      <vt:lpstr>Histogram</vt:lpstr>
      <vt:lpstr>Paretodiagram</vt:lpstr>
      <vt:lpstr>Stratifiering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Varga Claudia</dc:creator>
  <cp:lastModifiedBy>Varga Claudia</cp:lastModifiedBy>
  <cp:revision>2</cp:revision>
  <dcterms:created xsi:type="dcterms:W3CDTF">2022-08-29T09:16:10Z</dcterms:created>
  <dcterms:modified xsi:type="dcterms:W3CDTF">2022-08-29T09:25:16Z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0x0101000728167CD9C94899925BA69C4AF6743E1122008026F9AFC070934998CB400726493303</vt:lpwstr>
  </property>
  <property fmtid="{D5CDD505-2E9C-101B-9397-08002B2CF9AE}" pid="3" name="_dlc_DocIdItemGuid">
    <vt:lpwstr>e8256c0d-aa63-434b-862d-d7f284d4d4e1</vt:lpwstr>
  </property>
  <property fmtid="{D5CDD505-2E9C-101B-9397-08002B2CF9AE}" pid="4" name="Dokumentagandeenhet">
    <vt:lpwstr>3319;#Kommunikation|9daa9f5a-0c0d-427a-a8e5-a42deff6fd30</vt:lpwstr>
  </property>
  <property fmtid="{D5CDD505-2E9C-101B-9397-08002B2CF9AE}" pid="5" name="Taggning">
    <vt:lpwstr>2458;#Informationsmaterial|6564bb37-7519-47b5-a28d-bbe0dd5c58f7</vt:lpwstr>
  </property>
  <property fmtid="{D5CDD505-2E9C-101B-9397-08002B2CF9AE}" pid="6" name="Gallerfor">
    <vt:lpwstr>3319;#Kommunikation|9daa9f5a-0c0d-427a-a8e5-a42deff6fd30</vt:lpwstr>
  </property>
  <property fmtid="{D5CDD505-2E9C-101B-9397-08002B2CF9AE}" pid="7" name="f704ae44dfee48309a4736a767fe9886">
    <vt:lpwstr/>
  </property>
  <property fmtid="{D5CDD505-2E9C-101B-9397-08002B2CF9AE}" pid="8" name="Forfattarensenhet">
    <vt:lpwstr/>
  </property>
  <property fmtid="{D5CDD505-2E9C-101B-9397-08002B2CF9AE}" pid="9" name="Order">
    <vt:r8>6105800</vt:r8>
  </property>
  <property fmtid="{D5CDD505-2E9C-101B-9397-08002B2CF9AE}" pid="10" name="xd_Signature">
    <vt:bool>false</vt:bool>
  </property>
  <property fmtid="{D5CDD505-2E9C-101B-9397-08002B2CF9AE}" pid="11" name="xd_ProgID">
    <vt:lpwstr/>
  </property>
  <property fmtid="{D5CDD505-2E9C-101B-9397-08002B2CF9AE}" pid="12" name="SharedWithUsers">
    <vt:lpwstr/>
  </property>
  <property fmtid="{D5CDD505-2E9C-101B-9397-08002B2CF9AE}" pid="13" name="TemplateUrl">
    <vt:lpwstr/>
  </property>
  <property fmtid="{D5CDD505-2E9C-101B-9397-08002B2CF9AE}" pid="14" name="Overgripande">
    <vt:bool>false</vt:bool>
  </property>
</Properties>
</file>