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media/image22.jpg" ContentType="image/jpg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media/image25.jpg" ContentType="image/jpg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5" r:id="rId7"/>
  </p:sldMasterIdLst>
  <p:notesMasterIdLst>
    <p:notesMasterId r:id="rId55"/>
  </p:notesMasterIdLst>
  <p:sldIdLst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67" r:id="rId27"/>
    <p:sldId id="343" r:id="rId28"/>
    <p:sldId id="344" r:id="rId29"/>
    <p:sldId id="345" r:id="rId30"/>
    <p:sldId id="346" r:id="rId31"/>
    <p:sldId id="347" r:id="rId32"/>
    <p:sldId id="369" r:id="rId33"/>
    <p:sldId id="348" r:id="rId34"/>
    <p:sldId id="349" r:id="rId35"/>
    <p:sldId id="350" r:id="rId36"/>
    <p:sldId id="351" r:id="rId37"/>
    <p:sldId id="368" r:id="rId38"/>
    <p:sldId id="352" r:id="rId39"/>
    <p:sldId id="353" r:id="rId40"/>
    <p:sldId id="354" r:id="rId41"/>
    <p:sldId id="355" r:id="rId42"/>
    <p:sldId id="356" r:id="rId43"/>
    <p:sldId id="357" r:id="rId44"/>
    <p:sldId id="358" r:id="rId45"/>
    <p:sldId id="370" r:id="rId46"/>
    <p:sldId id="359" r:id="rId47"/>
    <p:sldId id="360" r:id="rId48"/>
    <p:sldId id="361" r:id="rId49"/>
    <p:sldId id="371" r:id="rId50"/>
    <p:sldId id="363" r:id="rId51"/>
    <p:sldId id="364" r:id="rId52"/>
    <p:sldId id="365" r:id="rId53"/>
    <p:sldId id="366" r:id="rId54"/>
  </p:sldIdLst>
  <p:sldSz cx="12192000" cy="6858000"/>
  <p:notesSz cx="6669088" cy="9926638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504">
          <p15:clr>
            <a:srgbClr val="A4A3A4"/>
          </p15:clr>
        </p15:guide>
        <p15:guide id="4" pos="576">
          <p15:clr>
            <a:srgbClr val="A4A3A4"/>
          </p15:clr>
        </p15:guide>
        <p15:guide id="5" pos="6656">
          <p15:clr>
            <a:srgbClr val="A4A3A4"/>
          </p15:clr>
        </p15:guide>
        <p15:guide id="6" pos="3712">
          <p15:clr>
            <a:srgbClr val="A4A3A4"/>
          </p15:clr>
        </p15:guide>
        <p15:guide id="7" pos="33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452"/>
    <a:srgbClr val="C4B79F"/>
    <a:srgbClr val="2D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470" autoAdjust="0"/>
    <p:restoredTop sz="60990" autoAdjust="0"/>
  </p:normalViewPr>
  <p:slideViewPr>
    <p:cSldViewPr showGuides="1">
      <p:cViewPr varScale="1">
        <p:scale>
          <a:sx n="55" d="100"/>
          <a:sy n="55" d="100"/>
        </p:scale>
        <p:origin x="1949" y="53"/>
      </p:cViewPr>
      <p:guideLst>
        <p:guide orient="horz" pos="845"/>
        <p:guide orient="horz" pos="1200"/>
        <p:guide orient="horz" pos="3504"/>
        <p:guide pos="576"/>
        <p:guide pos="6656"/>
        <p:guide pos="3712"/>
        <p:guide pos="33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60" d="100"/>
          <a:sy n="60" d="100"/>
        </p:scale>
        <p:origin x="-2076" y="-9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71A69C-ABAB-45F9-B985-BE6A1748550B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v-SE"/>
        </a:p>
      </dgm:t>
    </dgm:pt>
    <dgm:pt modelId="{2AB14C5C-907E-42E8-B1FB-E1DDED0894E9}">
      <dgm:prSet phldrT="[Text]" custT="1"/>
      <dgm:spPr/>
      <dgm:t>
        <a:bodyPr/>
        <a:lstStyle/>
        <a:p>
          <a:pPr algn="ctr"/>
          <a:endParaRPr lang="sv-SE" sz="2000" b="1" u="sng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sv-SE" sz="2000" b="1" u="sng" dirty="0" smtClean="0">
              <a:latin typeface="Arial" panose="020B0604020202020204" pitchFamily="34" charset="0"/>
              <a:cs typeface="Arial" panose="020B0604020202020204" pitchFamily="34" charset="0"/>
            </a:rPr>
            <a:t>Innan hälsosamtal</a:t>
          </a:r>
        </a:p>
        <a:p>
          <a:pPr algn="ctr"/>
          <a:r>
            <a:rPr lang="sv-SE" sz="2000" dirty="0" smtClean="0">
              <a:latin typeface="Arial" panose="020B0604020202020204" pitchFamily="34" charset="0"/>
              <a:cs typeface="Arial" panose="020B0604020202020204" pitchFamily="34" charset="0"/>
            </a:rPr>
            <a:t>Fylla i hälsoenkät via webbstöd </a:t>
          </a:r>
        </a:p>
        <a:p>
          <a:pPr algn="ctr"/>
          <a:r>
            <a:rPr lang="sv-SE" sz="2000" dirty="0" smtClean="0">
              <a:latin typeface="Arial" panose="020B0604020202020204" pitchFamily="34" charset="0"/>
              <a:cs typeface="Arial" panose="020B0604020202020204" pitchFamily="34" charset="0"/>
            </a:rPr>
            <a:t>Kolesterol och blodsocker  </a:t>
          </a:r>
        </a:p>
        <a:p>
          <a:pPr algn="ctr"/>
          <a:endParaRPr lang="sv-SE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C64AEB-9106-4EE8-82C3-F0FDABF777BB}" type="parTrans" cxnId="{501835A2-DDA5-4875-90F6-57AE84D1B0DB}">
      <dgm:prSet/>
      <dgm:spPr/>
      <dgm:t>
        <a:bodyPr/>
        <a:lstStyle/>
        <a:p>
          <a:endParaRPr lang="sv-SE"/>
        </a:p>
      </dgm:t>
    </dgm:pt>
    <dgm:pt modelId="{6EDB3E8D-F354-463A-B210-1E02E9356910}" type="sibTrans" cxnId="{501835A2-DDA5-4875-90F6-57AE84D1B0DB}">
      <dgm:prSet/>
      <dgm:spPr/>
      <dgm:t>
        <a:bodyPr/>
        <a:lstStyle/>
        <a:p>
          <a:endParaRPr lang="sv-SE"/>
        </a:p>
      </dgm:t>
    </dgm:pt>
    <dgm:pt modelId="{7A913CB6-C3D8-44E1-B50D-4E3AA9E8C8C2}">
      <dgm:prSet phldrT="[Text]" custT="1"/>
      <dgm:spPr/>
      <dgm:t>
        <a:bodyPr/>
        <a:lstStyle/>
        <a:p>
          <a:endParaRPr lang="sv-SE" sz="2000" b="1" u="sng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sv-SE" sz="2000" b="1" u="sng" dirty="0" smtClean="0">
              <a:latin typeface="Arial" panose="020B0604020202020204" pitchFamily="34" charset="0"/>
              <a:cs typeface="Arial" panose="020B0604020202020204" pitchFamily="34" charset="0"/>
            </a:rPr>
            <a:t>Under hälsosamtalet</a:t>
          </a:r>
        </a:p>
        <a:p>
          <a:r>
            <a:rPr lang="sv-SE" sz="2000" dirty="0" smtClean="0">
              <a:latin typeface="Arial" panose="020B0604020202020204" pitchFamily="34" charset="0"/>
              <a:cs typeface="Arial" panose="020B0604020202020204" pitchFamily="34" charset="0"/>
            </a:rPr>
            <a:t>Blodtryck, BMI, midja-stusskvot mäts </a:t>
          </a:r>
        </a:p>
        <a:p>
          <a:r>
            <a:rPr lang="sv-SE" sz="2000" dirty="0" smtClean="0">
              <a:latin typeface="Arial" panose="020B0604020202020204" pitchFamily="34" charset="0"/>
              <a:cs typeface="Arial" panose="020B0604020202020204" pitchFamily="34" charset="0"/>
            </a:rPr>
            <a:t>Samtal utifrån hälsokurvan</a:t>
          </a:r>
        </a:p>
        <a:p>
          <a:r>
            <a:rPr lang="sv-SE" sz="2000" dirty="0" smtClean="0">
              <a:latin typeface="Arial" panose="020B0604020202020204" pitchFamily="34" charset="0"/>
              <a:cs typeface="Arial" panose="020B0604020202020204" pitchFamily="34" charset="0"/>
            </a:rPr>
            <a:t>Planerad uppföljning enligt metodstöd och vårdcentralens rutiner</a:t>
          </a:r>
        </a:p>
        <a:p>
          <a:r>
            <a:rPr lang="sv-SE" sz="1400" dirty="0" smtClean="0"/>
            <a:t> </a:t>
          </a:r>
          <a:endParaRPr lang="sv-SE" sz="1400" dirty="0"/>
        </a:p>
      </dgm:t>
    </dgm:pt>
    <dgm:pt modelId="{CDC0A640-797B-4884-931E-4FC4D0E59962}" type="parTrans" cxnId="{C1377947-A5E7-489E-B383-D69B634ECDAE}">
      <dgm:prSet/>
      <dgm:spPr/>
      <dgm:t>
        <a:bodyPr/>
        <a:lstStyle/>
        <a:p>
          <a:endParaRPr lang="sv-SE"/>
        </a:p>
      </dgm:t>
    </dgm:pt>
    <dgm:pt modelId="{EC8597F1-FE9F-4CB6-BE15-DC8B9850C474}" type="sibTrans" cxnId="{C1377947-A5E7-489E-B383-D69B634ECDAE}">
      <dgm:prSet/>
      <dgm:spPr/>
      <dgm:t>
        <a:bodyPr/>
        <a:lstStyle/>
        <a:p>
          <a:endParaRPr lang="sv-SE"/>
        </a:p>
      </dgm:t>
    </dgm:pt>
    <dgm:pt modelId="{E6EBD6E4-FF14-49ED-A845-2877AFABB65B}">
      <dgm:prSet phldrT="[Text]" custT="1"/>
      <dgm:spPr/>
      <dgm:t>
        <a:bodyPr/>
        <a:lstStyle/>
        <a:p>
          <a:r>
            <a:rPr lang="sv-SE" sz="2000" b="1" u="sng" dirty="0" smtClean="0">
              <a:latin typeface="Arial" panose="020B0604020202020204" pitchFamily="34" charset="0"/>
              <a:cs typeface="Arial" panose="020B0604020202020204" pitchFamily="34" charset="0"/>
            </a:rPr>
            <a:t>Efter hälsosamtalet</a:t>
          </a:r>
        </a:p>
        <a:p>
          <a:r>
            <a:rPr lang="sv-SE" sz="2000" dirty="0" smtClean="0">
              <a:latin typeface="Arial" panose="020B0604020202020204" pitchFamily="34" charset="0"/>
              <a:cs typeface="Arial" panose="020B0604020202020204" pitchFamily="34" charset="0"/>
            </a:rPr>
            <a:t>Stöd och behandling vid behov enligt vårdcentralens struktur kring arbetet med levnadsvanor</a:t>
          </a:r>
        </a:p>
      </dgm:t>
    </dgm:pt>
    <dgm:pt modelId="{1418C981-8638-4778-A245-A741F35411D9}" type="parTrans" cxnId="{D13EEB9B-9CD0-48C7-880F-8E30A95C1E3B}">
      <dgm:prSet/>
      <dgm:spPr/>
      <dgm:t>
        <a:bodyPr/>
        <a:lstStyle/>
        <a:p>
          <a:endParaRPr lang="sv-SE"/>
        </a:p>
      </dgm:t>
    </dgm:pt>
    <dgm:pt modelId="{5DB260C0-56D2-4BAD-836F-2E13B2A091E9}" type="sibTrans" cxnId="{D13EEB9B-9CD0-48C7-880F-8E30A95C1E3B}">
      <dgm:prSet/>
      <dgm:spPr/>
      <dgm:t>
        <a:bodyPr/>
        <a:lstStyle/>
        <a:p>
          <a:endParaRPr lang="sv-SE"/>
        </a:p>
      </dgm:t>
    </dgm:pt>
    <dgm:pt modelId="{03A865D7-0594-4BCA-A819-D381D13ABAF3}" type="pres">
      <dgm:prSet presAssocID="{1271A69C-ABAB-45F9-B985-BE6A1748550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8E057213-0A29-492C-B367-93D4FA73BA34}" type="pres">
      <dgm:prSet presAssocID="{1271A69C-ABAB-45F9-B985-BE6A1748550B}" presName="arrow" presStyleLbl="bgShp" presStyleIdx="0" presStyleCnt="1" custScaleX="117647" custLinFactNeighborX="2275"/>
      <dgm:spPr/>
      <dgm:t>
        <a:bodyPr/>
        <a:lstStyle/>
        <a:p>
          <a:endParaRPr lang="sv-SE"/>
        </a:p>
      </dgm:t>
    </dgm:pt>
    <dgm:pt modelId="{2055F5A6-F6F0-4E5B-A2CD-942B12EC6E96}" type="pres">
      <dgm:prSet presAssocID="{1271A69C-ABAB-45F9-B985-BE6A1748550B}" presName="linearProcess" presStyleCnt="0"/>
      <dgm:spPr/>
      <dgm:t>
        <a:bodyPr/>
        <a:lstStyle/>
        <a:p>
          <a:endParaRPr lang="sv-SE"/>
        </a:p>
      </dgm:t>
    </dgm:pt>
    <dgm:pt modelId="{0F20318A-DAD8-4858-8CDE-A740AF3771AC}" type="pres">
      <dgm:prSet presAssocID="{2AB14C5C-907E-42E8-B1FB-E1DDED0894E9}" presName="textNode" presStyleLbl="node1" presStyleIdx="0" presStyleCnt="3" custScaleX="107697" custScaleY="153231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078AFD91-5E9B-4CC7-992F-2E6D8652F03A}" type="pres">
      <dgm:prSet presAssocID="{6EDB3E8D-F354-463A-B210-1E02E9356910}" presName="sibTrans" presStyleCnt="0"/>
      <dgm:spPr/>
      <dgm:t>
        <a:bodyPr/>
        <a:lstStyle/>
        <a:p>
          <a:endParaRPr lang="sv-SE"/>
        </a:p>
      </dgm:t>
    </dgm:pt>
    <dgm:pt modelId="{06EAA53A-51C2-44E7-A7A2-746268744D69}" type="pres">
      <dgm:prSet presAssocID="{7A913CB6-C3D8-44E1-B50D-4E3AA9E8C8C2}" presName="textNode" presStyleLbl="node1" presStyleIdx="1" presStyleCnt="3" custScaleX="117957" custScaleY="157030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9C132B4-179D-458A-AA61-9C36DB097C2E}" type="pres">
      <dgm:prSet presAssocID="{EC8597F1-FE9F-4CB6-BE15-DC8B9850C474}" presName="sibTrans" presStyleCnt="0"/>
      <dgm:spPr/>
      <dgm:t>
        <a:bodyPr/>
        <a:lstStyle/>
        <a:p>
          <a:endParaRPr lang="sv-SE"/>
        </a:p>
      </dgm:t>
    </dgm:pt>
    <dgm:pt modelId="{850F0823-C3B7-4B8B-ADB7-47E7CE11BA38}" type="pres">
      <dgm:prSet presAssocID="{E6EBD6E4-FF14-49ED-A845-2877AFABB65B}" presName="textNode" presStyleLbl="node1" presStyleIdx="2" presStyleCnt="3" custScaleX="114025" custScaleY="157785" custLinFactNeighborY="206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1F7EF167-6436-475C-A6C4-FC26F32AF3F3}" type="presOf" srcId="{7A913CB6-C3D8-44E1-B50D-4E3AA9E8C8C2}" destId="{06EAA53A-51C2-44E7-A7A2-746268744D69}" srcOrd="0" destOrd="0" presId="urn:microsoft.com/office/officeart/2005/8/layout/hProcess9"/>
    <dgm:cxn modelId="{6BFA4BC2-2F20-40C9-A728-F9CEEEE68785}" type="presOf" srcId="{2AB14C5C-907E-42E8-B1FB-E1DDED0894E9}" destId="{0F20318A-DAD8-4858-8CDE-A740AF3771AC}" srcOrd="0" destOrd="0" presId="urn:microsoft.com/office/officeart/2005/8/layout/hProcess9"/>
    <dgm:cxn modelId="{C1377947-A5E7-489E-B383-D69B634ECDAE}" srcId="{1271A69C-ABAB-45F9-B985-BE6A1748550B}" destId="{7A913CB6-C3D8-44E1-B50D-4E3AA9E8C8C2}" srcOrd="1" destOrd="0" parTransId="{CDC0A640-797B-4884-931E-4FC4D0E59962}" sibTransId="{EC8597F1-FE9F-4CB6-BE15-DC8B9850C474}"/>
    <dgm:cxn modelId="{82A77E62-CBEC-40D5-9EDD-A8BECB66043C}" type="presOf" srcId="{E6EBD6E4-FF14-49ED-A845-2877AFABB65B}" destId="{850F0823-C3B7-4B8B-ADB7-47E7CE11BA38}" srcOrd="0" destOrd="0" presId="urn:microsoft.com/office/officeart/2005/8/layout/hProcess9"/>
    <dgm:cxn modelId="{501835A2-DDA5-4875-90F6-57AE84D1B0DB}" srcId="{1271A69C-ABAB-45F9-B985-BE6A1748550B}" destId="{2AB14C5C-907E-42E8-B1FB-E1DDED0894E9}" srcOrd="0" destOrd="0" parTransId="{64C64AEB-9106-4EE8-82C3-F0FDABF777BB}" sibTransId="{6EDB3E8D-F354-463A-B210-1E02E9356910}"/>
    <dgm:cxn modelId="{D13EEB9B-9CD0-48C7-880F-8E30A95C1E3B}" srcId="{1271A69C-ABAB-45F9-B985-BE6A1748550B}" destId="{E6EBD6E4-FF14-49ED-A845-2877AFABB65B}" srcOrd="2" destOrd="0" parTransId="{1418C981-8638-4778-A245-A741F35411D9}" sibTransId="{5DB260C0-56D2-4BAD-836F-2E13B2A091E9}"/>
    <dgm:cxn modelId="{98D2A736-6D79-491C-AE81-31A66D6DA455}" type="presOf" srcId="{1271A69C-ABAB-45F9-B985-BE6A1748550B}" destId="{03A865D7-0594-4BCA-A819-D381D13ABAF3}" srcOrd="0" destOrd="0" presId="urn:microsoft.com/office/officeart/2005/8/layout/hProcess9"/>
    <dgm:cxn modelId="{E6B8789E-6016-41F3-BF87-C65843B12A42}" type="presParOf" srcId="{03A865D7-0594-4BCA-A819-D381D13ABAF3}" destId="{8E057213-0A29-492C-B367-93D4FA73BA34}" srcOrd="0" destOrd="0" presId="urn:microsoft.com/office/officeart/2005/8/layout/hProcess9"/>
    <dgm:cxn modelId="{62E0BFFC-CD29-43BE-94C8-7800BB3AF091}" type="presParOf" srcId="{03A865D7-0594-4BCA-A819-D381D13ABAF3}" destId="{2055F5A6-F6F0-4E5B-A2CD-942B12EC6E96}" srcOrd="1" destOrd="0" presId="urn:microsoft.com/office/officeart/2005/8/layout/hProcess9"/>
    <dgm:cxn modelId="{02D451E0-0ACA-4859-97EE-11F497DC89B3}" type="presParOf" srcId="{2055F5A6-F6F0-4E5B-A2CD-942B12EC6E96}" destId="{0F20318A-DAD8-4858-8CDE-A740AF3771AC}" srcOrd="0" destOrd="0" presId="urn:microsoft.com/office/officeart/2005/8/layout/hProcess9"/>
    <dgm:cxn modelId="{1E901861-1CE1-4208-B822-A19995C8F419}" type="presParOf" srcId="{2055F5A6-F6F0-4E5B-A2CD-942B12EC6E96}" destId="{078AFD91-5E9B-4CC7-992F-2E6D8652F03A}" srcOrd="1" destOrd="0" presId="urn:microsoft.com/office/officeart/2005/8/layout/hProcess9"/>
    <dgm:cxn modelId="{939F2E20-1F6C-48AD-AD4D-D0987C1C1C7D}" type="presParOf" srcId="{2055F5A6-F6F0-4E5B-A2CD-942B12EC6E96}" destId="{06EAA53A-51C2-44E7-A7A2-746268744D69}" srcOrd="2" destOrd="0" presId="urn:microsoft.com/office/officeart/2005/8/layout/hProcess9"/>
    <dgm:cxn modelId="{FC74717D-F390-4C48-B68A-57B4A5A1683E}" type="presParOf" srcId="{2055F5A6-F6F0-4E5B-A2CD-942B12EC6E96}" destId="{49C132B4-179D-458A-AA61-9C36DB097C2E}" srcOrd="3" destOrd="0" presId="urn:microsoft.com/office/officeart/2005/8/layout/hProcess9"/>
    <dgm:cxn modelId="{8D360B87-6C02-43A1-928F-F7C8E0779C9A}" type="presParOf" srcId="{2055F5A6-F6F0-4E5B-A2CD-942B12EC6E96}" destId="{850F0823-C3B7-4B8B-ADB7-47E7CE11BA3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057213-0A29-492C-B367-93D4FA73BA34}">
      <dsp:nvSpPr>
        <dsp:cNvPr id="0" name=""/>
        <dsp:cNvSpPr/>
      </dsp:nvSpPr>
      <dsp:spPr>
        <a:xfrm>
          <a:off x="5" y="0"/>
          <a:ext cx="10900604" cy="437515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20318A-DAD8-4858-8CDE-A740AF3771AC}">
      <dsp:nvSpPr>
        <dsp:cNvPr id="0" name=""/>
        <dsp:cNvSpPr/>
      </dsp:nvSpPr>
      <dsp:spPr>
        <a:xfrm>
          <a:off x="2153" y="846757"/>
          <a:ext cx="3232311" cy="26816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2000" b="1" u="sng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000" b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Innan hälsosamtal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Fylla i hälsoenkät via webbstöd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Kolesterol och blodsocker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3060" y="977664"/>
        <a:ext cx="2970497" cy="2419820"/>
      </dsp:txXfrm>
    </dsp:sp>
    <dsp:sp modelId="{06EAA53A-51C2-44E7-A7A2-746268744D69}">
      <dsp:nvSpPr>
        <dsp:cNvPr id="0" name=""/>
        <dsp:cNvSpPr/>
      </dsp:nvSpPr>
      <dsp:spPr>
        <a:xfrm>
          <a:off x="3585221" y="813515"/>
          <a:ext cx="3540244" cy="2748119"/>
        </a:xfrm>
        <a:prstGeom prst="roundRect">
          <a:avLst/>
        </a:prstGeom>
        <a:solidFill>
          <a:schemeClr val="accent2">
            <a:hueOff val="-643398"/>
            <a:satOff val="136"/>
            <a:lumOff val="-7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2000" b="1" u="sng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000" b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Under hälsosamtalet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Blodtryck, BMI, midja-stusskvot mäts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Samtal utifrån hälsokurvan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Planerad uppföljning enligt metodstöd och vårdcentralens rutiner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 </a:t>
          </a:r>
          <a:endParaRPr lang="sv-SE" sz="1400" kern="1200" dirty="0"/>
        </a:p>
      </dsp:txBody>
      <dsp:txXfrm>
        <a:off x="3719373" y="947667"/>
        <a:ext cx="3271940" cy="2479815"/>
      </dsp:txXfrm>
    </dsp:sp>
    <dsp:sp modelId="{850F0823-C3B7-4B8B-ADB7-47E7CE11BA38}">
      <dsp:nvSpPr>
        <dsp:cNvPr id="0" name=""/>
        <dsp:cNvSpPr/>
      </dsp:nvSpPr>
      <dsp:spPr>
        <a:xfrm>
          <a:off x="7476223" y="843012"/>
          <a:ext cx="3422233" cy="2761332"/>
        </a:xfrm>
        <a:prstGeom prst="roundRect">
          <a:avLst/>
        </a:prstGeom>
        <a:solidFill>
          <a:schemeClr val="accent2">
            <a:hueOff val="-1286796"/>
            <a:satOff val="273"/>
            <a:lumOff val="-15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000" b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Efter hälsosamtalet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Stöd och behandling vid behov enligt vårdcentralens struktur kring arbetet med levnadsvanor</a:t>
          </a:r>
        </a:p>
      </dsp:txBody>
      <dsp:txXfrm>
        <a:off x="7611020" y="977809"/>
        <a:ext cx="3152639" cy="2491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="" xmlns:a16="http://schemas.microsoft.com/office/drawing/2014/main" id="{269D82DC-5434-4B13-AFDE-361B5E2118B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099" name="Rectangle 3">
            <a:extLst>
              <a:ext uri="{FF2B5EF4-FFF2-40B4-BE49-F238E27FC236}">
                <a16:creationId xmlns="" xmlns:a16="http://schemas.microsoft.com/office/drawing/2014/main" id="{3D1AD93E-D021-4F3F-8073-4A550286A78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9150" y="0"/>
            <a:ext cx="2889938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076" name="Rectangle 4">
            <a:extLst>
              <a:ext uri="{FF2B5EF4-FFF2-40B4-BE49-F238E27FC236}">
                <a16:creationId xmlns="" xmlns:a16="http://schemas.microsoft.com/office/drawing/2014/main" id="{3D1B3C60-9B66-4B3C-BD18-03B9C358845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8" y="744538"/>
            <a:ext cx="6615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="" xmlns:a16="http://schemas.microsoft.com/office/drawing/2014/main" id="{705CAB4D-95FC-4E1E-9C91-39D38488AF5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212" y="4715153"/>
            <a:ext cx="4890665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="" xmlns:a16="http://schemas.microsoft.com/office/drawing/2014/main" id="{AFC18B5E-4434-42F2-8907-0C97DA06F6A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889938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103" name="Rectangle 7">
            <a:extLst>
              <a:ext uri="{FF2B5EF4-FFF2-40B4-BE49-F238E27FC236}">
                <a16:creationId xmlns="" xmlns:a16="http://schemas.microsoft.com/office/drawing/2014/main" id="{4EEC4E84-ADB6-447F-BDFA-AB701CF260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150" y="9430306"/>
            <a:ext cx="2889938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B1BF5E35-0CD6-4D01-8E8D-A31FF9510064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516340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E971-E02C-475B-9427-867AFE37942D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9347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E971-E02C-475B-9427-867AFE37942D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3824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E971-E02C-475B-9427-867AFE37942D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1934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E971-E02C-475B-9427-867AFE37942D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2782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E971-E02C-475B-9427-867AFE37942D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7833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E971-E02C-475B-9427-867AFE37942D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5880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800" dirty="0" smtClean="0"/>
          </a:p>
          <a:p>
            <a:endParaRPr lang="sv-SE" sz="180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E971-E02C-475B-9427-867AFE37942D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0930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E971-E02C-475B-9427-867AFE37942D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82611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E971-E02C-475B-9427-867AFE37942D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77940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E971-E02C-475B-9427-867AFE37942D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50865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>
              <a:solidFill>
                <a:srgbClr val="000000"/>
              </a:solidFill>
            </a:endParaRPr>
          </a:p>
          <a:p>
            <a:pPr defTabSz="93323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altLang="sv-SE" kern="0" dirty="0" smtClean="0">
              <a:solidFill>
                <a:srgbClr val="000000"/>
              </a:solidFill>
              <a:latin typeface="Arial"/>
            </a:endParaRPr>
          </a:p>
          <a:p>
            <a:endParaRPr lang="sv-SE" dirty="0" smtClean="0"/>
          </a:p>
          <a:p>
            <a:endParaRPr lang="sv-SE" dirty="0" smtClean="0">
              <a:solidFill>
                <a:srgbClr val="00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E971-E02C-475B-9427-867AFE37942D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3861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1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E81B6C-57E3-A940-92C3-110294C5356B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35615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E971-E02C-475B-9427-867AFE37942D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89517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E971-E02C-475B-9427-867AFE37942D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75786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E971-E02C-475B-9427-867AFE37942D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81787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E971-E02C-475B-9427-867AFE37942D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04599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>
              <a:solidFill>
                <a:schemeClr val="accent6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E971-E02C-475B-9427-867AFE37942D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39561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E971-E02C-475B-9427-867AFE37942D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31234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E971-E02C-475B-9427-867AFE37942D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39422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3F84-CF8C-40FD-B029-5C85654F206C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00829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E971-E02C-475B-9427-867AFE37942D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44322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E971-E02C-475B-9427-867AFE37942D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2770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E971-E02C-475B-9427-867AFE37942D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42304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E971-E02C-475B-9427-867AFE37942D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21103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E971-E02C-475B-9427-867AFE37942D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1694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E971-E02C-475B-9427-867AFE37942D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33193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E971-E02C-475B-9427-867AFE37942D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72158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E971-E02C-475B-9427-867AFE37942D}" type="slidenum">
              <a:rPr lang="sv-SE" smtClean="0"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56555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E971-E02C-475B-9427-867AFE37942D}" type="slidenum">
              <a:rPr lang="sv-SE" smtClean="0"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87306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E971-E02C-475B-9427-867AFE37942D}" type="slidenum">
              <a:rPr lang="sv-SE" smtClean="0"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88213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E971-E02C-475B-9427-867AFE37942D}" type="slidenum">
              <a:rPr lang="sv-SE" smtClean="0"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29254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E971-E02C-475B-9427-867AFE37942D}" type="slidenum">
              <a:rPr lang="sv-SE" smtClean="0"/>
              <a:t>38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43970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E971-E02C-475B-9427-867AFE37942D}" type="slidenum">
              <a:rPr lang="sv-SE" smtClean="0"/>
              <a:t>39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540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1" baseline="0" dirty="0" smtClean="0"/>
          </a:p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E81B6C-57E3-A940-92C3-110294C5356B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43512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E971-E02C-475B-9427-867AFE37942D}" type="slidenum">
              <a:rPr lang="sv-SE" smtClean="0"/>
              <a:t>40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06272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E971-E02C-475B-9427-867AFE37942D}" type="slidenum">
              <a:rPr lang="sv-SE" smtClean="0"/>
              <a:t>41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231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E971-E02C-475B-9427-867AFE37942D}" type="slidenum">
              <a:rPr lang="sv-SE" smtClean="0"/>
              <a:t>42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92992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EF71C-7D18-4C90-9AF2-2D2E88703659}" type="slidenum">
              <a:rPr lang="sv-SE">
                <a:solidFill>
                  <a:srgbClr val="000000"/>
                </a:solidFill>
              </a:rPr>
              <a:pPr/>
              <a:t>43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889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E971-E02C-475B-9427-867AFE37942D}" type="slidenum">
              <a:rPr lang="sv-SE" smtClean="0"/>
              <a:t>44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51709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E971-E02C-475B-9427-867AFE37942D}" type="slidenum">
              <a:rPr lang="sv-SE" smtClean="0"/>
              <a:t>45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94604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E971-E02C-475B-9427-867AFE37942D}" type="slidenum">
              <a:rPr lang="sv-SE" smtClean="0"/>
              <a:t>46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499469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3F84-CF8C-40FD-B029-5C85654F206C}" type="slidenum">
              <a:rPr lang="sv-SE" smtClean="0"/>
              <a:t>47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5231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E971-E02C-475B-9427-867AFE37942D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3231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E971-E02C-475B-9427-867AFE37942D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287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E971-E02C-475B-9427-867AFE37942D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3223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E971-E02C-475B-9427-867AFE37942D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086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E971-E02C-475B-9427-867AFE37942D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0632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1700808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404592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8363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9456" y="4800600"/>
            <a:ext cx="850546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199456" y="476672"/>
            <a:ext cx="9793088" cy="4258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199456" y="5367338"/>
            <a:ext cx="8505461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808255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19">
            <a:extLst>
              <a:ext uri="{FF2B5EF4-FFF2-40B4-BE49-F238E27FC236}">
                <a16:creationId xmlns="" xmlns:a16="http://schemas.microsoft.com/office/drawing/2014/main" id="{8A6151B1-F11A-42C1-960F-C83B2E2973C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24146" y="-36589"/>
            <a:ext cx="5328057" cy="656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232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806902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7091A8-D35A-49CC-8DA6-4BD9B2B0FE06}" type="datetimeFigureOut">
              <a:rPr lang="sv-SE" smtClean="0"/>
              <a:t>2020-01-24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48B8E7-987E-4B47-8409-EECBFFD675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0119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71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1527">
              <a:lnSpc>
                <a:spcPts val="1493"/>
              </a:lnSpc>
            </a:pPr>
            <a:r>
              <a:rPr lang="sv-SE" spc="-5" smtClean="0"/>
              <a:t>Hans</a:t>
            </a:r>
            <a:r>
              <a:rPr lang="sv-SE" spc="-50" smtClean="0"/>
              <a:t> </a:t>
            </a:r>
            <a:r>
              <a:rPr lang="sv-SE" spc="-5" smtClean="0"/>
              <a:t>Lingfors</a:t>
            </a:r>
            <a:endParaRPr lang="sv-SE" spc="-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4890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7091A8-D35A-49CC-8DA6-4BD9B2B0FE06}" type="datetimeFigureOut">
              <a:rPr lang="sv-SE" smtClean="0"/>
              <a:t>2020-01-24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48B8E7-987E-4B47-8409-EECBFFD675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009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3998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4731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eller platta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="" xmlns:a16="http://schemas.microsoft.com/office/drawing/2014/main" id="{1B487910-FAFB-488A-B7D0-1958B204828E}"/>
              </a:ext>
            </a:extLst>
          </p:cNvPr>
          <p:cNvSpPr/>
          <p:nvPr userDrawn="1"/>
        </p:nvSpPr>
        <p:spPr bwMode="auto">
          <a:xfrm>
            <a:off x="-32452" y="0"/>
            <a:ext cx="573596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6584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eller platta v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="" xmlns:a16="http://schemas.microsoft.com/office/drawing/2014/main" id="{1B487910-FAFB-488A-B7D0-1958B204828E}"/>
              </a:ext>
            </a:extLst>
          </p:cNvPr>
          <p:cNvSpPr/>
          <p:nvPr userDrawn="1"/>
        </p:nvSpPr>
        <p:spPr bwMode="auto">
          <a:xfrm>
            <a:off x="6456040" y="0"/>
            <a:ext cx="573596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4" name="Bildobjekt 5">
            <a:extLst>
              <a:ext uri="{FF2B5EF4-FFF2-40B4-BE49-F238E27FC236}">
                <a16:creationId xmlns="" xmlns:a16="http://schemas.microsoft.com/office/drawing/2014/main" id="{ACBDEC4D-638F-4BC4-BFCE-C3779A42C8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25400" y="-26988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889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74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8848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1424" y="692696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618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9513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11">
            <a:extLst>
              <a:ext uri="{FF2B5EF4-FFF2-40B4-BE49-F238E27FC236}">
                <a16:creationId xmlns="" xmlns:a16="http://schemas.microsoft.com/office/drawing/2014/main" id="{667560BB-C8C3-4371-A5E4-941E61430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7600" y="6553200"/>
            <a:ext cx="6096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9FD1A5A4-4934-4F16-AC14-4F441D0C8C45}" type="slidenum">
              <a:rPr lang="sv-SE" altLang="sv-SE" sz="600" smtClean="0"/>
              <a:pPr algn="r">
                <a:spcBef>
                  <a:spcPct val="50000"/>
                </a:spcBef>
                <a:defRPr/>
              </a:pPr>
              <a:t>‹#›</a:t>
            </a:fld>
            <a:endParaRPr lang="sv-SE" altLang="sv-SE" sz="600"/>
          </a:p>
        </p:txBody>
      </p:sp>
      <p:pic>
        <p:nvPicPr>
          <p:cNvPr id="2051" name="Bildobjekt 5">
            <a:extLst>
              <a:ext uri="{FF2B5EF4-FFF2-40B4-BE49-F238E27FC236}">
                <a16:creationId xmlns="" xmlns:a16="http://schemas.microsoft.com/office/drawing/2014/main" id="{18A0E660-64A9-44F3-AFB4-DE825BA18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12700" y="0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1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17" r:id="rId4"/>
    <p:sldLayoutId id="2147483716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8" r:id="rId12"/>
    <p:sldLayoutId id="2147483719" r:id="rId13"/>
    <p:sldLayoutId id="2147483720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folkhalsomyndigheten.se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ho.int/mediacentre/factsheets/fs312/en/" TargetMode="External"/><Relationship Id="rId5" Type="http://schemas.openxmlformats.org/officeDocument/2006/relationships/hyperlink" Target="http://www.who.int/mediacentre/factsheets/fs297/en/" TargetMode="External"/><Relationship Id="rId4" Type="http://schemas.openxmlformats.org/officeDocument/2006/relationships/hyperlink" Target="http://www.who.int/mediacentre/factsheets/fs317/en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zQptV64CCMBu31bq5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amilla.richardsson@skane.se" TargetMode="External"/><Relationship Id="rId4" Type="http://schemas.openxmlformats.org/officeDocument/2006/relationships/hyperlink" Target="mailto:kajsa.lunasoderqvist@skane.se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ncbi.nlm.nih.gov/pubmed/15364185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lkhalsomyndigheten.s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folkhalsomyndigheten.se/" TargetMode="Externa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folkhalsomyndigheten.s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0974" cy="6858000"/>
          </a:xfrm>
          <a:prstGeom prst="rect">
            <a:avLst/>
          </a:prstGeom>
        </p:spPr>
      </p:pic>
      <p:sp>
        <p:nvSpPr>
          <p:cNvPr id="7" name="Rubrik 1"/>
          <p:cNvSpPr txBox="1">
            <a:spLocks/>
          </p:cNvSpPr>
          <p:nvPr/>
        </p:nvSpPr>
        <p:spPr bwMode="auto">
          <a:xfrm>
            <a:off x="714719" y="994912"/>
            <a:ext cx="10581637" cy="184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sv-SE" altLang="sv-SE" sz="6000" kern="0" dirty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sv-SE" altLang="sv-SE" sz="6000" kern="0" dirty="0" smtClean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iktade hälsosamtal i Skåne</a:t>
            </a:r>
          </a:p>
          <a:p>
            <a:pPr>
              <a:defRPr/>
            </a:pPr>
            <a:r>
              <a:rPr lang="sv-SE" altLang="sv-SE" sz="4800" kern="0" dirty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altLang="sv-SE" sz="4800" kern="0" dirty="0" smtClean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Pilotfas 2020</a:t>
            </a:r>
            <a:r>
              <a:rPr lang="sv-SE" altLang="sv-SE" kern="0" dirty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altLang="sv-SE" kern="0" dirty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kern="0" dirty="0">
              <a:solidFill>
                <a:srgbClr val="3D93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13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124" y="2033905"/>
            <a:ext cx="3751431" cy="2491185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5314950" y="2505760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procent har ett </a:t>
            </a:r>
            <a:r>
              <a:rPr lang="sv-SE" sz="2800" dirty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riskbruk av alkohol 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i Skåne, något lägre än Sverige i stort. 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324124" y="6000750"/>
            <a:ext cx="548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www.folkhalsomyndigheten.se</a:t>
            </a:r>
            <a:r>
              <a:rPr lang="sv-S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  <a:endParaRPr lang="sv-S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19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5313" y="1408450"/>
            <a:ext cx="10515600" cy="1061160"/>
          </a:xfrm>
        </p:spPr>
        <p:txBody>
          <a:bodyPr>
            <a:normAutofit/>
          </a:bodyPr>
          <a:lstStyle/>
          <a:p>
            <a:pPr algn="ctr"/>
            <a:r>
              <a:rPr lang="sv-SE" b="0" dirty="0" smtClean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Vad har vi att förhålla oss till?</a:t>
            </a:r>
            <a:endParaRPr lang="sv-SE" b="0" dirty="0">
              <a:solidFill>
                <a:srgbClr val="3D93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56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056" y="716517"/>
            <a:ext cx="10515600" cy="1325563"/>
          </a:xfrm>
        </p:spPr>
        <p:txBody>
          <a:bodyPr/>
          <a:lstStyle/>
          <a:p>
            <a:r>
              <a:rPr lang="sv-SE" dirty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Lagar</a:t>
            </a:r>
          </a:p>
        </p:txBody>
      </p:sp>
      <p:sp>
        <p:nvSpPr>
          <p:cNvPr id="4" name="Rektangel med rundade hörn 3"/>
          <p:cNvSpPr/>
          <p:nvPr/>
        </p:nvSpPr>
        <p:spPr>
          <a:xfrm>
            <a:off x="479376" y="1484784"/>
            <a:ext cx="10507416" cy="3744416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Enligt </a:t>
            </a:r>
            <a:r>
              <a:rPr lang="sv-S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hälso- och sjukvårdslagen </a:t>
            </a:r>
            <a:r>
              <a:rPr lang="sv-S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(2017:30) ska sjukvården arbeta med att förebygga sjukdom och främja hälsa</a:t>
            </a:r>
          </a:p>
          <a:p>
            <a:pPr marL="0" indent="0" algn="ctr">
              <a:buNone/>
            </a:pPr>
            <a:endParaRPr lang="sv-SE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Patienter ska informeras om metoder för att förebygga sjukdom eller skada enligt </a:t>
            </a:r>
            <a:r>
              <a:rPr lang="sv-SE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patientlagen</a:t>
            </a:r>
            <a:r>
              <a:rPr lang="sv-S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(2014:821)</a:t>
            </a:r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59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/>
          <p:cNvSpPr txBox="1"/>
          <p:nvPr/>
        </p:nvSpPr>
        <p:spPr>
          <a:xfrm>
            <a:off x="1879895" y="-19596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v-SE" sz="4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Rubrik 5"/>
          <p:cNvSpPr txBox="1">
            <a:spLocks/>
          </p:cNvSpPr>
          <p:nvPr/>
        </p:nvSpPr>
        <p:spPr bwMode="auto">
          <a:xfrm>
            <a:off x="7297117" y="5866041"/>
            <a:ext cx="3207034" cy="54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v-SE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v-SE" sz="1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Socialstyrelsen 2018</a:t>
            </a:r>
            <a:endParaRPr lang="sv-SE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latshållare för innehåll 6"/>
          <p:cNvSpPr txBox="1">
            <a:spLocks/>
          </p:cNvSpPr>
          <p:nvPr/>
        </p:nvSpPr>
        <p:spPr bwMode="auto">
          <a:xfrm>
            <a:off x="1062139" y="1690688"/>
            <a:ext cx="5251723" cy="263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”Utvärderingar 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visar en positiv effekt med lägre risk för förtida död i sjukdomar, vilken kan kopplas till arbetet med </a:t>
            </a:r>
            <a:r>
              <a:rPr lang="sv-S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riktade hälsosamtal</a:t>
            </a:r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0" indent="0">
              <a:buNone/>
            </a:pP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8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8639" y="768022"/>
            <a:ext cx="3843991" cy="5012402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schemeClr val="bg1">
                <a:lumMod val="50000"/>
                <a:alpha val="9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551597" y="365125"/>
            <a:ext cx="10515600" cy="1325563"/>
          </a:xfrm>
        </p:spPr>
        <p:txBody>
          <a:bodyPr>
            <a:normAutofit/>
          </a:bodyPr>
          <a:lstStyle/>
          <a:p>
            <a:r>
              <a:rPr lang="sv-SE" dirty="0" smtClean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Socialstyrelsens riktlinjer</a:t>
            </a:r>
            <a:endParaRPr lang="sv-SE" dirty="0">
              <a:solidFill>
                <a:srgbClr val="3D93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97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 smtClean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Skåne</a:t>
            </a:r>
            <a:br>
              <a:rPr lang="sv-SE" b="0" dirty="0" smtClean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b="0" dirty="0" smtClean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Vårdprogram för levnadsvanor 2020</a:t>
            </a:r>
            <a:endParaRPr lang="sv-SE" b="0" dirty="0">
              <a:solidFill>
                <a:srgbClr val="3D93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66674" y="1825625"/>
            <a:ext cx="3058651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268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703561" y="1958515"/>
            <a:ext cx="1015070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Hälso- och sjukvårdsnämnden 2019-09-25</a:t>
            </a:r>
          </a:p>
          <a:p>
            <a:endParaRPr lang="sv-S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Hälsofrämjande</a:t>
            </a: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och </a:t>
            </a:r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sjukdomsförebyggande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insatser ska göras.</a:t>
            </a:r>
          </a:p>
          <a:p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b="1" dirty="0" smtClean="0">
                <a:cs typeface="Arial" panose="020B0604020202020204" pitchFamily="34" charset="0"/>
              </a:rPr>
              <a:t>”</a:t>
            </a:r>
            <a:r>
              <a:rPr lang="sv-S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ska ha </a:t>
            </a:r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kunskap om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, och att det finns </a:t>
            </a:r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rutiner för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, att identifiera, bedöma, initiera samt utföra och följa upp åtgärder avseende </a:t>
            </a:r>
            <a:r>
              <a:rPr lang="sv-S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levnadsvanor</a:t>
            </a: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”Ett 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systematiskt och strukturerat sätt att </a:t>
            </a:r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uppmärksamma levnadsvanor 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är att bjuda in utvalda åldersgrupper till ett så kallat </a:t>
            </a:r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riktat hälsosamtal 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med fokus på levnadsvanor, i syfte att förebygga hjärt-kärlsjukdom och </a:t>
            </a: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diabetes.”</a:t>
            </a:r>
            <a:r>
              <a:rPr lang="sv-S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v-S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703561" y="644583"/>
            <a:ext cx="10717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 smtClean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Förfrågningsunderlag (ackrediteringsvillkor) 2020 vårdcentral vårdval i Skåne</a:t>
            </a:r>
          </a:p>
        </p:txBody>
      </p:sp>
    </p:spTree>
    <p:extLst>
      <p:ext uri="{BB962C8B-B14F-4D97-AF65-F5344CB8AC3E}">
        <p14:creationId xmlns:p14="http://schemas.microsoft.com/office/powerpoint/2010/main" val="260454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/>
          </p:cNvSpPr>
          <p:nvPr/>
        </p:nvSpPr>
        <p:spPr bwMode="auto">
          <a:xfrm>
            <a:off x="1631503" y="836712"/>
            <a:ext cx="837773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sv-SE" sz="3200" kern="0" dirty="0">
              <a:solidFill>
                <a:srgbClr val="FF0000"/>
              </a:solidFill>
            </a:endParaRPr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431033" y="337836"/>
            <a:ext cx="10515600" cy="86137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v-SE" sz="4000" b="0" kern="0" dirty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Beslut om pilotfas riktade hälsosamtal 2020 </a:t>
            </a:r>
          </a:p>
        </p:txBody>
      </p:sp>
      <p:sp>
        <p:nvSpPr>
          <p:cNvPr id="5" name="Rektangel med rundade hörn 4"/>
          <p:cNvSpPr/>
          <p:nvPr/>
        </p:nvSpPr>
        <p:spPr>
          <a:xfrm>
            <a:off x="191344" y="1228047"/>
            <a:ext cx="10610057" cy="5081273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>
          <a:xfrm>
            <a:off x="431033" y="1248848"/>
            <a:ext cx="10515600" cy="5208221"/>
          </a:xfrm>
        </p:spPr>
        <p:txBody>
          <a:bodyPr>
            <a:normAutofit/>
          </a:bodyPr>
          <a:lstStyle/>
          <a:p>
            <a:pPr marL="342900" indent="-342900"/>
            <a:r>
              <a:rPr lang="sv-S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Hälso- </a:t>
            </a:r>
            <a:r>
              <a:rPr lang="sv-SE" sz="3300" b="1" dirty="0">
                <a:latin typeface="Arial" panose="020B0604020202020204" pitchFamily="34" charset="0"/>
                <a:cs typeface="Arial" panose="020B0604020202020204" pitchFamily="34" charset="0"/>
              </a:rPr>
              <a:t>och </a:t>
            </a:r>
            <a:r>
              <a:rPr lang="sv-S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sjukvårdsnämnden tog beslut </a:t>
            </a:r>
            <a:r>
              <a:rPr lang="sv-SE" sz="3300" b="1" dirty="0">
                <a:latin typeface="Arial" panose="020B0604020202020204" pitchFamily="34" charset="0"/>
                <a:cs typeface="Arial" panose="020B0604020202020204" pitchFamily="34" charset="0"/>
              </a:rPr>
              <a:t>september </a:t>
            </a:r>
            <a:r>
              <a:rPr lang="sv-S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sv-SE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sv-SE" sz="3300" dirty="0">
                <a:latin typeface="Arial" panose="020B0604020202020204" pitchFamily="34" charset="0"/>
                <a:cs typeface="Arial" panose="020B0604020202020204" pitchFamily="34" charset="0"/>
              </a:rPr>
              <a:t>Kunskapscentrum levnadsvanor och sjukdomsprevention har fått </a:t>
            </a:r>
            <a:r>
              <a:rPr lang="sv-S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uppdraget</a:t>
            </a:r>
            <a:endParaRPr lang="sv-SE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sv-SE" sz="3300" dirty="0">
                <a:latin typeface="Arial" panose="020B0604020202020204" pitchFamily="34" charset="0"/>
                <a:cs typeface="Arial" panose="020B0604020202020204" pitchFamily="34" charset="0"/>
              </a:rPr>
              <a:t>Pilotfasen omfattar cirka </a:t>
            </a:r>
            <a:r>
              <a:rPr lang="sv-SE" sz="3300" b="1" dirty="0">
                <a:latin typeface="Arial" panose="020B0604020202020204" pitchFamily="34" charset="0"/>
                <a:cs typeface="Arial" panose="020B0604020202020204" pitchFamily="34" charset="0"/>
              </a:rPr>
              <a:t>10 – 15 vårdcentraler </a:t>
            </a:r>
          </a:p>
          <a:p>
            <a:pPr marL="342900" indent="-342900"/>
            <a:r>
              <a:rPr lang="sv-SE" sz="3300" b="1" dirty="0">
                <a:latin typeface="Arial" panose="020B0604020202020204" pitchFamily="34" charset="0"/>
                <a:cs typeface="Arial" panose="020B0604020202020204" pitchFamily="34" charset="0"/>
              </a:rPr>
              <a:t>40-åringar </a:t>
            </a:r>
            <a:r>
              <a:rPr lang="sv-SE" sz="3300" dirty="0">
                <a:latin typeface="Arial" panose="020B0604020202020204" pitchFamily="34" charset="0"/>
                <a:cs typeface="Arial" panose="020B0604020202020204" pitchFamily="34" charset="0"/>
              </a:rPr>
              <a:t>ska inbjudas till </a:t>
            </a:r>
            <a:r>
              <a:rPr lang="sv-S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riktat hälsosamtal </a:t>
            </a:r>
            <a:r>
              <a:rPr lang="sv-SE" sz="3300" dirty="0">
                <a:latin typeface="Arial" panose="020B0604020202020204" pitchFamily="34" charset="0"/>
                <a:cs typeface="Arial" panose="020B0604020202020204" pitchFamily="34" charset="0"/>
              </a:rPr>
              <a:t>på </a:t>
            </a:r>
            <a:r>
              <a:rPr lang="sv-S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listad </a:t>
            </a:r>
            <a:r>
              <a:rPr lang="sv-SE" sz="3300" dirty="0">
                <a:latin typeface="Arial" panose="020B0604020202020204" pitchFamily="34" charset="0"/>
                <a:cs typeface="Arial" panose="020B0604020202020204" pitchFamily="34" charset="0"/>
              </a:rPr>
              <a:t>vårdcentral </a:t>
            </a:r>
            <a:r>
              <a:rPr lang="sv-S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sv-SE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sv-SE" sz="3300" dirty="0">
                <a:latin typeface="Arial" panose="020B0604020202020204" pitchFamily="34" charset="0"/>
                <a:cs typeface="Arial" panose="020B0604020202020204" pitchFamily="34" charset="0"/>
              </a:rPr>
              <a:t>Planerat breddinförande </a:t>
            </a:r>
            <a:r>
              <a:rPr lang="sv-S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2021: 40-åringar </a:t>
            </a:r>
            <a:r>
              <a:rPr lang="sv-SE" sz="3300" dirty="0">
                <a:latin typeface="Arial" panose="020B0604020202020204" pitchFamily="34" charset="0"/>
                <a:cs typeface="Arial" panose="020B0604020202020204" pitchFamily="34" charset="0"/>
              </a:rPr>
              <a:t>på alla </a:t>
            </a:r>
            <a:r>
              <a:rPr lang="sv-S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3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vårdcentraler </a:t>
            </a:r>
            <a:r>
              <a:rPr lang="sv-SE" sz="33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sv-S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Skåne</a:t>
            </a:r>
            <a:endParaRPr lang="sv-SE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35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67962" cy="6889747"/>
          </a:xfrm>
          <a:prstGeom prst="rect">
            <a:avLst/>
          </a:prstGeom>
        </p:spPr>
      </p:pic>
      <p:sp>
        <p:nvSpPr>
          <p:cNvPr id="5" name="Platshållare för text 4"/>
          <p:cNvSpPr>
            <a:spLocks noGrp="1"/>
          </p:cNvSpPr>
          <p:nvPr>
            <p:ph type="body" sz="half" idx="4294967295"/>
          </p:nvPr>
        </p:nvSpPr>
        <p:spPr>
          <a:xfrm>
            <a:off x="5950424" y="1518443"/>
            <a:ext cx="5395355" cy="38115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4000" dirty="0" smtClean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Hälsosamtal är</a:t>
            </a:r>
          </a:p>
          <a:p>
            <a:pPr marL="0" indent="0">
              <a:buNone/>
            </a:pPr>
            <a:r>
              <a:rPr lang="sv-SE" sz="4000" dirty="0" smtClean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riktade mot </a:t>
            </a:r>
          </a:p>
          <a:p>
            <a:pPr marL="0" indent="0">
              <a:buNone/>
            </a:pPr>
            <a:r>
              <a:rPr lang="sv-SE" sz="4000" dirty="0" smtClean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hjärt-kärlsjukdom</a:t>
            </a:r>
            <a:endParaRPr lang="sv-SE" sz="4000" dirty="0">
              <a:solidFill>
                <a:srgbClr val="3D93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03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sidfot 6"/>
          <p:cNvSpPr>
            <a:spLocks noGrp="1"/>
          </p:cNvSpPr>
          <p:nvPr/>
        </p:nvSpPr>
        <p:spPr bwMode="auto">
          <a:xfrm>
            <a:off x="1631504" y="118899"/>
            <a:ext cx="892899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v-SE" altLang="sv-SE" sz="1800" b="1" dirty="0"/>
              <a:t>Riktade </a:t>
            </a:r>
            <a:r>
              <a:rPr lang="sv-SE" altLang="sv-SE" sz="2000" b="1" dirty="0"/>
              <a:t>hälsosamtal</a:t>
            </a:r>
            <a:r>
              <a:rPr lang="sv-SE" altLang="sv-SE" sz="1800" b="1" dirty="0"/>
              <a:t> – ett svenskt koncept för att förebygga hjärtkärlsjukdom</a:t>
            </a:r>
          </a:p>
        </p:txBody>
      </p:sp>
      <p:sp>
        <p:nvSpPr>
          <p:cNvPr id="8" name="Rektangel med rundade hörn 7"/>
          <p:cNvSpPr/>
          <p:nvPr/>
        </p:nvSpPr>
        <p:spPr>
          <a:xfrm>
            <a:off x="469711" y="2060848"/>
            <a:ext cx="10961143" cy="3721885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469711" y="2457477"/>
            <a:ext cx="5794611" cy="3325256"/>
          </a:xfrm>
        </p:spPr>
        <p:txBody>
          <a:bodyPr>
            <a:normAutofit/>
          </a:bodyPr>
          <a:lstStyle/>
          <a:p>
            <a:pPr marL="342900" indent="-342900">
              <a:defRPr/>
            </a:pPr>
            <a:r>
              <a:rPr lang="sv-SE" altLang="sv-SE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Vad</a:t>
            </a:r>
            <a:r>
              <a:rPr lang="sv-SE" altLang="sv-SE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altLang="sv-SE" kern="0" dirty="0">
                <a:latin typeface="Arial" panose="020B0604020202020204" pitchFamily="34" charset="0"/>
                <a:cs typeface="Arial" panose="020B0604020202020204" pitchFamily="34" charset="0"/>
              </a:rPr>
              <a:t>utmärker riktade hälsosamtal?</a:t>
            </a:r>
          </a:p>
          <a:p>
            <a:pPr marL="342900" indent="-342900">
              <a:defRPr/>
            </a:pPr>
            <a:r>
              <a:rPr lang="sv-SE" altLang="sv-SE" b="1" kern="0" dirty="0">
                <a:latin typeface="Arial" panose="020B0604020202020204" pitchFamily="34" charset="0"/>
                <a:cs typeface="Arial" panose="020B0604020202020204" pitchFamily="34" charset="0"/>
              </a:rPr>
              <a:t>Vad</a:t>
            </a:r>
            <a:r>
              <a:rPr lang="sv-SE" altLang="sv-SE" kern="0" dirty="0">
                <a:latin typeface="Arial" panose="020B0604020202020204" pitchFamily="34" charset="0"/>
                <a:cs typeface="Arial" panose="020B0604020202020204" pitchFamily="34" charset="0"/>
              </a:rPr>
              <a:t> händer efter hälsosamtal</a:t>
            </a:r>
            <a:r>
              <a:rPr lang="sv-SE" altLang="sv-SE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sv-SE" altLang="sv-SE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sv-SE" altLang="sv-SE" b="1" kern="0" dirty="0">
                <a:latin typeface="Arial" panose="020B0604020202020204" pitchFamily="34" charset="0"/>
                <a:cs typeface="Arial" panose="020B0604020202020204" pitchFamily="34" charset="0"/>
              </a:rPr>
              <a:t>Vad</a:t>
            </a:r>
            <a:r>
              <a:rPr lang="sv-SE" altLang="sv-SE" kern="0" dirty="0">
                <a:latin typeface="Arial" panose="020B0604020202020204" pitchFamily="34" charset="0"/>
                <a:cs typeface="Arial" panose="020B0604020202020204" pitchFamily="34" charset="0"/>
              </a:rPr>
              <a:t> behövs för att genomföra hälsosamtal?</a:t>
            </a:r>
            <a:endParaRPr lang="sv-SE" altLang="sv-SE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/>
          </a:p>
        </p:txBody>
      </p:sp>
      <p:sp>
        <p:nvSpPr>
          <p:cNvPr id="9" name="Underrubrik 6"/>
          <p:cNvSpPr txBox="1">
            <a:spLocks/>
          </p:cNvSpPr>
          <p:nvPr/>
        </p:nvSpPr>
        <p:spPr bwMode="auto">
          <a:xfrm>
            <a:off x="6360673" y="2457476"/>
            <a:ext cx="5422289" cy="341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l">
              <a:defRPr/>
            </a:pPr>
            <a:r>
              <a:rPr lang="sv-SE" altLang="sv-SE" b="1" kern="0" dirty="0">
                <a:latin typeface="Arial" panose="020B0604020202020204" pitchFamily="34" charset="0"/>
                <a:cs typeface="Arial" panose="020B0604020202020204" pitchFamily="34" charset="0"/>
              </a:rPr>
              <a:t>Hur</a:t>
            </a:r>
            <a:r>
              <a:rPr lang="sv-SE" altLang="sv-SE" kern="0" dirty="0">
                <a:latin typeface="Arial" panose="020B0604020202020204" pitchFamily="34" charset="0"/>
                <a:cs typeface="Arial" panose="020B0604020202020204" pitchFamily="34" charset="0"/>
              </a:rPr>
              <a:t> går det till?</a:t>
            </a:r>
          </a:p>
          <a:p>
            <a:pPr algn="l">
              <a:defRPr/>
            </a:pPr>
            <a:r>
              <a:rPr lang="sv-SE" altLang="sv-SE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Vad</a:t>
            </a:r>
            <a:r>
              <a:rPr lang="sv-SE" altLang="sv-SE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altLang="sv-SE" kern="0" dirty="0">
                <a:latin typeface="Arial" panose="020B0604020202020204" pitchFamily="34" charset="0"/>
                <a:cs typeface="Arial" panose="020B0604020202020204" pitchFamily="34" charset="0"/>
              </a:rPr>
              <a:t>finns det för evidens?</a:t>
            </a:r>
          </a:p>
          <a:p>
            <a:pPr marL="342900" indent="-342900" algn="l"/>
            <a:r>
              <a:rPr lang="sv-SE" altLang="sv-SE" b="1" kern="0" dirty="0">
                <a:latin typeface="Arial" panose="020B0604020202020204" pitchFamily="34" charset="0"/>
                <a:cs typeface="Arial" panose="020B0604020202020204" pitchFamily="34" charset="0"/>
              </a:rPr>
              <a:t>Vad </a:t>
            </a:r>
            <a:r>
              <a:rPr lang="sv-SE" altLang="sv-SE" kern="0" dirty="0">
                <a:latin typeface="Arial" panose="020B0604020202020204" pitchFamily="34" charset="0"/>
                <a:cs typeface="Arial" panose="020B0604020202020204" pitchFamily="34" charset="0"/>
              </a:rPr>
              <a:t>tycker deltagarna?</a:t>
            </a:r>
            <a:endParaRPr lang="sv-SE" altLang="sv-SE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defRPr/>
            </a:pPr>
            <a:r>
              <a:rPr lang="sv-SE" altLang="sv-SE" b="1" kern="0" dirty="0">
                <a:latin typeface="Arial" panose="020B0604020202020204" pitchFamily="34" charset="0"/>
                <a:cs typeface="Arial" panose="020B0604020202020204" pitchFamily="34" charset="0"/>
              </a:rPr>
              <a:t>Vilka</a:t>
            </a:r>
            <a:r>
              <a:rPr lang="sv-SE" altLang="sv-SE" kern="0" dirty="0">
                <a:latin typeface="Arial" panose="020B0604020202020204" pitchFamily="34" charset="0"/>
                <a:cs typeface="Arial" panose="020B0604020202020204" pitchFamily="34" charset="0"/>
              </a:rPr>
              <a:t> erbjuder </a:t>
            </a:r>
            <a:r>
              <a:rPr lang="sv-SE" altLang="sv-SE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riktade</a:t>
            </a:r>
          </a:p>
          <a:p>
            <a:pPr marL="342900" indent="-342900" algn="l">
              <a:defRPr/>
            </a:pPr>
            <a:r>
              <a:rPr lang="sv-SE" altLang="sv-SE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hälsosamtal</a:t>
            </a:r>
            <a:r>
              <a:rPr lang="sv-SE" altLang="sv-SE" kern="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2482" y="1303527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sv-SE" altLang="sv-SE" kern="0" dirty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Riktade </a:t>
            </a:r>
            <a:r>
              <a:rPr lang="sv-SE" altLang="sv-SE" kern="0" dirty="0" smtClean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hälsosamtal</a:t>
            </a:r>
            <a:endParaRPr lang="sv-SE" sz="3600" kern="0" dirty="0">
              <a:solidFill>
                <a:srgbClr val="3D93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73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sidfot 6"/>
          <p:cNvSpPr>
            <a:spLocks noGrp="1"/>
          </p:cNvSpPr>
          <p:nvPr/>
        </p:nvSpPr>
        <p:spPr bwMode="auto">
          <a:xfrm>
            <a:off x="1775520" y="175785"/>
            <a:ext cx="892899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v-SE" altLang="sv-SE" sz="1800" b="1" dirty="0"/>
              <a:t>Riktade </a:t>
            </a:r>
            <a:r>
              <a:rPr lang="sv-SE" altLang="sv-SE" sz="2000" b="1" dirty="0"/>
              <a:t>hälsosamtal</a:t>
            </a:r>
            <a:r>
              <a:rPr lang="sv-SE" altLang="sv-SE" sz="1800" b="1" dirty="0"/>
              <a:t> – ett svenskt koncept för att förebygga hjärtkärlsjukdom</a:t>
            </a:r>
          </a:p>
        </p:txBody>
      </p:sp>
      <p:sp>
        <p:nvSpPr>
          <p:cNvPr id="10" name="Rubrik 1"/>
          <p:cNvSpPr txBox="1">
            <a:spLocks/>
          </p:cNvSpPr>
          <p:nvPr/>
        </p:nvSpPr>
        <p:spPr bwMode="auto">
          <a:xfrm>
            <a:off x="1631504" y="595149"/>
            <a:ext cx="880789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sv-SE" sz="3600" kern="0" dirty="0">
              <a:solidFill>
                <a:srgbClr val="FF0000"/>
              </a:solidFill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537670" y="26518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sv-SE" altLang="sv-SE" b="1" kern="0" dirty="0" smtClean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Vad</a:t>
            </a:r>
            <a:r>
              <a:rPr lang="sv-SE" altLang="sv-SE" kern="0" dirty="0" smtClean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är </a:t>
            </a:r>
            <a:r>
              <a:rPr lang="sv-SE" altLang="sv-SE" kern="0" dirty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syftet?</a:t>
            </a:r>
            <a:endParaRPr lang="sv-SE" kern="0" dirty="0">
              <a:solidFill>
                <a:srgbClr val="3D93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ktangel med rundade hörn 7"/>
          <p:cNvSpPr/>
          <p:nvPr/>
        </p:nvSpPr>
        <p:spPr>
          <a:xfrm>
            <a:off x="407369" y="1195755"/>
            <a:ext cx="10369152" cy="4981208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537670" y="1464410"/>
            <a:ext cx="10515600" cy="4656666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sv-SE" kern="0" dirty="0">
                <a:latin typeface="Arial" panose="020B0604020202020204" pitchFamily="34" charset="0"/>
                <a:cs typeface="Arial" panose="020B0604020202020204" pitchFamily="34" charset="0"/>
              </a:rPr>
              <a:t>Riktat mot </a:t>
            </a:r>
            <a:r>
              <a:rPr lang="sv-SE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hjärt- kärlsjukdom</a:t>
            </a:r>
          </a:p>
          <a:p>
            <a:pPr marL="0" indent="0">
              <a:buNone/>
              <a:defRPr/>
            </a:pPr>
            <a:endParaRPr lang="sv-SE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sv-SE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Syftet </a:t>
            </a:r>
            <a:r>
              <a:rPr lang="sv-SE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är att </a:t>
            </a:r>
            <a:r>
              <a:rPr lang="sv-SE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förebygga </a:t>
            </a:r>
            <a:r>
              <a:rPr lang="sv-SE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hjärt-kärlsjukdom </a:t>
            </a:r>
            <a:r>
              <a:rPr lang="sv-SE" b="1" kern="0" dirty="0">
                <a:latin typeface="Arial" panose="020B0604020202020204" pitchFamily="34" charset="0"/>
                <a:cs typeface="Arial" panose="020B0604020202020204" pitchFamily="34" charset="0"/>
              </a:rPr>
              <a:t>och diabetes typ 2</a:t>
            </a:r>
            <a:endParaRPr lang="sv-SE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sv-SE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defRPr/>
            </a:pPr>
            <a:r>
              <a:rPr lang="sv-SE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Riktade </a:t>
            </a:r>
            <a:r>
              <a:rPr lang="sv-SE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hälsosamtal är </a:t>
            </a:r>
            <a:r>
              <a:rPr lang="sv-SE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sv-SE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evidensbaserad metod för att </a:t>
            </a:r>
            <a:r>
              <a:rPr lang="sv-SE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identifiera ohälsosamma levnadsvanor i syfte att kunna erbjuda stöd till förändring</a:t>
            </a:r>
          </a:p>
          <a:p>
            <a:pPr marL="342900" indent="-342900">
              <a:defRPr/>
            </a:pPr>
            <a:endParaRPr lang="sv-SE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defRPr/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Då ohälsosamma levnadsvanor även påverkar insjuknande i cancer finns potential att minska insjuknandet även för dessa sjukdomar</a:t>
            </a:r>
          </a:p>
        </p:txBody>
      </p:sp>
    </p:spTree>
    <p:extLst>
      <p:ext uri="{BB962C8B-B14F-4D97-AF65-F5344CB8AC3E}">
        <p14:creationId xmlns:p14="http://schemas.microsoft.com/office/powerpoint/2010/main" val="145085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1412776"/>
            <a:ext cx="3096344" cy="2904130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-20410" y="450912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Kunskapscentrum levnadsvanor </a:t>
            </a:r>
            <a:br>
              <a:rPr lang="sv-SE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och sjukdomsprevention</a:t>
            </a:r>
            <a:endParaRPr lang="sv-S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30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6"/>
          <p:cNvSpPr>
            <a:spLocks noGrp="1"/>
          </p:cNvSpPr>
          <p:nvPr/>
        </p:nvSpPr>
        <p:spPr bwMode="auto">
          <a:xfrm>
            <a:off x="2495533" y="6499926"/>
            <a:ext cx="7200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v-SE" altLang="sv-SE" b="1" dirty="0"/>
              <a:t>Nätverket Hälsofrämjande hälso- och sjukvård (HFS)</a:t>
            </a:r>
          </a:p>
        </p:txBody>
      </p:sp>
      <p:sp>
        <p:nvSpPr>
          <p:cNvPr id="7" name="Platshållare för sidfot 6"/>
          <p:cNvSpPr>
            <a:spLocks noGrp="1"/>
          </p:cNvSpPr>
          <p:nvPr/>
        </p:nvSpPr>
        <p:spPr bwMode="auto">
          <a:xfrm>
            <a:off x="1631504" y="118899"/>
            <a:ext cx="892899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v-SE" altLang="sv-SE" sz="1800" b="1" dirty="0"/>
              <a:t>Riktade </a:t>
            </a:r>
            <a:r>
              <a:rPr lang="sv-SE" altLang="sv-SE" sz="2000" b="1" dirty="0"/>
              <a:t>hälsosamtal</a:t>
            </a:r>
            <a:r>
              <a:rPr lang="sv-SE" altLang="sv-SE" sz="1800" b="1" dirty="0"/>
              <a:t> – ett svenskt koncept för att förebygga hjärtkärlsjukdom</a:t>
            </a:r>
          </a:p>
        </p:txBody>
      </p:sp>
      <p:sp>
        <p:nvSpPr>
          <p:cNvPr id="10" name="Platshållare för text 2"/>
          <p:cNvSpPr txBox="1">
            <a:spLocks/>
          </p:cNvSpPr>
          <p:nvPr/>
        </p:nvSpPr>
        <p:spPr bwMode="auto">
          <a:xfrm>
            <a:off x="839416" y="1988840"/>
            <a:ext cx="1094521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A0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A0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A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A0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A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</a:pPr>
            <a:r>
              <a:rPr lang="sv-SE" sz="2400" kern="0" dirty="0" smtClean="0">
                <a:solidFill>
                  <a:srgbClr val="000000"/>
                </a:solidFill>
                <a:latin typeface="Arial"/>
              </a:rPr>
              <a:t>Genomförs </a:t>
            </a:r>
            <a:r>
              <a:rPr lang="sv-SE" sz="2400" b="1" kern="0" dirty="0">
                <a:solidFill>
                  <a:srgbClr val="000000"/>
                </a:solidFill>
                <a:latin typeface="Arial"/>
              </a:rPr>
              <a:t>integrerat i primärvården</a:t>
            </a:r>
          </a:p>
          <a:p>
            <a:pPr>
              <a:buClrTx/>
            </a:pPr>
            <a:r>
              <a:rPr lang="sv-SE" sz="2400" kern="0" dirty="0">
                <a:solidFill>
                  <a:srgbClr val="000000"/>
                </a:solidFill>
                <a:latin typeface="Arial"/>
              </a:rPr>
              <a:t>Är </a:t>
            </a:r>
            <a:r>
              <a:rPr lang="sv-SE" sz="2400" b="1" kern="0" dirty="0" smtClean="0">
                <a:solidFill>
                  <a:srgbClr val="000000"/>
                </a:solidFill>
                <a:latin typeface="Arial"/>
              </a:rPr>
              <a:t>befolkningsbaserat</a:t>
            </a:r>
            <a:r>
              <a:rPr lang="sv-SE" sz="2400" kern="0" dirty="0" smtClean="0">
                <a:solidFill>
                  <a:srgbClr val="000000"/>
                </a:solidFill>
                <a:latin typeface="Arial"/>
              </a:rPr>
              <a:t>, samtliga i en åldersgrupp</a:t>
            </a:r>
            <a:r>
              <a:rPr lang="sv-SE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sv-SE" sz="2400" kern="0" dirty="0" smtClean="0">
                <a:solidFill>
                  <a:srgbClr val="000000"/>
                </a:solidFill>
                <a:latin typeface="Arial"/>
              </a:rPr>
              <a:t>bjuds in till sin listade vårdcentral. </a:t>
            </a:r>
          </a:p>
          <a:p>
            <a:pPr>
              <a:buClrTx/>
            </a:pPr>
            <a:r>
              <a:rPr lang="sv-SE" sz="2400" kern="0" dirty="0" smtClean="0">
                <a:solidFill>
                  <a:srgbClr val="000000"/>
                </a:solidFill>
                <a:latin typeface="Arial"/>
              </a:rPr>
              <a:t>Kombinerar </a:t>
            </a:r>
            <a:r>
              <a:rPr lang="sv-SE" sz="2400" b="1" kern="0" dirty="0">
                <a:solidFill>
                  <a:srgbClr val="000000"/>
                </a:solidFill>
                <a:latin typeface="Arial"/>
              </a:rPr>
              <a:t>hälsofrämjande och </a:t>
            </a:r>
            <a:r>
              <a:rPr lang="sv-SE" sz="2400" b="1" kern="0" dirty="0" smtClean="0">
                <a:solidFill>
                  <a:srgbClr val="000000"/>
                </a:solidFill>
                <a:latin typeface="Arial"/>
              </a:rPr>
              <a:t>sjukdomsförebyggande, låg- </a:t>
            </a:r>
            <a:r>
              <a:rPr lang="sv-SE" sz="2400" b="1" kern="0" dirty="0">
                <a:solidFill>
                  <a:srgbClr val="000000"/>
                </a:solidFill>
                <a:latin typeface="Arial"/>
              </a:rPr>
              <a:t>och </a:t>
            </a:r>
            <a:r>
              <a:rPr lang="sv-SE" sz="2400" b="1" kern="0" dirty="0" smtClean="0">
                <a:solidFill>
                  <a:srgbClr val="000000"/>
                </a:solidFill>
                <a:latin typeface="Arial"/>
              </a:rPr>
              <a:t>högriskstrategi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sv-SE" sz="2400" kern="0" dirty="0">
                <a:solidFill>
                  <a:srgbClr val="000000"/>
                </a:solidFill>
                <a:latin typeface="Arial"/>
              </a:rPr>
              <a:t>Fokuserar på </a:t>
            </a:r>
            <a:r>
              <a:rPr lang="sv-SE" sz="2400" b="1" kern="0" dirty="0">
                <a:solidFill>
                  <a:srgbClr val="000000"/>
                </a:solidFill>
                <a:latin typeface="Arial"/>
              </a:rPr>
              <a:t>hälsosamtalet utifrån </a:t>
            </a:r>
            <a:r>
              <a:rPr lang="sv-SE" sz="2400" b="1" kern="0" dirty="0" smtClean="0">
                <a:solidFill>
                  <a:srgbClr val="000000"/>
                </a:solidFill>
                <a:latin typeface="Arial"/>
              </a:rPr>
              <a:t>personcentrerad samtalsmetodik</a:t>
            </a:r>
            <a:r>
              <a:rPr lang="sv-SE" sz="2400" b="1" kern="0" dirty="0">
                <a:solidFill>
                  <a:srgbClr val="000000"/>
                </a:solidFill>
                <a:latin typeface="Arial"/>
              </a:rPr>
              <a:t>.</a:t>
            </a:r>
            <a:r>
              <a:rPr lang="sv-SE" sz="2400" b="1" kern="0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sv-SE" sz="2400" kern="0" dirty="0" smtClean="0">
                <a:solidFill>
                  <a:srgbClr val="000000"/>
                </a:solidFill>
                <a:latin typeface="Arial"/>
              </a:rPr>
              <a:t>Visuellt </a:t>
            </a:r>
            <a:r>
              <a:rPr lang="sv-SE" sz="2400" b="1" kern="0" dirty="0" smtClean="0">
                <a:solidFill>
                  <a:srgbClr val="000000"/>
                </a:solidFill>
                <a:latin typeface="Arial"/>
              </a:rPr>
              <a:t>pedagogiskt hjälpmedel </a:t>
            </a:r>
            <a:r>
              <a:rPr lang="sv-SE" sz="2400" kern="0" dirty="0" smtClean="0">
                <a:solidFill>
                  <a:srgbClr val="000000"/>
                </a:solidFill>
                <a:latin typeface="Arial"/>
              </a:rPr>
              <a:t>används (hälsokurvan) 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sv-SE" sz="2400" kern="0" dirty="0" smtClean="0">
                <a:solidFill>
                  <a:srgbClr val="000000"/>
                </a:solidFill>
                <a:latin typeface="Arial"/>
              </a:rPr>
              <a:t>Baseras </a:t>
            </a:r>
            <a:r>
              <a:rPr lang="sv-SE" sz="2400" kern="0" dirty="0">
                <a:solidFill>
                  <a:srgbClr val="000000"/>
                </a:solidFill>
                <a:latin typeface="Arial"/>
              </a:rPr>
              <a:t>på </a:t>
            </a:r>
            <a:r>
              <a:rPr lang="sv-SE" sz="2400" b="1" kern="0" dirty="0">
                <a:solidFill>
                  <a:srgbClr val="000000"/>
                </a:solidFill>
                <a:latin typeface="Arial"/>
              </a:rPr>
              <a:t>medicinsk evidens </a:t>
            </a:r>
            <a:r>
              <a:rPr lang="sv-SE" sz="2400" kern="0" dirty="0">
                <a:solidFill>
                  <a:srgbClr val="000000"/>
                </a:solidFill>
                <a:latin typeface="Arial"/>
              </a:rPr>
              <a:t>för hjärt-kärlprevention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sv-SE" sz="2400" kern="0" dirty="0" smtClean="0">
                <a:solidFill>
                  <a:srgbClr val="000000"/>
                </a:solidFill>
                <a:latin typeface="Arial"/>
              </a:rPr>
              <a:t>Uppföljning via </a:t>
            </a:r>
            <a:r>
              <a:rPr lang="sv-SE" sz="2400" b="1" kern="0" dirty="0" smtClean="0">
                <a:solidFill>
                  <a:srgbClr val="000000"/>
                </a:solidFill>
                <a:latin typeface="Arial"/>
              </a:rPr>
              <a:t>metodstöd</a:t>
            </a:r>
            <a:endParaRPr lang="sv-SE" sz="2400" b="1" kern="0" dirty="0">
              <a:solidFill>
                <a:srgbClr val="000000"/>
              </a:solidFill>
              <a:latin typeface="Arial"/>
            </a:endParaRP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sv-SE" kern="0" dirty="0">
              <a:solidFill>
                <a:srgbClr val="000000"/>
              </a:solidFill>
              <a:latin typeface="Arial"/>
            </a:endParaRPr>
          </a:p>
          <a:p>
            <a:pPr marL="0" indent="0">
              <a:buClrTx/>
              <a:buNone/>
            </a:pPr>
            <a:endParaRPr lang="sv-SE" sz="2400" kern="0" dirty="0" smtClean="0">
              <a:solidFill>
                <a:srgbClr val="000000"/>
              </a:solidFill>
              <a:latin typeface="Arial"/>
            </a:endParaRPr>
          </a:p>
          <a:p>
            <a:pPr>
              <a:buClrTx/>
            </a:pPr>
            <a:endParaRPr lang="sv-SE" sz="24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Rubrik 1"/>
          <p:cNvSpPr>
            <a:spLocks noGrp="1"/>
          </p:cNvSpPr>
          <p:nvPr>
            <p:ph type="ctrTitle"/>
          </p:nvPr>
        </p:nvSpPr>
        <p:spPr>
          <a:xfrm>
            <a:off x="822297" y="836712"/>
            <a:ext cx="9356576" cy="2016224"/>
          </a:xfrm>
        </p:spPr>
        <p:txBody>
          <a:bodyPr>
            <a:normAutofit/>
          </a:bodyPr>
          <a:lstStyle/>
          <a:p>
            <a:r>
              <a:rPr lang="sv-SE" altLang="sv-SE" dirty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Vad </a:t>
            </a:r>
            <a:r>
              <a:rPr lang="sv-SE" altLang="sv-SE" dirty="0" smtClean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utmärker riktade hälsosamtal? </a:t>
            </a:r>
            <a:endParaRPr lang="sv-S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83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82824" y="195790"/>
            <a:ext cx="10871200" cy="777877"/>
          </a:xfrm>
        </p:spPr>
        <p:txBody>
          <a:bodyPr/>
          <a:lstStyle/>
          <a:p>
            <a:pPr algn="ctr"/>
            <a:r>
              <a:rPr lang="sv-SE" dirty="0" smtClean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Riktat hälsosamtal vs Allmän hälsokontroll</a:t>
            </a:r>
            <a:endParaRPr lang="sv-SE" dirty="0">
              <a:solidFill>
                <a:srgbClr val="3D93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ktangel med rundade hörn 4"/>
          <p:cNvSpPr/>
          <p:nvPr/>
        </p:nvSpPr>
        <p:spPr>
          <a:xfrm>
            <a:off x="558696" y="973667"/>
            <a:ext cx="4986867" cy="5048250"/>
          </a:xfrm>
          <a:prstGeom prst="roundRect">
            <a:avLst/>
          </a:prstGeom>
          <a:solidFill>
            <a:srgbClr val="F8D4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/>
          </a:p>
        </p:txBody>
      </p:sp>
      <p:sp>
        <p:nvSpPr>
          <p:cNvPr id="6" name="Rektangel med rundade hörn 5"/>
          <p:cNvSpPr/>
          <p:nvPr/>
        </p:nvSpPr>
        <p:spPr>
          <a:xfrm>
            <a:off x="5689707" y="973667"/>
            <a:ext cx="5023274" cy="5551677"/>
          </a:xfrm>
          <a:prstGeom prst="roundRect">
            <a:avLst/>
          </a:prstGeom>
          <a:noFill/>
          <a:ln w="38100">
            <a:solidFill>
              <a:srgbClr val="F8D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999068" y="1100668"/>
            <a:ext cx="3928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Riktat hälsosamtal</a:t>
            </a:r>
            <a:endParaRPr lang="sv-S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6239924" y="973667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Allmän hälsokontroll</a:t>
            </a:r>
            <a:endParaRPr lang="sv-S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latshållare för innehåll 2"/>
          <p:cNvSpPr>
            <a:spLocks noGrp="1"/>
          </p:cNvSpPr>
          <p:nvPr/>
        </p:nvSpPr>
        <p:spPr>
          <a:xfrm>
            <a:off x="677335" y="1697376"/>
            <a:ext cx="4572000" cy="4474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Riktat mot </a:t>
            </a:r>
            <a:r>
              <a:rPr lang="sv-SE" sz="240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hjärt-kärlsjukdom</a:t>
            </a:r>
            <a:endParaRPr lang="sv-S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Fokus på levnadsvanor</a:t>
            </a:r>
            <a:endParaRPr lang="sv-S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 värde för alla som </a:t>
            </a:r>
            <a:r>
              <a:rPr lang="sv-SE" sz="240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deltar</a:t>
            </a:r>
            <a:endParaRPr lang="sv-S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Alla i en åldersgrupp bjuds in </a:t>
            </a:r>
            <a:endParaRPr lang="sv-S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Alla erbjuds personcentrerat hälsosamtal</a:t>
            </a:r>
            <a:endParaRPr lang="sv-S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Genomförs i välbekant miljö på listad </a:t>
            </a:r>
            <a:r>
              <a:rPr lang="sv-SE" sz="240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vårdcentral</a:t>
            </a:r>
          </a:p>
          <a:p>
            <a:pPr marL="342900" indent="-3429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Grafiskt hjälpmedel </a:t>
            </a:r>
            <a:r>
              <a:rPr lang="sv-SE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används</a:t>
            </a:r>
          </a:p>
          <a:p>
            <a:pPr marL="342900" indent="-3429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400" dirty="0" smtClean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Medicinsk evidens finns</a:t>
            </a:r>
            <a:endParaRPr lang="sv-SE" sz="24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40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Kombinerar </a:t>
            </a:r>
            <a:r>
              <a:rPr lang="sv-SE" sz="24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lågrisk</a:t>
            </a:r>
            <a:r>
              <a:rPr lang="sv-SE" sz="2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och högriskstrategi </a:t>
            </a:r>
            <a:endParaRPr lang="sv-SE" sz="2400" kern="12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sv-S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latshållare för innehåll 3"/>
          <p:cNvSpPr>
            <a:spLocks noGrp="1"/>
          </p:cNvSpPr>
          <p:nvPr/>
        </p:nvSpPr>
        <p:spPr>
          <a:xfrm>
            <a:off x="5885273" y="1570376"/>
            <a:ext cx="5012493" cy="43419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 riktat mot specifik sjukdomsgrupp     </a:t>
            </a:r>
            <a:endParaRPr lang="sv-S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40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Oftast </a:t>
            </a:r>
            <a:r>
              <a:rPr lang="sv-SE" sz="2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fokus på blodprover</a:t>
            </a:r>
            <a:endParaRPr lang="sv-S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 värde för begränsat antal deltagare</a:t>
            </a:r>
            <a:endParaRPr lang="sv-S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Individen tar oftast eget </a:t>
            </a:r>
            <a:r>
              <a:rPr lang="sv-SE" sz="240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initiativ och får ofta bekosta själv</a:t>
            </a:r>
            <a:endParaRPr lang="sv-S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Alla erbjuds inte alltid hälsosamtal</a:t>
            </a:r>
            <a:endParaRPr lang="sv-S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Genomförs oftast i obekant </a:t>
            </a:r>
            <a:r>
              <a:rPr lang="sv-SE" sz="240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miljö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Medicinsk evidens finns inte</a:t>
            </a:r>
            <a:endParaRPr lang="sv-S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Kombinerar inte </a:t>
            </a:r>
            <a:r>
              <a:rPr lang="sv-SE" sz="24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lågrisk</a:t>
            </a:r>
            <a:r>
              <a:rPr lang="sv-SE" sz="2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och högriskstrategi</a:t>
            </a:r>
            <a:endParaRPr lang="sv-S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48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med rundade hörn 7"/>
          <p:cNvSpPr/>
          <p:nvPr/>
        </p:nvSpPr>
        <p:spPr>
          <a:xfrm>
            <a:off x="1207882" y="614076"/>
            <a:ext cx="9509760" cy="4981525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/>
          <p:cNvSpPr txBox="1"/>
          <p:nvPr/>
        </p:nvSpPr>
        <p:spPr>
          <a:xfrm>
            <a:off x="1853129" y="1283970"/>
            <a:ext cx="827922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altLang="sv-SE" sz="4000" kern="0" dirty="0">
                <a:latin typeface="Arial" panose="020B0604020202020204" pitchFamily="34" charset="0"/>
                <a:cs typeface="Arial" panose="020B0604020202020204" pitchFamily="34" charset="0"/>
              </a:rPr>
              <a:t>Den preventiva </a:t>
            </a:r>
            <a:r>
              <a:rPr lang="sv-SE" altLang="sv-SE" sz="4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paradoxen</a:t>
            </a:r>
            <a:endParaRPr lang="sv-SE" altLang="sv-SE" sz="4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/>
          </a:p>
        </p:txBody>
      </p:sp>
      <p:sp>
        <p:nvSpPr>
          <p:cNvPr id="6" name="textruta 2"/>
          <p:cNvSpPr txBox="1">
            <a:spLocks noChangeArrowheads="1"/>
          </p:cNvSpPr>
          <p:nvPr/>
        </p:nvSpPr>
        <p:spPr bwMode="auto">
          <a:xfrm>
            <a:off x="1853129" y="2434022"/>
            <a:ext cx="84249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sv-SE" alt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  <a:t>Det är viktigare att </a:t>
            </a:r>
            <a:r>
              <a:rPr lang="sv-SE" alt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många med låg eller måttlig risk ändrar sig lite </a:t>
            </a:r>
            <a: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  <a:t>än att några få med hög risk ändrar sig mycket.”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041139" y="3595352"/>
            <a:ext cx="8236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Huvudparten av all hjärt-kärlsjukdom inträffar i en majoritet av befolkningen som har låg till måttlig ökad risk för att insjukna, medan de med hög risk är en betydligt mindre grupp. </a:t>
            </a:r>
            <a:endParaRPr lang="sv-S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37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2156532" y="561703"/>
            <a:ext cx="8155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sz="4400" b="1" dirty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</a:t>
            </a:r>
            <a:r>
              <a:rPr lang="sv-SE" sz="4400" dirty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går det till?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84076100"/>
              </p:ext>
            </p:extLst>
          </p:nvPr>
        </p:nvGraphicFramePr>
        <p:xfrm>
          <a:off x="783771" y="1556792"/>
          <a:ext cx="10900610" cy="4375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096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6"/>
          <p:cNvSpPr>
            <a:spLocks noGrp="1"/>
          </p:cNvSpPr>
          <p:nvPr/>
        </p:nvSpPr>
        <p:spPr bwMode="auto">
          <a:xfrm>
            <a:off x="2495533" y="6499926"/>
            <a:ext cx="7200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v-SE" altLang="sv-SE" b="1" dirty="0"/>
              <a:t>Nätverket Hälsofrämjande hälso- och sjukvård (</a:t>
            </a:r>
            <a:r>
              <a:rPr lang="sv-SE" altLang="sv-SE" b="1" dirty="0" smtClean="0"/>
              <a:t>HFS)3-4gradig skala</a:t>
            </a:r>
            <a:endParaRPr lang="sv-SE" altLang="sv-SE" b="1" dirty="0"/>
          </a:p>
        </p:txBody>
      </p:sp>
      <p:sp>
        <p:nvSpPr>
          <p:cNvPr id="7" name="Platshållare för sidfot 6"/>
          <p:cNvSpPr>
            <a:spLocks noGrp="1"/>
          </p:cNvSpPr>
          <p:nvPr/>
        </p:nvSpPr>
        <p:spPr bwMode="auto">
          <a:xfrm>
            <a:off x="1631504" y="118899"/>
            <a:ext cx="892899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v-SE" altLang="sv-SE" sz="1800" b="1" dirty="0"/>
              <a:t>Riktade </a:t>
            </a:r>
            <a:r>
              <a:rPr lang="sv-SE" altLang="sv-SE" sz="2000" b="1" dirty="0"/>
              <a:t>hälsosamtal</a:t>
            </a:r>
            <a:r>
              <a:rPr lang="sv-SE" altLang="sv-SE" sz="1800" b="1" dirty="0"/>
              <a:t> – ett svenskt koncept för att förebygga hjärtkärlsjukdom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36031" t="62325" r="34305" b="9682"/>
          <a:stretch>
            <a:fillRect/>
          </a:stretch>
        </p:blipFill>
        <p:spPr bwMode="auto">
          <a:xfrm>
            <a:off x="3764221" y="465666"/>
            <a:ext cx="4610764" cy="6031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" name="textruta 1"/>
          <p:cNvSpPr txBox="1"/>
          <p:nvPr/>
        </p:nvSpPr>
        <p:spPr>
          <a:xfrm>
            <a:off x="606374" y="2422976"/>
            <a:ext cx="2708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Levnadsvanor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606374" y="5127410"/>
            <a:ext cx="27540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Blodprover/</a:t>
            </a:r>
          </a:p>
          <a:p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mätningar</a:t>
            </a: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8695764" y="2422642"/>
            <a:ext cx="29594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Rött</a:t>
            </a: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har 3 gånger högre relativ risk jämfört med </a:t>
            </a:r>
            <a:r>
              <a:rPr lang="sv-SE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grönt</a:t>
            </a:r>
            <a:endParaRPr lang="sv-SE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606374" y="4447391"/>
            <a:ext cx="2708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Ärftlighet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606374" y="3661050"/>
            <a:ext cx="2708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Psykisk ohälsa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606374" y="3010019"/>
            <a:ext cx="2708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Livssituation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2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6"/>
          <p:cNvSpPr>
            <a:spLocks noGrp="1"/>
          </p:cNvSpPr>
          <p:nvPr/>
        </p:nvSpPr>
        <p:spPr bwMode="auto">
          <a:xfrm>
            <a:off x="2495533" y="6499926"/>
            <a:ext cx="7200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v-SE" altLang="sv-SE" b="1" dirty="0"/>
              <a:t>Nätverket Hälsofrämjande hälso- och sjukvård (HFS)</a:t>
            </a:r>
          </a:p>
        </p:txBody>
      </p:sp>
      <p:sp>
        <p:nvSpPr>
          <p:cNvPr id="7" name="Platshållare för sidfot 6"/>
          <p:cNvSpPr>
            <a:spLocks noGrp="1"/>
          </p:cNvSpPr>
          <p:nvPr/>
        </p:nvSpPr>
        <p:spPr bwMode="auto">
          <a:xfrm>
            <a:off x="1631504" y="118899"/>
            <a:ext cx="892899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v-SE" altLang="sv-SE" sz="1800" b="1" dirty="0"/>
              <a:t>Riktade </a:t>
            </a:r>
            <a:r>
              <a:rPr lang="sv-SE" altLang="sv-SE" sz="2000" b="1" dirty="0"/>
              <a:t>hälsosamtal</a:t>
            </a:r>
            <a:r>
              <a:rPr lang="sv-SE" altLang="sv-SE" sz="1800" b="1" dirty="0"/>
              <a:t> – ett svenskt koncept för att förebygga hjärtkärlsjukdom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450165" y="357024"/>
            <a:ext cx="10529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sz="4000" b="1" dirty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Vad</a:t>
            </a:r>
            <a:r>
              <a:rPr lang="sv-SE" sz="4000" dirty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behövs för att genomföra hälsosamtal?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87791" y="1287244"/>
            <a:ext cx="10972800" cy="513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</a:pPr>
            <a:r>
              <a:rPr lang="sv-SE" altLang="sv-SE" sz="2800" b="1" dirty="0" smtClean="0">
                <a:cs typeface="Arial" panose="020B0604020202020204" pitchFamily="34" charset="0"/>
              </a:rPr>
              <a:t>Hälsosamtalsledare</a:t>
            </a:r>
            <a:r>
              <a:rPr lang="sv-SE" altLang="sv-SE" sz="2800" dirty="0" smtClean="0">
                <a:cs typeface="Arial" panose="020B0604020202020204" pitchFamily="34" charset="0"/>
              </a:rPr>
              <a:t> - legitimerad medicinskt utbildad</a:t>
            </a:r>
          </a:p>
          <a:p>
            <a:pPr marL="342900" indent="-342900" eaLnBrk="1" hangingPunct="1">
              <a:spcBef>
                <a:spcPct val="0"/>
              </a:spcBef>
            </a:pPr>
            <a:endParaRPr lang="sv-SE" altLang="sv-SE" sz="2800" dirty="0" smtClean="0"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</a:pPr>
            <a:r>
              <a:rPr lang="sv-SE" altLang="sv-SE" sz="2800" b="1" dirty="0" smtClean="0">
                <a:cs typeface="Arial" panose="020B0604020202020204" pitchFamily="34" charset="0"/>
              </a:rPr>
              <a:t>Utbildning</a:t>
            </a:r>
            <a:r>
              <a:rPr lang="sv-SE" altLang="sv-SE" sz="2800" dirty="0" smtClean="0">
                <a:cs typeface="Arial" panose="020B0604020202020204" pitchFamily="34" charset="0"/>
              </a:rPr>
              <a:t> i motiverande samtal (3 dagar)</a:t>
            </a:r>
          </a:p>
          <a:p>
            <a:pPr marL="457200" indent="-457200" eaLnBrk="1" hangingPunct="1">
              <a:spcBef>
                <a:spcPct val="0"/>
              </a:spcBef>
            </a:pPr>
            <a:endParaRPr lang="sv-SE" altLang="sv-SE" sz="2800" dirty="0" smtClean="0"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</a:pPr>
            <a:r>
              <a:rPr lang="sv-SE" altLang="sv-SE" sz="2800" b="1" dirty="0" smtClean="0">
                <a:cs typeface="Arial" panose="020B0604020202020204" pitchFamily="34" charset="0"/>
              </a:rPr>
              <a:t>Utbildning</a:t>
            </a:r>
            <a:r>
              <a:rPr lang="sv-SE" altLang="sv-SE" sz="2800" dirty="0" smtClean="0">
                <a:cs typeface="Arial" panose="020B0604020202020204" pitchFamily="34" charset="0"/>
              </a:rPr>
              <a:t> i riktade hälsosamtal enligt hälsokurvan (2 dagar)</a:t>
            </a:r>
            <a:endParaRPr lang="sv-SE" altLang="sv-SE" sz="2800" dirty="0"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</a:pPr>
            <a:endParaRPr lang="sv-SE" altLang="sv-SE" sz="2800" dirty="0"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</a:pPr>
            <a:r>
              <a:rPr lang="sv-SE" altLang="sv-SE" sz="2800" b="1" dirty="0" smtClean="0">
                <a:cs typeface="Arial" panose="020B0604020202020204" pitchFamily="34" charset="0"/>
              </a:rPr>
              <a:t>Metod- </a:t>
            </a:r>
            <a:r>
              <a:rPr lang="sv-SE" altLang="sv-SE" sz="2800" b="1" dirty="0">
                <a:cs typeface="Arial" panose="020B0604020202020204" pitchFamily="34" charset="0"/>
              </a:rPr>
              <a:t>och </a:t>
            </a:r>
            <a:r>
              <a:rPr lang="sv-SE" altLang="sv-SE" sz="2800" b="1" dirty="0" smtClean="0">
                <a:cs typeface="Arial" panose="020B0604020202020204" pitchFamily="34" charset="0"/>
              </a:rPr>
              <a:t>kompetensstöd </a:t>
            </a:r>
            <a:r>
              <a:rPr lang="sv-SE" altLang="sv-SE" sz="2800" dirty="0" smtClean="0">
                <a:cs typeface="Arial" panose="020B0604020202020204" pitchFamily="34" charset="0"/>
              </a:rPr>
              <a:t>(Kunskapscentrum)</a:t>
            </a:r>
          </a:p>
          <a:p>
            <a:pPr marL="285750" indent="-285750" eaLnBrk="1" hangingPunct="1">
              <a:spcBef>
                <a:spcPct val="0"/>
              </a:spcBef>
            </a:pPr>
            <a:endParaRPr lang="sv-SE" altLang="sv-SE" sz="2800" dirty="0" smtClean="0"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</a:pPr>
            <a:r>
              <a:rPr lang="sv-SE" altLang="sv-SE" sz="2800" b="1" dirty="0" smtClean="0">
                <a:cs typeface="Arial" panose="020B0604020202020204" pitchFamily="34" charset="0"/>
              </a:rPr>
              <a:t>Struktur</a:t>
            </a:r>
            <a:r>
              <a:rPr lang="sv-SE" altLang="sv-SE" sz="2800" dirty="0" smtClean="0">
                <a:cs typeface="Arial" panose="020B0604020202020204" pitchFamily="34" charset="0"/>
              </a:rPr>
              <a:t> för levnadsvanearbete på vårdcentralen </a:t>
            </a:r>
          </a:p>
          <a:p>
            <a:pPr marL="457200" indent="-457200" eaLnBrk="1" hangingPunct="1">
              <a:spcBef>
                <a:spcPct val="0"/>
              </a:spcBef>
            </a:pPr>
            <a:endParaRPr lang="sv-SE" altLang="sv-SE" sz="2800" b="1" dirty="0" smtClean="0"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</a:pPr>
            <a:r>
              <a:rPr lang="sv-SE" altLang="sv-SE" sz="2800" dirty="0" smtClean="0">
                <a:cs typeface="Arial" panose="020B0604020202020204" pitchFamily="34" charset="0"/>
              </a:rPr>
              <a:t>Lämpligt med </a:t>
            </a:r>
            <a:r>
              <a:rPr lang="sv-SE" altLang="sv-SE" sz="2800" b="1" dirty="0">
                <a:cs typeface="Arial" panose="020B0604020202020204" pitchFamily="34" charset="0"/>
              </a:rPr>
              <a:t>2 hälsosamtalsledare</a:t>
            </a:r>
            <a:r>
              <a:rPr lang="sv-SE" altLang="sv-SE" sz="2800" dirty="0">
                <a:cs typeface="Arial" panose="020B0604020202020204" pitchFamily="34" charset="0"/>
              </a:rPr>
              <a:t>/ vårdcentral </a:t>
            </a:r>
          </a:p>
          <a:p>
            <a:pPr eaLnBrk="1" hangingPunct="1">
              <a:spcBef>
                <a:spcPct val="0"/>
              </a:spcBef>
              <a:buNone/>
            </a:pPr>
            <a:endParaRPr lang="sv-SE" altLang="sv-SE" sz="2000" b="1" dirty="0"/>
          </a:p>
        </p:txBody>
      </p:sp>
    </p:spTree>
    <p:extLst>
      <p:ext uri="{BB962C8B-B14F-4D97-AF65-F5344CB8AC3E}">
        <p14:creationId xmlns:p14="http://schemas.microsoft.com/office/powerpoint/2010/main" val="260580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med rundade hörn 5"/>
          <p:cNvSpPr/>
          <p:nvPr/>
        </p:nvSpPr>
        <p:spPr>
          <a:xfrm>
            <a:off x="605619" y="2492896"/>
            <a:ext cx="9738853" cy="280831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/>
          <p:cNvSpPr txBox="1"/>
          <p:nvPr/>
        </p:nvSpPr>
        <p:spPr>
          <a:xfrm>
            <a:off x="1703512" y="3068960"/>
            <a:ext cx="84687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Ersättning till vårdcentral: 1000kr /hälsosamtal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Kostnad för patienten – ännu inte beslutat</a:t>
            </a: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1704306" y="1628800"/>
            <a:ext cx="8205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 smtClean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Ersättning till vårdcentral </a:t>
            </a:r>
            <a:endParaRPr lang="sv-SE" sz="4000" dirty="0">
              <a:solidFill>
                <a:srgbClr val="3D93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88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/>
          <p:cNvSpPr/>
          <p:nvPr/>
        </p:nvSpPr>
        <p:spPr>
          <a:xfrm rot="21405517">
            <a:off x="-1760561" y="2627003"/>
            <a:ext cx="15885994" cy="24289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" r="957" b="1360"/>
          <a:stretch/>
        </p:blipFill>
        <p:spPr>
          <a:xfrm>
            <a:off x="254236" y="409434"/>
            <a:ext cx="11291770" cy="403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8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187704"/>
            <a:ext cx="10515600" cy="1325563"/>
          </a:xfrm>
        </p:spPr>
        <p:txBody>
          <a:bodyPr/>
          <a:lstStyle/>
          <a:p>
            <a:r>
              <a:rPr lang="sv-SE" dirty="0" smtClean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Tidsåtgång pilotfas</a:t>
            </a:r>
            <a:endParaRPr lang="sv-SE" dirty="0">
              <a:solidFill>
                <a:srgbClr val="3D93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ktangel med rundade hörn 3"/>
          <p:cNvSpPr/>
          <p:nvPr/>
        </p:nvSpPr>
        <p:spPr>
          <a:xfrm>
            <a:off x="479377" y="1306632"/>
            <a:ext cx="10441160" cy="5076967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838200" y="2060848"/>
            <a:ext cx="10515600" cy="4663696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sv-SE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Antalet 40-åringar per vårdcentral beräknas vara 110</a:t>
            </a:r>
          </a:p>
          <a:p>
            <a:r>
              <a:rPr lang="sv-SE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Av dessa deltar ca 40 procent </a:t>
            </a:r>
          </a:p>
          <a:p>
            <a:pPr marL="0" indent="0">
              <a:buFontTx/>
              <a:buNone/>
            </a:pPr>
            <a:r>
              <a:rPr lang="sv-SE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 45 patienter per vårdcentral/höst 2020</a:t>
            </a:r>
          </a:p>
          <a:p>
            <a:r>
              <a:rPr lang="sv-SE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1,5 timme per patient (förberedelser + hälsosamtal)</a:t>
            </a:r>
          </a:p>
          <a:p>
            <a:r>
              <a:rPr lang="sv-SE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Avsatt utbildningstid 3-5 dagar</a:t>
            </a:r>
          </a:p>
          <a:p>
            <a:pPr marL="0" indent="0">
              <a:buFontTx/>
              <a:buNone/>
            </a:pPr>
            <a:r>
              <a:rPr lang="sv-SE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7" name="Höger 6"/>
          <p:cNvSpPr/>
          <p:nvPr/>
        </p:nvSpPr>
        <p:spPr bwMode="auto">
          <a:xfrm>
            <a:off x="7104112" y="3429000"/>
            <a:ext cx="821614" cy="226639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047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6"/>
          <p:cNvSpPr>
            <a:spLocks noGrp="1"/>
          </p:cNvSpPr>
          <p:nvPr/>
        </p:nvSpPr>
        <p:spPr bwMode="auto">
          <a:xfrm>
            <a:off x="2495533" y="6499926"/>
            <a:ext cx="7200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v-SE" altLang="sv-SE" b="1" dirty="0"/>
              <a:t>Nätverket Hälsofrämjande hälso- och sjukvård (HFS)</a:t>
            </a:r>
          </a:p>
        </p:txBody>
      </p:sp>
      <p:sp>
        <p:nvSpPr>
          <p:cNvPr id="7" name="Platshållare för sidfot 6"/>
          <p:cNvSpPr>
            <a:spLocks noGrp="1"/>
          </p:cNvSpPr>
          <p:nvPr/>
        </p:nvSpPr>
        <p:spPr bwMode="auto">
          <a:xfrm>
            <a:off x="1631504" y="118899"/>
            <a:ext cx="892899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v-SE" altLang="sv-SE" sz="1800" b="1" dirty="0"/>
              <a:t>Riktade </a:t>
            </a:r>
            <a:r>
              <a:rPr lang="sv-SE" altLang="sv-SE" sz="2000" b="1" dirty="0"/>
              <a:t>hälsosamtal</a:t>
            </a:r>
            <a:r>
              <a:rPr lang="sv-SE" altLang="sv-SE" sz="1800" b="1" dirty="0"/>
              <a:t> – ett svenskt koncept för att förebygga hjärtkärlsjukdom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84254" y="333199"/>
            <a:ext cx="99489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sz="4400" b="1" dirty="0" smtClean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Hur? </a:t>
            </a:r>
            <a:r>
              <a:rPr lang="sv-SE" sz="4400" dirty="0" smtClean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Samhällsinriktade </a:t>
            </a:r>
            <a:r>
              <a:rPr lang="sv-SE" sz="4400" dirty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åtgärder</a:t>
            </a:r>
          </a:p>
        </p:txBody>
      </p:sp>
      <p:sp>
        <p:nvSpPr>
          <p:cNvPr id="9" name="Platshållare för innehåll 2"/>
          <p:cNvSpPr txBox="1">
            <a:spLocks/>
          </p:cNvSpPr>
          <p:nvPr/>
        </p:nvSpPr>
        <p:spPr bwMode="auto">
          <a:xfrm>
            <a:off x="6367856" y="1230546"/>
            <a:ext cx="5714077" cy="412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sv-SE" altLang="sv-SE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Samhällsinriktade åtgärder genom </a:t>
            </a:r>
            <a:r>
              <a:rPr lang="sv-SE" altLang="sv-SE" sz="2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samverkan: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altLang="sv-SE" sz="2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altLang="sv-SE" sz="2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Idrottsföreningar</a:t>
            </a:r>
            <a:endParaRPr lang="sv-SE" altLang="sv-SE" sz="2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altLang="sv-SE" sz="2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Livsmedelsbutiker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altLang="sv-SE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sv-SE" altLang="sv-SE" sz="2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äringsliv </a:t>
            </a:r>
            <a:br>
              <a:rPr lang="sv-SE" altLang="sv-SE" sz="2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sv-SE" sz="2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altLang="sv-SE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sv-SE" altLang="sv-SE" sz="2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sv-SE" altLang="sv-SE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förstärka effekten </a:t>
            </a:r>
            <a:r>
              <a:rPr lang="sv-SE" altLang="sv-SE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 </a:t>
            </a:r>
            <a:r>
              <a:rPr lang="sv-SE" altLang="sv-SE" sz="2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hälsosamtalen</a:t>
            </a:r>
          </a:p>
          <a:p>
            <a:pPr algn="l"/>
            <a:endParaRPr lang="sv-SE" altLang="sv-SE" sz="24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6367856" y="5865904"/>
            <a:ext cx="6109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rgbClr val="000000"/>
                </a:solidFill>
              </a:rPr>
              <a:t>Lingfors H, Persson LG, Lindström K, Ljungquist B, </a:t>
            </a:r>
          </a:p>
          <a:p>
            <a:r>
              <a:rPr lang="sv-SE" sz="1200" dirty="0">
                <a:solidFill>
                  <a:srgbClr val="000000"/>
                </a:solidFill>
              </a:rPr>
              <a:t>Bengtsson C. </a:t>
            </a:r>
            <a:r>
              <a:rPr lang="en-GB" sz="1200" dirty="0">
                <a:solidFill>
                  <a:srgbClr val="000000"/>
                </a:solidFill>
              </a:rPr>
              <a:t>Time for a "vision zero" concerning </a:t>
            </a:r>
          </a:p>
          <a:p>
            <a:r>
              <a:rPr lang="en-GB" sz="1200" dirty="0">
                <a:solidFill>
                  <a:srgbClr val="000000"/>
                </a:solidFill>
              </a:rPr>
              <a:t>premature death from ischaemic heart disease? </a:t>
            </a:r>
          </a:p>
          <a:p>
            <a:r>
              <a:rPr lang="en-GB" sz="1200" i="1" dirty="0" err="1">
                <a:solidFill>
                  <a:srgbClr val="000000"/>
                </a:solidFill>
              </a:rPr>
              <a:t>Scand</a:t>
            </a:r>
            <a:r>
              <a:rPr lang="en-GB" sz="1200" i="1" dirty="0">
                <a:solidFill>
                  <a:srgbClr val="000000"/>
                </a:solidFill>
              </a:rPr>
              <a:t> J Prim Health Care</a:t>
            </a:r>
            <a:r>
              <a:rPr lang="en-GB" sz="1200" dirty="0">
                <a:solidFill>
                  <a:srgbClr val="000000"/>
                </a:solidFill>
              </a:rPr>
              <a:t>. 2002 Mar;20(1):28-32.</a:t>
            </a:r>
            <a:endParaRPr lang="sv-SE" sz="1200" dirty="0">
              <a:solidFill>
                <a:srgbClr val="000000"/>
              </a:solidFill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66" y="1316940"/>
            <a:ext cx="5227768" cy="483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6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499532" y="720284"/>
            <a:ext cx="11087749" cy="1778368"/>
          </a:xfrm>
        </p:spPr>
        <p:txBody>
          <a:bodyPr>
            <a:normAutofit fontScale="90000"/>
          </a:bodyPr>
          <a:lstStyle/>
          <a:p>
            <a:pPr algn="ctr"/>
            <a:r>
              <a:rPr lang="sv-SE" sz="6700" b="0" dirty="0" smtClean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Varför arbeta med levnadsvanor?</a:t>
            </a:r>
            <a:endParaRPr lang="sv-SE" sz="6700" b="0" dirty="0">
              <a:solidFill>
                <a:srgbClr val="3D93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60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1424" y="980728"/>
            <a:ext cx="10401300" cy="2387600"/>
          </a:xfrm>
        </p:spPr>
        <p:txBody>
          <a:bodyPr>
            <a:normAutofit/>
          </a:bodyPr>
          <a:lstStyle/>
          <a:p>
            <a:r>
              <a:rPr lang="sv-SE" sz="6000" b="0" dirty="0" smtClean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Vad finns det för vetenskaplig evidens?</a:t>
            </a:r>
            <a:endParaRPr lang="sv-SE" sz="6000" b="0" dirty="0">
              <a:solidFill>
                <a:srgbClr val="3D93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02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6"/>
          <p:cNvSpPr>
            <a:spLocks noGrp="1"/>
          </p:cNvSpPr>
          <p:nvPr/>
        </p:nvSpPr>
        <p:spPr bwMode="auto">
          <a:xfrm>
            <a:off x="2495533" y="6499926"/>
            <a:ext cx="7200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v-SE" altLang="sv-SE" b="1" dirty="0"/>
              <a:t>Nätverket Hälsofrämjande hälso- och sjukvård (HFS)</a:t>
            </a:r>
          </a:p>
        </p:txBody>
      </p:sp>
      <p:sp>
        <p:nvSpPr>
          <p:cNvPr id="7" name="Platshållare för sidfot 6"/>
          <p:cNvSpPr>
            <a:spLocks noGrp="1"/>
          </p:cNvSpPr>
          <p:nvPr/>
        </p:nvSpPr>
        <p:spPr bwMode="auto">
          <a:xfrm>
            <a:off x="1631504" y="118899"/>
            <a:ext cx="892899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v-SE" altLang="sv-SE" sz="1800" b="1" dirty="0"/>
              <a:t>Riktade </a:t>
            </a:r>
            <a:r>
              <a:rPr lang="sv-SE" altLang="sv-SE" sz="2000" b="1" dirty="0"/>
              <a:t>hälsosamtal</a:t>
            </a:r>
            <a:r>
              <a:rPr lang="sv-SE" altLang="sv-SE" sz="1800" b="1" dirty="0"/>
              <a:t> – ett svenskt koncept för att förebygga hjärtkärlsjukdom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351693" y="442232"/>
            <a:ext cx="11113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sz="4000" b="1" dirty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Vilka </a:t>
            </a:r>
            <a:r>
              <a:rPr lang="sv-SE" sz="4000" dirty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regioner erbjuder riktade hälsosamtal?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898207" y="1502051"/>
            <a:ext cx="5939446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rbjuds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för närvarande i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följande regioner: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Gästrikland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Jönköping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Norrbotten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Västerbotten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Västernorrland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Västmanland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Södermanland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Östergötland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200" y="1502051"/>
            <a:ext cx="2245531" cy="478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7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6652" y="253807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sv-SE" sz="6700" b="0" dirty="0" smtClean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Skaraborg och Jönköpings </a:t>
            </a:r>
            <a:r>
              <a:rPr lang="sv-SE" sz="6700" b="0" dirty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län</a:t>
            </a:r>
            <a:r>
              <a:rPr lang="sv-SE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3600" b="0" dirty="0">
                <a:latin typeface="Arial" panose="020B0604020202020204" pitchFamily="34" charset="0"/>
                <a:cs typeface="Arial" panose="020B0604020202020204" pitchFamily="34" charset="0"/>
              </a:rPr>
              <a:t>Hälsosamtal/hälsokurva sedan 1985</a:t>
            </a:r>
            <a:r>
              <a:rPr lang="sv-SE" sz="3600" b="0" dirty="0"/>
              <a:t/>
            </a:r>
            <a:br>
              <a:rPr lang="sv-SE" sz="3600" b="0" dirty="0"/>
            </a:br>
            <a:endParaRPr lang="sv-SE" sz="3600" b="0" dirty="0"/>
          </a:p>
        </p:txBody>
      </p:sp>
    </p:spTree>
    <p:extLst>
      <p:ext uri="{BB962C8B-B14F-4D97-AF65-F5344CB8AC3E}">
        <p14:creationId xmlns:p14="http://schemas.microsoft.com/office/powerpoint/2010/main" val="186589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b="0" dirty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Uppföljning efter </a:t>
            </a:r>
            <a:r>
              <a:rPr lang="sv-SE" sz="4000" b="0" dirty="0" smtClean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sv-SE" sz="4000" b="0" dirty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år 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329" y="1451131"/>
            <a:ext cx="6619875" cy="2019300"/>
          </a:xfrm>
          <a:prstGeom prst="rect">
            <a:avLst/>
          </a:prstGeom>
        </p:spPr>
      </p:pic>
      <p:sp>
        <p:nvSpPr>
          <p:cNvPr id="5" name="object 3"/>
          <p:cNvSpPr txBox="1"/>
          <p:nvPr/>
        </p:nvSpPr>
        <p:spPr>
          <a:xfrm>
            <a:off x="1073870" y="3626289"/>
            <a:ext cx="8394012" cy="2013913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Ischemisk</a:t>
            </a: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hjärtinfarkt 12 år efter genomfört </a:t>
            </a: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hälsosamtal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Jämförelse med liknande kommuner och riket</a:t>
            </a: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6901" marR="4611"/>
            <a:endParaRPr sz="1815" spc="-5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252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131569" y="2164479"/>
            <a:ext cx="0" cy="3181190"/>
          </a:xfrm>
          <a:custGeom>
            <a:avLst/>
            <a:gdLst/>
            <a:ahLst/>
            <a:cxnLst/>
            <a:rect l="l" t="t" r="r" b="b"/>
            <a:pathLst>
              <a:path h="3505200">
                <a:moveTo>
                  <a:pt x="0" y="0"/>
                </a:moveTo>
                <a:lnTo>
                  <a:pt x="0" y="35052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/>
          <p:nvPr/>
        </p:nvSpPr>
        <p:spPr>
          <a:xfrm>
            <a:off x="3033194" y="5237786"/>
            <a:ext cx="98548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1082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/>
          <p:nvPr/>
        </p:nvSpPr>
        <p:spPr>
          <a:xfrm>
            <a:off x="3033194" y="5129901"/>
            <a:ext cx="98548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1082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/>
          <p:nvPr/>
        </p:nvSpPr>
        <p:spPr>
          <a:xfrm>
            <a:off x="3033194" y="5022710"/>
            <a:ext cx="98548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1082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/>
          <p:nvPr/>
        </p:nvSpPr>
        <p:spPr>
          <a:xfrm>
            <a:off x="3033194" y="4914825"/>
            <a:ext cx="98548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1082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/>
          <p:nvPr/>
        </p:nvSpPr>
        <p:spPr>
          <a:xfrm>
            <a:off x="2984785" y="5345669"/>
            <a:ext cx="146957" cy="0"/>
          </a:xfrm>
          <a:custGeom>
            <a:avLst/>
            <a:gdLst/>
            <a:ahLst/>
            <a:cxnLst/>
            <a:rect l="l" t="t" r="r" b="b"/>
            <a:pathLst>
              <a:path w="161925">
                <a:moveTo>
                  <a:pt x="16154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/>
          <p:nvPr/>
        </p:nvSpPr>
        <p:spPr>
          <a:xfrm>
            <a:off x="3131396" y="5345669"/>
            <a:ext cx="6349701" cy="0"/>
          </a:xfrm>
          <a:custGeom>
            <a:avLst/>
            <a:gdLst/>
            <a:ahLst/>
            <a:cxnLst/>
            <a:rect l="l" t="t" r="r" b="b"/>
            <a:pathLst>
              <a:path w="6996430">
                <a:moveTo>
                  <a:pt x="0" y="0"/>
                </a:moveTo>
                <a:lnTo>
                  <a:pt x="6995921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/>
          <p:nvPr/>
        </p:nvSpPr>
        <p:spPr>
          <a:xfrm>
            <a:off x="3033194" y="4699750"/>
            <a:ext cx="98548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1082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/>
          <p:nvPr/>
        </p:nvSpPr>
        <p:spPr>
          <a:xfrm>
            <a:off x="3033194" y="4591865"/>
            <a:ext cx="98548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1082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2" name="object 12"/>
          <p:cNvSpPr/>
          <p:nvPr/>
        </p:nvSpPr>
        <p:spPr>
          <a:xfrm>
            <a:off x="3033194" y="4483982"/>
            <a:ext cx="98548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1082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3" name="object 13"/>
          <p:cNvSpPr/>
          <p:nvPr/>
        </p:nvSpPr>
        <p:spPr>
          <a:xfrm>
            <a:off x="3033194" y="4376098"/>
            <a:ext cx="98548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1082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4" name="object 14"/>
          <p:cNvSpPr/>
          <p:nvPr/>
        </p:nvSpPr>
        <p:spPr>
          <a:xfrm>
            <a:off x="2984785" y="4806942"/>
            <a:ext cx="146957" cy="0"/>
          </a:xfrm>
          <a:custGeom>
            <a:avLst/>
            <a:gdLst/>
            <a:ahLst/>
            <a:cxnLst/>
            <a:rect l="l" t="t" r="r" b="b"/>
            <a:pathLst>
              <a:path w="161925">
                <a:moveTo>
                  <a:pt x="16154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5" name="object 15"/>
          <p:cNvSpPr/>
          <p:nvPr/>
        </p:nvSpPr>
        <p:spPr>
          <a:xfrm>
            <a:off x="8600967" y="4806942"/>
            <a:ext cx="880013" cy="0"/>
          </a:xfrm>
          <a:custGeom>
            <a:avLst/>
            <a:gdLst/>
            <a:ahLst/>
            <a:cxnLst/>
            <a:rect l="l" t="t" r="r" b="b"/>
            <a:pathLst>
              <a:path w="969645">
                <a:moveTo>
                  <a:pt x="0" y="0"/>
                </a:moveTo>
                <a:lnTo>
                  <a:pt x="969263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6" name="object 16"/>
          <p:cNvSpPr/>
          <p:nvPr/>
        </p:nvSpPr>
        <p:spPr>
          <a:xfrm>
            <a:off x="7330554" y="4806942"/>
            <a:ext cx="1076533" cy="0"/>
          </a:xfrm>
          <a:custGeom>
            <a:avLst/>
            <a:gdLst/>
            <a:ahLst/>
            <a:cxnLst/>
            <a:rect l="l" t="t" r="r" b="b"/>
            <a:pathLst>
              <a:path w="1186179">
                <a:moveTo>
                  <a:pt x="0" y="0"/>
                </a:moveTo>
                <a:lnTo>
                  <a:pt x="1185684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7" name="object 17"/>
          <p:cNvSpPr/>
          <p:nvPr/>
        </p:nvSpPr>
        <p:spPr>
          <a:xfrm>
            <a:off x="7135546" y="4806942"/>
            <a:ext cx="1729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511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8" name="object 18"/>
          <p:cNvSpPr/>
          <p:nvPr/>
        </p:nvSpPr>
        <p:spPr>
          <a:xfrm>
            <a:off x="6060857" y="4806942"/>
            <a:ext cx="880590" cy="0"/>
          </a:xfrm>
          <a:custGeom>
            <a:avLst/>
            <a:gdLst/>
            <a:ahLst/>
            <a:cxnLst/>
            <a:rect l="l" t="t" r="r" b="b"/>
            <a:pathLst>
              <a:path w="970279">
                <a:moveTo>
                  <a:pt x="0" y="0"/>
                </a:moveTo>
                <a:lnTo>
                  <a:pt x="970026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9" name="object 19"/>
          <p:cNvSpPr/>
          <p:nvPr/>
        </p:nvSpPr>
        <p:spPr>
          <a:xfrm>
            <a:off x="5865836" y="4806942"/>
            <a:ext cx="1729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524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0" name="object 20"/>
          <p:cNvSpPr/>
          <p:nvPr/>
        </p:nvSpPr>
        <p:spPr>
          <a:xfrm>
            <a:off x="4791147" y="4806942"/>
            <a:ext cx="880590" cy="0"/>
          </a:xfrm>
          <a:custGeom>
            <a:avLst/>
            <a:gdLst/>
            <a:ahLst/>
            <a:cxnLst/>
            <a:rect l="l" t="t" r="r" b="b"/>
            <a:pathLst>
              <a:path w="970279">
                <a:moveTo>
                  <a:pt x="0" y="0"/>
                </a:moveTo>
                <a:lnTo>
                  <a:pt x="970026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1" name="object 21"/>
          <p:cNvSpPr/>
          <p:nvPr/>
        </p:nvSpPr>
        <p:spPr>
          <a:xfrm>
            <a:off x="4595435" y="4806942"/>
            <a:ext cx="1729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523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2" name="object 22"/>
          <p:cNvSpPr/>
          <p:nvPr/>
        </p:nvSpPr>
        <p:spPr>
          <a:xfrm>
            <a:off x="3521437" y="4806942"/>
            <a:ext cx="880590" cy="0"/>
          </a:xfrm>
          <a:custGeom>
            <a:avLst/>
            <a:gdLst/>
            <a:ahLst/>
            <a:cxnLst/>
            <a:rect l="l" t="t" r="r" b="b"/>
            <a:pathLst>
              <a:path w="970279">
                <a:moveTo>
                  <a:pt x="0" y="0"/>
                </a:moveTo>
                <a:lnTo>
                  <a:pt x="970026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3" name="object 23"/>
          <p:cNvSpPr/>
          <p:nvPr/>
        </p:nvSpPr>
        <p:spPr>
          <a:xfrm>
            <a:off x="3325725" y="4806942"/>
            <a:ext cx="1729" cy="0"/>
          </a:xfrm>
          <a:custGeom>
            <a:avLst/>
            <a:gdLst/>
            <a:ahLst/>
            <a:cxnLst/>
            <a:rect l="l" t="t" r="r" b="b"/>
            <a:pathLst>
              <a:path w="1905">
                <a:moveTo>
                  <a:pt x="0" y="0"/>
                </a:moveTo>
                <a:lnTo>
                  <a:pt x="1523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4" name="object 24"/>
          <p:cNvSpPr/>
          <p:nvPr/>
        </p:nvSpPr>
        <p:spPr>
          <a:xfrm>
            <a:off x="3033194" y="4170703"/>
            <a:ext cx="98548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1082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5" name="object 25"/>
          <p:cNvSpPr/>
          <p:nvPr/>
        </p:nvSpPr>
        <p:spPr>
          <a:xfrm>
            <a:off x="3033194" y="4063512"/>
            <a:ext cx="98548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1082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6" name="object 26"/>
          <p:cNvSpPr/>
          <p:nvPr/>
        </p:nvSpPr>
        <p:spPr>
          <a:xfrm>
            <a:off x="3033194" y="3955628"/>
            <a:ext cx="98548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1082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7" name="object 27"/>
          <p:cNvSpPr/>
          <p:nvPr/>
        </p:nvSpPr>
        <p:spPr>
          <a:xfrm>
            <a:off x="3033194" y="3847743"/>
            <a:ext cx="98548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1082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8" name="object 28"/>
          <p:cNvSpPr/>
          <p:nvPr/>
        </p:nvSpPr>
        <p:spPr>
          <a:xfrm>
            <a:off x="2984785" y="4278588"/>
            <a:ext cx="146957" cy="0"/>
          </a:xfrm>
          <a:custGeom>
            <a:avLst/>
            <a:gdLst/>
            <a:ahLst/>
            <a:cxnLst/>
            <a:rect l="l" t="t" r="r" b="b"/>
            <a:pathLst>
              <a:path w="161925">
                <a:moveTo>
                  <a:pt x="16154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9" name="object 29"/>
          <p:cNvSpPr/>
          <p:nvPr/>
        </p:nvSpPr>
        <p:spPr>
          <a:xfrm>
            <a:off x="8600967" y="4278588"/>
            <a:ext cx="880013" cy="0"/>
          </a:xfrm>
          <a:custGeom>
            <a:avLst/>
            <a:gdLst/>
            <a:ahLst/>
            <a:cxnLst/>
            <a:rect l="l" t="t" r="r" b="b"/>
            <a:pathLst>
              <a:path w="969645">
                <a:moveTo>
                  <a:pt x="0" y="0"/>
                </a:moveTo>
                <a:lnTo>
                  <a:pt x="969263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0" name="object 30"/>
          <p:cNvSpPr/>
          <p:nvPr/>
        </p:nvSpPr>
        <p:spPr>
          <a:xfrm>
            <a:off x="7330554" y="4278588"/>
            <a:ext cx="1076533" cy="0"/>
          </a:xfrm>
          <a:custGeom>
            <a:avLst/>
            <a:gdLst/>
            <a:ahLst/>
            <a:cxnLst/>
            <a:rect l="l" t="t" r="r" b="b"/>
            <a:pathLst>
              <a:path w="1186179">
                <a:moveTo>
                  <a:pt x="0" y="0"/>
                </a:moveTo>
                <a:lnTo>
                  <a:pt x="1185684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1" name="object 31"/>
          <p:cNvSpPr/>
          <p:nvPr/>
        </p:nvSpPr>
        <p:spPr>
          <a:xfrm>
            <a:off x="6060856" y="4278588"/>
            <a:ext cx="1076533" cy="0"/>
          </a:xfrm>
          <a:custGeom>
            <a:avLst/>
            <a:gdLst/>
            <a:ahLst/>
            <a:cxnLst/>
            <a:rect l="l" t="t" r="r" b="b"/>
            <a:pathLst>
              <a:path w="1186179">
                <a:moveTo>
                  <a:pt x="0" y="0"/>
                </a:moveTo>
                <a:lnTo>
                  <a:pt x="1185659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2" name="object 32"/>
          <p:cNvSpPr/>
          <p:nvPr/>
        </p:nvSpPr>
        <p:spPr>
          <a:xfrm>
            <a:off x="5865836" y="4278588"/>
            <a:ext cx="1729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524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3" name="object 33"/>
          <p:cNvSpPr/>
          <p:nvPr/>
        </p:nvSpPr>
        <p:spPr>
          <a:xfrm>
            <a:off x="4791147" y="4278588"/>
            <a:ext cx="880590" cy="0"/>
          </a:xfrm>
          <a:custGeom>
            <a:avLst/>
            <a:gdLst/>
            <a:ahLst/>
            <a:cxnLst/>
            <a:rect l="l" t="t" r="r" b="b"/>
            <a:pathLst>
              <a:path w="970279">
                <a:moveTo>
                  <a:pt x="0" y="0"/>
                </a:moveTo>
                <a:lnTo>
                  <a:pt x="970026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4" name="object 34"/>
          <p:cNvSpPr/>
          <p:nvPr/>
        </p:nvSpPr>
        <p:spPr>
          <a:xfrm>
            <a:off x="4595435" y="4278588"/>
            <a:ext cx="1729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523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5" name="object 35"/>
          <p:cNvSpPr/>
          <p:nvPr/>
        </p:nvSpPr>
        <p:spPr>
          <a:xfrm>
            <a:off x="3521437" y="4278588"/>
            <a:ext cx="880590" cy="0"/>
          </a:xfrm>
          <a:custGeom>
            <a:avLst/>
            <a:gdLst/>
            <a:ahLst/>
            <a:cxnLst/>
            <a:rect l="l" t="t" r="r" b="b"/>
            <a:pathLst>
              <a:path w="970279">
                <a:moveTo>
                  <a:pt x="0" y="0"/>
                </a:moveTo>
                <a:lnTo>
                  <a:pt x="970026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6" name="object 36"/>
          <p:cNvSpPr/>
          <p:nvPr/>
        </p:nvSpPr>
        <p:spPr>
          <a:xfrm>
            <a:off x="3325725" y="4278588"/>
            <a:ext cx="1729" cy="0"/>
          </a:xfrm>
          <a:custGeom>
            <a:avLst/>
            <a:gdLst/>
            <a:ahLst/>
            <a:cxnLst/>
            <a:rect l="l" t="t" r="r" b="b"/>
            <a:pathLst>
              <a:path w="1905">
                <a:moveTo>
                  <a:pt x="0" y="0"/>
                </a:moveTo>
                <a:lnTo>
                  <a:pt x="1523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7" name="object 37"/>
          <p:cNvSpPr/>
          <p:nvPr/>
        </p:nvSpPr>
        <p:spPr>
          <a:xfrm>
            <a:off x="3033194" y="3642349"/>
            <a:ext cx="98548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1082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8" name="object 38"/>
          <p:cNvSpPr/>
          <p:nvPr/>
        </p:nvSpPr>
        <p:spPr>
          <a:xfrm>
            <a:off x="3033194" y="3534466"/>
            <a:ext cx="98548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1082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9" name="object 39"/>
          <p:cNvSpPr/>
          <p:nvPr/>
        </p:nvSpPr>
        <p:spPr>
          <a:xfrm>
            <a:off x="3033194" y="3427274"/>
            <a:ext cx="98548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1082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0" name="object 40"/>
          <p:cNvSpPr/>
          <p:nvPr/>
        </p:nvSpPr>
        <p:spPr>
          <a:xfrm>
            <a:off x="3033194" y="3319390"/>
            <a:ext cx="98548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1082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1" name="object 41"/>
          <p:cNvSpPr/>
          <p:nvPr/>
        </p:nvSpPr>
        <p:spPr>
          <a:xfrm>
            <a:off x="2984785" y="3750234"/>
            <a:ext cx="146957" cy="0"/>
          </a:xfrm>
          <a:custGeom>
            <a:avLst/>
            <a:gdLst/>
            <a:ahLst/>
            <a:cxnLst/>
            <a:rect l="l" t="t" r="r" b="b"/>
            <a:pathLst>
              <a:path w="161925">
                <a:moveTo>
                  <a:pt x="16154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2" name="object 42"/>
          <p:cNvSpPr/>
          <p:nvPr/>
        </p:nvSpPr>
        <p:spPr>
          <a:xfrm>
            <a:off x="7330555" y="3750234"/>
            <a:ext cx="2150185" cy="0"/>
          </a:xfrm>
          <a:custGeom>
            <a:avLst/>
            <a:gdLst/>
            <a:ahLst/>
            <a:cxnLst/>
            <a:rect l="l" t="t" r="r" b="b"/>
            <a:pathLst>
              <a:path w="2369184">
                <a:moveTo>
                  <a:pt x="0" y="0"/>
                </a:moveTo>
                <a:lnTo>
                  <a:pt x="236907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3" name="object 43"/>
          <p:cNvSpPr/>
          <p:nvPr/>
        </p:nvSpPr>
        <p:spPr>
          <a:xfrm>
            <a:off x="6060856" y="3750234"/>
            <a:ext cx="1076533" cy="0"/>
          </a:xfrm>
          <a:custGeom>
            <a:avLst/>
            <a:gdLst/>
            <a:ahLst/>
            <a:cxnLst/>
            <a:rect l="l" t="t" r="r" b="b"/>
            <a:pathLst>
              <a:path w="1186179">
                <a:moveTo>
                  <a:pt x="0" y="0"/>
                </a:moveTo>
                <a:lnTo>
                  <a:pt x="1185659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4" name="object 44"/>
          <p:cNvSpPr/>
          <p:nvPr/>
        </p:nvSpPr>
        <p:spPr>
          <a:xfrm>
            <a:off x="4791147" y="3750234"/>
            <a:ext cx="1076533" cy="0"/>
          </a:xfrm>
          <a:custGeom>
            <a:avLst/>
            <a:gdLst/>
            <a:ahLst/>
            <a:cxnLst/>
            <a:rect l="l" t="t" r="r" b="b"/>
            <a:pathLst>
              <a:path w="1186179">
                <a:moveTo>
                  <a:pt x="0" y="0"/>
                </a:moveTo>
                <a:lnTo>
                  <a:pt x="1185672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5" name="object 45"/>
          <p:cNvSpPr/>
          <p:nvPr/>
        </p:nvSpPr>
        <p:spPr>
          <a:xfrm>
            <a:off x="4595435" y="3750234"/>
            <a:ext cx="1729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523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6" name="object 46"/>
          <p:cNvSpPr/>
          <p:nvPr/>
        </p:nvSpPr>
        <p:spPr>
          <a:xfrm>
            <a:off x="3521437" y="3750234"/>
            <a:ext cx="880590" cy="0"/>
          </a:xfrm>
          <a:custGeom>
            <a:avLst/>
            <a:gdLst/>
            <a:ahLst/>
            <a:cxnLst/>
            <a:rect l="l" t="t" r="r" b="b"/>
            <a:pathLst>
              <a:path w="970279">
                <a:moveTo>
                  <a:pt x="0" y="0"/>
                </a:moveTo>
                <a:lnTo>
                  <a:pt x="970026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7" name="object 47"/>
          <p:cNvSpPr/>
          <p:nvPr/>
        </p:nvSpPr>
        <p:spPr>
          <a:xfrm>
            <a:off x="3325725" y="3750234"/>
            <a:ext cx="1729" cy="0"/>
          </a:xfrm>
          <a:custGeom>
            <a:avLst/>
            <a:gdLst/>
            <a:ahLst/>
            <a:cxnLst/>
            <a:rect l="l" t="t" r="r" b="b"/>
            <a:pathLst>
              <a:path w="1905">
                <a:moveTo>
                  <a:pt x="0" y="0"/>
                </a:moveTo>
                <a:lnTo>
                  <a:pt x="1523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8" name="object 48"/>
          <p:cNvSpPr/>
          <p:nvPr/>
        </p:nvSpPr>
        <p:spPr>
          <a:xfrm>
            <a:off x="3033194" y="3113995"/>
            <a:ext cx="98548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1082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9" name="object 49"/>
          <p:cNvSpPr/>
          <p:nvPr/>
        </p:nvSpPr>
        <p:spPr>
          <a:xfrm>
            <a:off x="3033194" y="3006111"/>
            <a:ext cx="98548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1082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0" name="object 50"/>
          <p:cNvSpPr/>
          <p:nvPr/>
        </p:nvSpPr>
        <p:spPr>
          <a:xfrm>
            <a:off x="3033194" y="2898920"/>
            <a:ext cx="98548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1082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1" name="object 51"/>
          <p:cNvSpPr/>
          <p:nvPr/>
        </p:nvSpPr>
        <p:spPr>
          <a:xfrm>
            <a:off x="3033194" y="2791036"/>
            <a:ext cx="98548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1082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2" name="object 52"/>
          <p:cNvSpPr/>
          <p:nvPr/>
        </p:nvSpPr>
        <p:spPr>
          <a:xfrm>
            <a:off x="2984785" y="3221879"/>
            <a:ext cx="146957" cy="0"/>
          </a:xfrm>
          <a:custGeom>
            <a:avLst/>
            <a:gdLst/>
            <a:ahLst/>
            <a:cxnLst/>
            <a:rect l="l" t="t" r="r" b="b"/>
            <a:pathLst>
              <a:path w="161925">
                <a:moveTo>
                  <a:pt x="16154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3" name="object 53"/>
          <p:cNvSpPr/>
          <p:nvPr/>
        </p:nvSpPr>
        <p:spPr>
          <a:xfrm>
            <a:off x="4595435" y="3221879"/>
            <a:ext cx="4885316" cy="0"/>
          </a:xfrm>
          <a:custGeom>
            <a:avLst/>
            <a:gdLst/>
            <a:ahLst/>
            <a:cxnLst/>
            <a:rect l="l" t="t" r="r" b="b"/>
            <a:pathLst>
              <a:path w="5382895">
                <a:moveTo>
                  <a:pt x="0" y="0"/>
                </a:moveTo>
                <a:lnTo>
                  <a:pt x="5382767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4" name="object 54"/>
          <p:cNvSpPr/>
          <p:nvPr/>
        </p:nvSpPr>
        <p:spPr>
          <a:xfrm>
            <a:off x="3521437" y="3221879"/>
            <a:ext cx="880590" cy="0"/>
          </a:xfrm>
          <a:custGeom>
            <a:avLst/>
            <a:gdLst/>
            <a:ahLst/>
            <a:cxnLst/>
            <a:rect l="l" t="t" r="r" b="b"/>
            <a:pathLst>
              <a:path w="970279">
                <a:moveTo>
                  <a:pt x="0" y="0"/>
                </a:moveTo>
                <a:lnTo>
                  <a:pt x="970026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5" name="object 55"/>
          <p:cNvSpPr/>
          <p:nvPr/>
        </p:nvSpPr>
        <p:spPr>
          <a:xfrm>
            <a:off x="3325725" y="3221879"/>
            <a:ext cx="1729" cy="0"/>
          </a:xfrm>
          <a:custGeom>
            <a:avLst/>
            <a:gdLst/>
            <a:ahLst/>
            <a:cxnLst/>
            <a:rect l="l" t="t" r="r" b="b"/>
            <a:pathLst>
              <a:path w="1905">
                <a:moveTo>
                  <a:pt x="0" y="0"/>
                </a:moveTo>
                <a:lnTo>
                  <a:pt x="1523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6" name="object 56"/>
          <p:cNvSpPr/>
          <p:nvPr/>
        </p:nvSpPr>
        <p:spPr>
          <a:xfrm>
            <a:off x="3033194" y="2585641"/>
            <a:ext cx="98548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1082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7" name="object 57"/>
          <p:cNvSpPr/>
          <p:nvPr/>
        </p:nvSpPr>
        <p:spPr>
          <a:xfrm>
            <a:off x="3033194" y="2477757"/>
            <a:ext cx="98548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1082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8" name="object 58"/>
          <p:cNvSpPr/>
          <p:nvPr/>
        </p:nvSpPr>
        <p:spPr>
          <a:xfrm>
            <a:off x="3033194" y="2369873"/>
            <a:ext cx="98548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1082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9" name="object 59"/>
          <p:cNvSpPr/>
          <p:nvPr/>
        </p:nvSpPr>
        <p:spPr>
          <a:xfrm>
            <a:off x="3033194" y="2262681"/>
            <a:ext cx="98548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1082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0" name="object 60"/>
          <p:cNvSpPr/>
          <p:nvPr/>
        </p:nvSpPr>
        <p:spPr>
          <a:xfrm>
            <a:off x="2984785" y="2692834"/>
            <a:ext cx="146957" cy="0"/>
          </a:xfrm>
          <a:custGeom>
            <a:avLst/>
            <a:gdLst/>
            <a:ahLst/>
            <a:cxnLst/>
            <a:rect l="l" t="t" r="r" b="b"/>
            <a:pathLst>
              <a:path w="161925">
                <a:moveTo>
                  <a:pt x="16154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1" name="object 61"/>
          <p:cNvSpPr/>
          <p:nvPr/>
        </p:nvSpPr>
        <p:spPr>
          <a:xfrm>
            <a:off x="3325725" y="2692834"/>
            <a:ext cx="6154911" cy="0"/>
          </a:xfrm>
          <a:custGeom>
            <a:avLst/>
            <a:gdLst/>
            <a:ahLst/>
            <a:cxnLst/>
            <a:rect l="l" t="t" r="r" b="b"/>
            <a:pathLst>
              <a:path w="6781800">
                <a:moveTo>
                  <a:pt x="0" y="0"/>
                </a:moveTo>
                <a:lnTo>
                  <a:pt x="6781799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2" name="object 62"/>
          <p:cNvSpPr/>
          <p:nvPr/>
        </p:nvSpPr>
        <p:spPr>
          <a:xfrm>
            <a:off x="2984785" y="2164480"/>
            <a:ext cx="146957" cy="0"/>
          </a:xfrm>
          <a:custGeom>
            <a:avLst/>
            <a:gdLst/>
            <a:ahLst/>
            <a:cxnLst/>
            <a:rect l="l" t="t" r="r" b="b"/>
            <a:pathLst>
              <a:path w="161925">
                <a:moveTo>
                  <a:pt x="16154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3" name="object 63"/>
          <p:cNvSpPr/>
          <p:nvPr/>
        </p:nvSpPr>
        <p:spPr>
          <a:xfrm>
            <a:off x="3131396" y="2164480"/>
            <a:ext cx="6349701" cy="0"/>
          </a:xfrm>
          <a:custGeom>
            <a:avLst/>
            <a:gdLst/>
            <a:ahLst/>
            <a:cxnLst/>
            <a:rect l="l" t="t" r="r" b="b"/>
            <a:pathLst>
              <a:path w="6996430">
                <a:moveTo>
                  <a:pt x="0" y="0"/>
                </a:moveTo>
                <a:lnTo>
                  <a:pt x="6995921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4" name="object 64"/>
          <p:cNvSpPr/>
          <p:nvPr/>
        </p:nvSpPr>
        <p:spPr>
          <a:xfrm>
            <a:off x="3131396" y="5345669"/>
            <a:ext cx="6349701" cy="0"/>
          </a:xfrm>
          <a:custGeom>
            <a:avLst/>
            <a:gdLst/>
            <a:ahLst/>
            <a:cxnLst/>
            <a:rect l="l" t="t" r="r" b="b"/>
            <a:pathLst>
              <a:path w="6996430">
                <a:moveTo>
                  <a:pt x="0" y="0"/>
                </a:moveTo>
                <a:lnTo>
                  <a:pt x="699592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5" name="object 65"/>
          <p:cNvSpPr/>
          <p:nvPr/>
        </p:nvSpPr>
        <p:spPr>
          <a:xfrm>
            <a:off x="3131396" y="2242626"/>
            <a:ext cx="194789" cy="3102813"/>
          </a:xfrm>
          <a:custGeom>
            <a:avLst/>
            <a:gdLst/>
            <a:ahLst/>
            <a:cxnLst/>
            <a:rect l="l" t="t" r="r" b="b"/>
            <a:pathLst>
              <a:path w="214630" h="3418840">
                <a:moveTo>
                  <a:pt x="214122" y="3418332"/>
                </a:moveTo>
                <a:lnTo>
                  <a:pt x="214122" y="0"/>
                </a:lnTo>
                <a:lnTo>
                  <a:pt x="0" y="0"/>
                </a:lnTo>
                <a:lnTo>
                  <a:pt x="0" y="3418332"/>
                </a:lnTo>
                <a:lnTo>
                  <a:pt x="214122" y="341833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6" name="object 66"/>
          <p:cNvSpPr/>
          <p:nvPr/>
        </p:nvSpPr>
        <p:spPr>
          <a:xfrm>
            <a:off x="3132087" y="2243318"/>
            <a:ext cx="193638" cy="3101660"/>
          </a:xfrm>
          <a:custGeom>
            <a:avLst/>
            <a:gdLst/>
            <a:ahLst/>
            <a:cxnLst/>
            <a:rect l="l" t="t" r="r" b="b"/>
            <a:pathLst>
              <a:path w="213360" h="3417570">
                <a:moveTo>
                  <a:pt x="0" y="0"/>
                </a:moveTo>
                <a:lnTo>
                  <a:pt x="0" y="3417570"/>
                </a:lnTo>
                <a:lnTo>
                  <a:pt x="213360" y="3417570"/>
                </a:lnTo>
                <a:lnTo>
                  <a:pt x="21336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7" name="object 67"/>
          <p:cNvSpPr/>
          <p:nvPr/>
        </p:nvSpPr>
        <p:spPr>
          <a:xfrm>
            <a:off x="3131396" y="2242626"/>
            <a:ext cx="194789" cy="3102813"/>
          </a:xfrm>
          <a:custGeom>
            <a:avLst/>
            <a:gdLst/>
            <a:ahLst/>
            <a:cxnLst/>
            <a:rect l="l" t="t" r="r" b="b"/>
            <a:pathLst>
              <a:path w="214630" h="3418840">
                <a:moveTo>
                  <a:pt x="214122" y="3418332"/>
                </a:moveTo>
                <a:lnTo>
                  <a:pt x="214122" y="0"/>
                </a:lnTo>
                <a:lnTo>
                  <a:pt x="0" y="0"/>
                </a:lnTo>
                <a:lnTo>
                  <a:pt x="0" y="3418332"/>
                </a:lnTo>
                <a:lnTo>
                  <a:pt x="214122" y="341833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8" name="object 68"/>
          <p:cNvSpPr/>
          <p:nvPr/>
        </p:nvSpPr>
        <p:spPr>
          <a:xfrm>
            <a:off x="3326416" y="3211506"/>
            <a:ext cx="195367" cy="2133472"/>
          </a:xfrm>
          <a:custGeom>
            <a:avLst/>
            <a:gdLst/>
            <a:ahLst/>
            <a:cxnLst/>
            <a:rect l="l" t="t" r="r" b="b"/>
            <a:pathLst>
              <a:path w="215264" h="2350770">
                <a:moveTo>
                  <a:pt x="214884" y="2350769"/>
                </a:moveTo>
                <a:lnTo>
                  <a:pt x="214883" y="0"/>
                </a:lnTo>
                <a:lnTo>
                  <a:pt x="0" y="0"/>
                </a:lnTo>
                <a:lnTo>
                  <a:pt x="0" y="2350769"/>
                </a:lnTo>
                <a:lnTo>
                  <a:pt x="214884" y="235076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9" name="object 69"/>
          <p:cNvSpPr/>
          <p:nvPr/>
        </p:nvSpPr>
        <p:spPr>
          <a:xfrm>
            <a:off x="3327108" y="3212197"/>
            <a:ext cx="194789" cy="2132896"/>
          </a:xfrm>
          <a:custGeom>
            <a:avLst/>
            <a:gdLst/>
            <a:ahLst/>
            <a:cxnLst/>
            <a:rect l="l" t="t" r="r" b="b"/>
            <a:pathLst>
              <a:path w="214630" h="2350135">
                <a:moveTo>
                  <a:pt x="0" y="0"/>
                </a:moveTo>
                <a:lnTo>
                  <a:pt x="0" y="2350007"/>
                </a:lnTo>
                <a:lnTo>
                  <a:pt x="214122" y="2350007"/>
                </a:lnTo>
                <a:lnTo>
                  <a:pt x="214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0" name="object 70"/>
          <p:cNvSpPr/>
          <p:nvPr/>
        </p:nvSpPr>
        <p:spPr>
          <a:xfrm>
            <a:off x="3326416" y="3211506"/>
            <a:ext cx="195367" cy="2133472"/>
          </a:xfrm>
          <a:custGeom>
            <a:avLst/>
            <a:gdLst/>
            <a:ahLst/>
            <a:cxnLst/>
            <a:rect l="l" t="t" r="r" b="b"/>
            <a:pathLst>
              <a:path w="215264" h="2350770">
                <a:moveTo>
                  <a:pt x="214884" y="2350769"/>
                </a:moveTo>
                <a:lnTo>
                  <a:pt x="214883" y="0"/>
                </a:lnTo>
                <a:lnTo>
                  <a:pt x="0" y="0"/>
                </a:lnTo>
                <a:lnTo>
                  <a:pt x="0" y="2350769"/>
                </a:lnTo>
                <a:lnTo>
                  <a:pt x="214884" y="235076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1" name="object 71"/>
          <p:cNvSpPr/>
          <p:nvPr/>
        </p:nvSpPr>
        <p:spPr>
          <a:xfrm>
            <a:off x="3619639" y="5345669"/>
            <a:ext cx="0" cy="28815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24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2" name="object 72"/>
          <p:cNvSpPr/>
          <p:nvPr/>
        </p:nvSpPr>
        <p:spPr>
          <a:xfrm>
            <a:off x="4401106" y="3192142"/>
            <a:ext cx="194789" cy="2153066"/>
          </a:xfrm>
          <a:custGeom>
            <a:avLst/>
            <a:gdLst/>
            <a:ahLst/>
            <a:cxnLst/>
            <a:rect l="l" t="t" r="r" b="b"/>
            <a:pathLst>
              <a:path w="214629" h="2372360">
                <a:moveTo>
                  <a:pt x="214122" y="2372106"/>
                </a:moveTo>
                <a:lnTo>
                  <a:pt x="214122" y="0"/>
                </a:lnTo>
                <a:lnTo>
                  <a:pt x="0" y="0"/>
                </a:lnTo>
                <a:lnTo>
                  <a:pt x="0" y="2372106"/>
                </a:lnTo>
                <a:lnTo>
                  <a:pt x="214122" y="237210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3" name="object 73"/>
          <p:cNvSpPr/>
          <p:nvPr/>
        </p:nvSpPr>
        <p:spPr>
          <a:xfrm>
            <a:off x="4401797" y="3192835"/>
            <a:ext cx="193638" cy="2152490"/>
          </a:xfrm>
          <a:custGeom>
            <a:avLst/>
            <a:gdLst/>
            <a:ahLst/>
            <a:cxnLst/>
            <a:rect l="l" t="t" r="r" b="b"/>
            <a:pathLst>
              <a:path w="213360" h="2371725">
                <a:moveTo>
                  <a:pt x="0" y="0"/>
                </a:moveTo>
                <a:lnTo>
                  <a:pt x="0" y="2371344"/>
                </a:lnTo>
                <a:lnTo>
                  <a:pt x="213360" y="2371344"/>
                </a:lnTo>
                <a:lnTo>
                  <a:pt x="21336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4" name="object 74"/>
          <p:cNvSpPr/>
          <p:nvPr/>
        </p:nvSpPr>
        <p:spPr>
          <a:xfrm>
            <a:off x="4401106" y="3192142"/>
            <a:ext cx="194789" cy="2153066"/>
          </a:xfrm>
          <a:custGeom>
            <a:avLst/>
            <a:gdLst/>
            <a:ahLst/>
            <a:cxnLst/>
            <a:rect l="l" t="t" r="r" b="b"/>
            <a:pathLst>
              <a:path w="214629" h="2372360">
                <a:moveTo>
                  <a:pt x="214122" y="2372106"/>
                </a:moveTo>
                <a:lnTo>
                  <a:pt x="214122" y="0"/>
                </a:lnTo>
                <a:lnTo>
                  <a:pt x="0" y="0"/>
                </a:lnTo>
                <a:lnTo>
                  <a:pt x="0" y="2372106"/>
                </a:lnTo>
                <a:lnTo>
                  <a:pt x="214122" y="237210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5" name="object 75"/>
          <p:cNvSpPr/>
          <p:nvPr/>
        </p:nvSpPr>
        <p:spPr>
          <a:xfrm>
            <a:off x="4596126" y="3387855"/>
            <a:ext cx="195367" cy="1957123"/>
          </a:xfrm>
          <a:custGeom>
            <a:avLst/>
            <a:gdLst/>
            <a:ahLst/>
            <a:cxnLst/>
            <a:rect l="l" t="t" r="r" b="b"/>
            <a:pathLst>
              <a:path w="215264" h="2156460">
                <a:moveTo>
                  <a:pt x="214884" y="2156460"/>
                </a:moveTo>
                <a:lnTo>
                  <a:pt x="214884" y="0"/>
                </a:lnTo>
                <a:lnTo>
                  <a:pt x="0" y="0"/>
                </a:lnTo>
                <a:lnTo>
                  <a:pt x="0" y="2156460"/>
                </a:lnTo>
                <a:lnTo>
                  <a:pt x="214884" y="215646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6" name="object 76"/>
          <p:cNvSpPr/>
          <p:nvPr/>
        </p:nvSpPr>
        <p:spPr>
          <a:xfrm>
            <a:off x="4596818" y="3388547"/>
            <a:ext cx="194789" cy="1956547"/>
          </a:xfrm>
          <a:custGeom>
            <a:avLst/>
            <a:gdLst/>
            <a:ahLst/>
            <a:cxnLst/>
            <a:rect l="l" t="t" r="r" b="b"/>
            <a:pathLst>
              <a:path w="214629" h="2155825">
                <a:moveTo>
                  <a:pt x="0" y="0"/>
                </a:moveTo>
                <a:lnTo>
                  <a:pt x="0" y="2155698"/>
                </a:lnTo>
                <a:lnTo>
                  <a:pt x="214122" y="2155698"/>
                </a:lnTo>
                <a:lnTo>
                  <a:pt x="21412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7" name="object 77"/>
          <p:cNvSpPr/>
          <p:nvPr/>
        </p:nvSpPr>
        <p:spPr>
          <a:xfrm>
            <a:off x="4596126" y="3387855"/>
            <a:ext cx="195367" cy="1957123"/>
          </a:xfrm>
          <a:custGeom>
            <a:avLst/>
            <a:gdLst/>
            <a:ahLst/>
            <a:cxnLst/>
            <a:rect l="l" t="t" r="r" b="b"/>
            <a:pathLst>
              <a:path w="215264" h="2156460">
                <a:moveTo>
                  <a:pt x="214884" y="2156460"/>
                </a:moveTo>
                <a:lnTo>
                  <a:pt x="214884" y="0"/>
                </a:lnTo>
                <a:lnTo>
                  <a:pt x="0" y="0"/>
                </a:lnTo>
                <a:lnTo>
                  <a:pt x="0" y="2156460"/>
                </a:lnTo>
                <a:lnTo>
                  <a:pt x="214884" y="215646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8" name="object 78"/>
          <p:cNvSpPr/>
          <p:nvPr/>
        </p:nvSpPr>
        <p:spPr>
          <a:xfrm>
            <a:off x="4889349" y="5345669"/>
            <a:ext cx="0" cy="28815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24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9" name="object 79"/>
          <p:cNvSpPr/>
          <p:nvPr/>
        </p:nvSpPr>
        <p:spPr>
          <a:xfrm>
            <a:off x="5670815" y="3955629"/>
            <a:ext cx="195367" cy="1389465"/>
          </a:xfrm>
          <a:custGeom>
            <a:avLst/>
            <a:gdLst/>
            <a:ahLst/>
            <a:cxnLst/>
            <a:rect l="l" t="t" r="r" b="b"/>
            <a:pathLst>
              <a:path w="215264" h="1530985">
                <a:moveTo>
                  <a:pt x="214884" y="1530858"/>
                </a:moveTo>
                <a:lnTo>
                  <a:pt x="214884" y="0"/>
                </a:lnTo>
                <a:lnTo>
                  <a:pt x="0" y="0"/>
                </a:lnTo>
                <a:lnTo>
                  <a:pt x="0" y="1530858"/>
                </a:lnTo>
                <a:lnTo>
                  <a:pt x="214884" y="153085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0" name="object 80"/>
          <p:cNvSpPr/>
          <p:nvPr/>
        </p:nvSpPr>
        <p:spPr>
          <a:xfrm>
            <a:off x="5671507" y="3956320"/>
            <a:ext cx="194789" cy="1388889"/>
          </a:xfrm>
          <a:custGeom>
            <a:avLst/>
            <a:gdLst/>
            <a:ahLst/>
            <a:cxnLst/>
            <a:rect l="l" t="t" r="r" b="b"/>
            <a:pathLst>
              <a:path w="214629" h="1530350">
                <a:moveTo>
                  <a:pt x="0" y="0"/>
                </a:moveTo>
                <a:lnTo>
                  <a:pt x="0" y="1530096"/>
                </a:lnTo>
                <a:lnTo>
                  <a:pt x="214122" y="1530096"/>
                </a:lnTo>
                <a:lnTo>
                  <a:pt x="21412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1" name="object 81"/>
          <p:cNvSpPr/>
          <p:nvPr/>
        </p:nvSpPr>
        <p:spPr>
          <a:xfrm>
            <a:off x="5670815" y="3955629"/>
            <a:ext cx="195367" cy="1389465"/>
          </a:xfrm>
          <a:custGeom>
            <a:avLst/>
            <a:gdLst/>
            <a:ahLst/>
            <a:cxnLst/>
            <a:rect l="l" t="t" r="r" b="b"/>
            <a:pathLst>
              <a:path w="215264" h="1530985">
                <a:moveTo>
                  <a:pt x="214884" y="1530858"/>
                </a:moveTo>
                <a:lnTo>
                  <a:pt x="214884" y="0"/>
                </a:lnTo>
                <a:lnTo>
                  <a:pt x="0" y="0"/>
                </a:lnTo>
                <a:lnTo>
                  <a:pt x="0" y="1530858"/>
                </a:lnTo>
                <a:lnTo>
                  <a:pt x="214884" y="153085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2" name="object 82"/>
          <p:cNvSpPr/>
          <p:nvPr/>
        </p:nvSpPr>
        <p:spPr>
          <a:xfrm>
            <a:off x="5866528" y="3534466"/>
            <a:ext cx="194789" cy="1810743"/>
          </a:xfrm>
          <a:custGeom>
            <a:avLst/>
            <a:gdLst/>
            <a:ahLst/>
            <a:cxnLst/>
            <a:rect l="l" t="t" r="r" b="b"/>
            <a:pathLst>
              <a:path w="214629" h="1995170">
                <a:moveTo>
                  <a:pt x="214122" y="1994916"/>
                </a:moveTo>
                <a:lnTo>
                  <a:pt x="214122" y="0"/>
                </a:lnTo>
                <a:lnTo>
                  <a:pt x="0" y="0"/>
                </a:lnTo>
                <a:lnTo>
                  <a:pt x="0" y="1994916"/>
                </a:lnTo>
                <a:lnTo>
                  <a:pt x="214122" y="199491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3" name="object 83"/>
          <p:cNvSpPr/>
          <p:nvPr/>
        </p:nvSpPr>
        <p:spPr>
          <a:xfrm>
            <a:off x="5867219" y="3535158"/>
            <a:ext cx="193638" cy="1810166"/>
          </a:xfrm>
          <a:custGeom>
            <a:avLst/>
            <a:gdLst/>
            <a:ahLst/>
            <a:cxnLst/>
            <a:rect l="l" t="t" r="r" b="b"/>
            <a:pathLst>
              <a:path w="213360" h="1994535">
                <a:moveTo>
                  <a:pt x="0" y="0"/>
                </a:moveTo>
                <a:lnTo>
                  <a:pt x="0" y="1994154"/>
                </a:lnTo>
                <a:lnTo>
                  <a:pt x="213360" y="1994154"/>
                </a:lnTo>
                <a:lnTo>
                  <a:pt x="21336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4" name="object 84"/>
          <p:cNvSpPr/>
          <p:nvPr/>
        </p:nvSpPr>
        <p:spPr>
          <a:xfrm>
            <a:off x="5866528" y="3534466"/>
            <a:ext cx="194789" cy="1810743"/>
          </a:xfrm>
          <a:custGeom>
            <a:avLst/>
            <a:gdLst/>
            <a:ahLst/>
            <a:cxnLst/>
            <a:rect l="l" t="t" r="r" b="b"/>
            <a:pathLst>
              <a:path w="214629" h="1995170">
                <a:moveTo>
                  <a:pt x="214122" y="1994916"/>
                </a:moveTo>
                <a:lnTo>
                  <a:pt x="214122" y="0"/>
                </a:lnTo>
                <a:lnTo>
                  <a:pt x="0" y="0"/>
                </a:lnTo>
                <a:lnTo>
                  <a:pt x="0" y="1994916"/>
                </a:lnTo>
                <a:lnTo>
                  <a:pt x="214122" y="199491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5" name="object 85"/>
          <p:cNvSpPr/>
          <p:nvPr/>
        </p:nvSpPr>
        <p:spPr>
          <a:xfrm>
            <a:off x="6159058" y="5345669"/>
            <a:ext cx="0" cy="28815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24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6" name="object 86"/>
          <p:cNvSpPr/>
          <p:nvPr/>
        </p:nvSpPr>
        <p:spPr>
          <a:xfrm>
            <a:off x="6940513" y="4630594"/>
            <a:ext cx="195367" cy="714615"/>
          </a:xfrm>
          <a:custGeom>
            <a:avLst/>
            <a:gdLst/>
            <a:ahLst/>
            <a:cxnLst/>
            <a:rect l="l" t="t" r="r" b="b"/>
            <a:pathLst>
              <a:path w="215264" h="787400">
                <a:moveTo>
                  <a:pt x="214884" y="787146"/>
                </a:moveTo>
                <a:lnTo>
                  <a:pt x="214884" y="0"/>
                </a:lnTo>
                <a:lnTo>
                  <a:pt x="0" y="0"/>
                </a:lnTo>
                <a:lnTo>
                  <a:pt x="0" y="787146"/>
                </a:lnTo>
                <a:lnTo>
                  <a:pt x="214884" y="78714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7" name="object 87"/>
          <p:cNvSpPr/>
          <p:nvPr/>
        </p:nvSpPr>
        <p:spPr>
          <a:xfrm>
            <a:off x="6941217" y="4631286"/>
            <a:ext cx="194789" cy="714039"/>
          </a:xfrm>
          <a:custGeom>
            <a:avLst/>
            <a:gdLst/>
            <a:ahLst/>
            <a:cxnLst/>
            <a:rect l="l" t="t" r="r" b="b"/>
            <a:pathLst>
              <a:path w="214629" h="786764">
                <a:moveTo>
                  <a:pt x="0" y="0"/>
                </a:moveTo>
                <a:lnTo>
                  <a:pt x="0" y="786384"/>
                </a:lnTo>
                <a:lnTo>
                  <a:pt x="214122" y="786384"/>
                </a:lnTo>
                <a:lnTo>
                  <a:pt x="21412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8" name="object 88"/>
          <p:cNvSpPr/>
          <p:nvPr/>
        </p:nvSpPr>
        <p:spPr>
          <a:xfrm>
            <a:off x="6940513" y="4630594"/>
            <a:ext cx="195367" cy="714615"/>
          </a:xfrm>
          <a:custGeom>
            <a:avLst/>
            <a:gdLst/>
            <a:ahLst/>
            <a:cxnLst/>
            <a:rect l="l" t="t" r="r" b="b"/>
            <a:pathLst>
              <a:path w="215264" h="787400">
                <a:moveTo>
                  <a:pt x="214884" y="787146"/>
                </a:moveTo>
                <a:lnTo>
                  <a:pt x="214884" y="0"/>
                </a:lnTo>
                <a:lnTo>
                  <a:pt x="0" y="0"/>
                </a:lnTo>
                <a:lnTo>
                  <a:pt x="0" y="787146"/>
                </a:lnTo>
                <a:lnTo>
                  <a:pt x="214884" y="78714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9" name="object 89"/>
          <p:cNvSpPr/>
          <p:nvPr/>
        </p:nvSpPr>
        <p:spPr>
          <a:xfrm>
            <a:off x="7136227" y="3691451"/>
            <a:ext cx="194789" cy="1653988"/>
          </a:xfrm>
          <a:custGeom>
            <a:avLst/>
            <a:gdLst/>
            <a:ahLst/>
            <a:cxnLst/>
            <a:rect l="l" t="t" r="r" b="b"/>
            <a:pathLst>
              <a:path w="214629" h="1822450">
                <a:moveTo>
                  <a:pt x="214122" y="1821941"/>
                </a:moveTo>
                <a:lnTo>
                  <a:pt x="214122" y="0"/>
                </a:lnTo>
                <a:lnTo>
                  <a:pt x="0" y="0"/>
                </a:lnTo>
                <a:lnTo>
                  <a:pt x="0" y="1821941"/>
                </a:lnTo>
                <a:lnTo>
                  <a:pt x="214122" y="182194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0" name="object 90"/>
          <p:cNvSpPr/>
          <p:nvPr/>
        </p:nvSpPr>
        <p:spPr>
          <a:xfrm>
            <a:off x="7136917" y="3692142"/>
            <a:ext cx="193638" cy="1652836"/>
          </a:xfrm>
          <a:custGeom>
            <a:avLst/>
            <a:gdLst/>
            <a:ahLst/>
            <a:cxnLst/>
            <a:rect l="l" t="t" r="r" b="b"/>
            <a:pathLst>
              <a:path w="213359" h="1821179">
                <a:moveTo>
                  <a:pt x="0" y="0"/>
                </a:moveTo>
                <a:lnTo>
                  <a:pt x="0" y="1821179"/>
                </a:lnTo>
                <a:lnTo>
                  <a:pt x="213360" y="1821179"/>
                </a:lnTo>
                <a:lnTo>
                  <a:pt x="21336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1" name="object 91"/>
          <p:cNvSpPr/>
          <p:nvPr/>
        </p:nvSpPr>
        <p:spPr>
          <a:xfrm>
            <a:off x="7136227" y="3691451"/>
            <a:ext cx="194789" cy="1653988"/>
          </a:xfrm>
          <a:custGeom>
            <a:avLst/>
            <a:gdLst/>
            <a:ahLst/>
            <a:cxnLst/>
            <a:rect l="l" t="t" r="r" b="b"/>
            <a:pathLst>
              <a:path w="214629" h="1822450">
                <a:moveTo>
                  <a:pt x="214122" y="1821941"/>
                </a:moveTo>
                <a:lnTo>
                  <a:pt x="214122" y="0"/>
                </a:lnTo>
                <a:lnTo>
                  <a:pt x="0" y="0"/>
                </a:lnTo>
                <a:lnTo>
                  <a:pt x="0" y="1821941"/>
                </a:lnTo>
                <a:lnTo>
                  <a:pt x="214122" y="182194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2" name="object 92"/>
          <p:cNvSpPr/>
          <p:nvPr/>
        </p:nvSpPr>
        <p:spPr>
          <a:xfrm>
            <a:off x="7429449" y="5345669"/>
            <a:ext cx="0" cy="28815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24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3" name="object 93"/>
          <p:cNvSpPr/>
          <p:nvPr/>
        </p:nvSpPr>
        <p:spPr>
          <a:xfrm>
            <a:off x="8210927" y="4905143"/>
            <a:ext cx="194789" cy="440295"/>
          </a:xfrm>
          <a:custGeom>
            <a:avLst/>
            <a:gdLst/>
            <a:ahLst/>
            <a:cxnLst/>
            <a:rect l="l" t="t" r="r" b="b"/>
            <a:pathLst>
              <a:path w="214629" h="485139">
                <a:moveTo>
                  <a:pt x="214122" y="484632"/>
                </a:moveTo>
                <a:lnTo>
                  <a:pt x="214122" y="0"/>
                </a:lnTo>
                <a:lnTo>
                  <a:pt x="0" y="0"/>
                </a:lnTo>
                <a:lnTo>
                  <a:pt x="0" y="484632"/>
                </a:lnTo>
                <a:lnTo>
                  <a:pt x="214122" y="48463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4" name="object 94"/>
          <p:cNvSpPr/>
          <p:nvPr/>
        </p:nvSpPr>
        <p:spPr>
          <a:xfrm>
            <a:off x="8211618" y="4905835"/>
            <a:ext cx="193638" cy="439143"/>
          </a:xfrm>
          <a:custGeom>
            <a:avLst/>
            <a:gdLst/>
            <a:ahLst/>
            <a:cxnLst/>
            <a:rect l="l" t="t" r="r" b="b"/>
            <a:pathLst>
              <a:path w="213359" h="483870">
                <a:moveTo>
                  <a:pt x="0" y="0"/>
                </a:moveTo>
                <a:lnTo>
                  <a:pt x="0" y="483870"/>
                </a:lnTo>
                <a:lnTo>
                  <a:pt x="213359" y="483870"/>
                </a:lnTo>
                <a:lnTo>
                  <a:pt x="21335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5" name="object 95"/>
          <p:cNvSpPr/>
          <p:nvPr/>
        </p:nvSpPr>
        <p:spPr>
          <a:xfrm>
            <a:off x="8210927" y="4905143"/>
            <a:ext cx="194789" cy="440295"/>
          </a:xfrm>
          <a:custGeom>
            <a:avLst/>
            <a:gdLst/>
            <a:ahLst/>
            <a:cxnLst/>
            <a:rect l="l" t="t" r="r" b="b"/>
            <a:pathLst>
              <a:path w="214629" h="485139">
                <a:moveTo>
                  <a:pt x="214122" y="484632"/>
                </a:moveTo>
                <a:lnTo>
                  <a:pt x="214122" y="0"/>
                </a:lnTo>
                <a:lnTo>
                  <a:pt x="0" y="0"/>
                </a:lnTo>
                <a:lnTo>
                  <a:pt x="0" y="484632"/>
                </a:lnTo>
                <a:lnTo>
                  <a:pt x="214122" y="48463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6" name="object 96"/>
          <p:cNvSpPr/>
          <p:nvPr/>
        </p:nvSpPr>
        <p:spPr>
          <a:xfrm>
            <a:off x="8405947" y="3838063"/>
            <a:ext cx="195367" cy="1507031"/>
          </a:xfrm>
          <a:custGeom>
            <a:avLst/>
            <a:gdLst/>
            <a:ahLst/>
            <a:cxnLst/>
            <a:rect l="l" t="t" r="r" b="b"/>
            <a:pathLst>
              <a:path w="215265" h="1660525">
                <a:moveTo>
                  <a:pt x="214883" y="1660398"/>
                </a:moveTo>
                <a:lnTo>
                  <a:pt x="214883" y="0"/>
                </a:lnTo>
                <a:lnTo>
                  <a:pt x="0" y="0"/>
                </a:lnTo>
                <a:lnTo>
                  <a:pt x="0" y="1660398"/>
                </a:lnTo>
                <a:lnTo>
                  <a:pt x="214883" y="166039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7" name="object 97"/>
          <p:cNvSpPr/>
          <p:nvPr/>
        </p:nvSpPr>
        <p:spPr>
          <a:xfrm>
            <a:off x="8406639" y="3838754"/>
            <a:ext cx="194789" cy="1506454"/>
          </a:xfrm>
          <a:custGeom>
            <a:avLst/>
            <a:gdLst/>
            <a:ahLst/>
            <a:cxnLst/>
            <a:rect l="l" t="t" r="r" b="b"/>
            <a:pathLst>
              <a:path w="214629" h="1659889">
                <a:moveTo>
                  <a:pt x="0" y="0"/>
                </a:moveTo>
                <a:lnTo>
                  <a:pt x="0" y="1659636"/>
                </a:lnTo>
                <a:lnTo>
                  <a:pt x="214122" y="1659636"/>
                </a:lnTo>
                <a:lnTo>
                  <a:pt x="21412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8" name="object 98"/>
          <p:cNvSpPr/>
          <p:nvPr/>
        </p:nvSpPr>
        <p:spPr>
          <a:xfrm>
            <a:off x="8405947" y="3838063"/>
            <a:ext cx="195367" cy="1507031"/>
          </a:xfrm>
          <a:custGeom>
            <a:avLst/>
            <a:gdLst/>
            <a:ahLst/>
            <a:cxnLst/>
            <a:rect l="l" t="t" r="r" b="b"/>
            <a:pathLst>
              <a:path w="215265" h="1660525">
                <a:moveTo>
                  <a:pt x="214883" y="1660398"/>
                </a:moveTo>
                <a:lnTo>
                  <a:pt x="214883" y="0"/>
                </a:lnTo>
                <a:lnTo>
                  <a:pt x="0" y="0"/>
                </a:lnTo>
                <a:lnTo>
                  <a:pt x="0" y="1660398"/>
                </a:lnTo>
                <a:lnTo>
                  <a:pt x="214883" y="166039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9" name="object 99"/>
          <p:cNvSpPr/>
          <p:nvPr/>
        </p:nvSpPr>
        <p:spPr>
          <a:xfrm>
            <a:off x="8699169" y="5345669"/>
            <a:ext cx="0" cy="28815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24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0" name="object 100"/>
          <p:cNvSpPr txBox="1"/>
          <p:nvPr/>
        </p:nvSpPr>
        <p:spPr>
          <a:xfrm>
            <a:off x="3455042" y="5443623"/>
            <a:ext cx="54155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43"/>
              </a:lnSpc>
              <a:tabLst>
                <a:tab pos="1269646" algn="l"/>
                <a:tab pos="2539292" algn="l"/>
                <a:tab pos="3809515" algn="l"/>
                <a:tab pos="5079161" algn="l"/>
              </a:tabLst>
            </a:pPr>
            <a:r>
              <a:rPr sz="1316" b="1" dirty="0">
                <a:latin typeface="Times New Roman"/>
                <a:cs typeface="Times New Roman"/>
              </a:rPr>
              <a:t>1986	1988	1990	1992	</a:t>
            </a:r>
            <a:endParaRPr sz="1316" dirty="0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605517" y="1559452"/>
            <a:ext cx="8025540" cy="3940815"/>
          </a:xfrm>
          <a:prstGeom prst="rect">
            <a:avLst/>
          </a:prstGeom>
        </p:spPr>
        <p:txBody>
          <a:bodyPr vert="horz" wrap="square" lIns="0" tIns="121024" rIns="0" bIns="0" rtlCol="0">
            <a:spAutoFit/>
          </a:bodyPr>
          <a:lstStyle/>
          <a:p>
            <a:pPr marL="885237">
              <a:spcBef>
                <a:spcPts val="953"/>
              </a:spcBef>
            </a:pPr>
            <a:r>
              <a:rPr sz="1724" b="1" dirty="0" err="1">
                <a:latin typeface="Times New Roman"/>
                <a:cs typeface="Times New Roman"/>
              </a:rPr>
              <a:t>Ischemisk</a:t>
            </a:r>
            <a:r>
              <a:rPr sz="1724" b="1" dirty="0">
                <a:latin typeface="Times New Roman"/>
                <a:cs typeface="Times New Roman"/>
              </a:rPr>
              <a:t> </a:t>
            </a:r>
            <a:r>
              <a:rPr sz="1724" b="1" dirty="0" err="1" smtClean="0">
                <a:latin typeface="Times New Roman"/>
                <a:cs typeface="Times New Roman"/>
              </a:rPr>
              <a:t>hjärtsjd</a:t>
            </a:r>
            <a:r>
              <a:rPr sz="1724" b="1" dirty="0" smtClean="0">
                <a:latin typeface="Times New Roman"/>
                <a:cs typeface="Times New Roman"/>
              </a:rPr>
              <a:t>, </a:t>
            </a:r>
            <a:r>
              <a:rPr sz="1724" b="1" dirty="0" err="1" smtClean="0">
                <a:latin typeface="Times New Roman"/>
                <a:cs typeface="Times New Roman"/>
              </a:rPr>
              <a:t>döda</a:t>
            </a:r>
            <a:r>
              <a:rPr sz="1724" b="1" dirty="0" smtClean="0">
                <a:latin typeface="Times New Roman"/>
                <a:cs typeface="Times New Roman"/>
              </a:rPr>
              <a:t>/10</a:t>
            </a:r>
            <a:r>
              <a:rPr lang="sv-SE" sz="1724" b="1" dirty="0">
                <a:latin typeface="Times New Roman"/>
                <a:cs typeface="Times New Roman"/>
              </a:rPr>
              <a:t> </a:t>
            </a:r>
            <a:r>
              <a:rPr lang="sv-SE" sz="1724" b="1" dirty="0" smtClean="0">
                <a:latin typeface="Times New Roman"/>
                <a:cs typeface="Times New Roman"/>
              </a:rPr>
              <a:t>000 </a:t>
            </a:r>
            <a:r>
              <a:rPr lang="sv-SE" sz="1724" b="1" dirty="0" err="1" smtClean="0">
                <a:latin typeface="Times New Roman"/>
                <a:cs typeface="Times New Roman"/>
              </a:rPr>
              <a:t>personår</a:t>
            </a:r>
            <a:r>
              <a:rPr sz="1724" b="1" dirty="0" smtClean="0">
                <a:latin typeface="Times New Roman"/>
                <a:cs typeface="Times New Roman"/>
              </a:rPr>
              <a:t>, </a:t>
            </a:r>
            <a:r>
              <a:rPr sz="1724" b="1" dirty="0">
                <a:latin typeface="Times New Roman"/>
                <a:cs typeface="Times New Roman"/>
              </a:rPr>
              <a:t>15-74</a:t>
            </a:r>
            <a:r>
              <a:rPr sz="1724" b="1" spc="-5" dirty="0">
                <a:latin typeface="Times New Roman"/>
                <a:cs typeface="Times New Roman"/>
              </a:rPr>
              <a:t> </a:t>
            </a:r>
            <a:r>
              <a:rPr sz="1724" b="1" dirty="0" err="1" smtClean="0">
                <a:latin typeface="Times New Roman"/>
                <a:cs typeface="Times New Roman"/>
              </a:rPr>
              <a:t>år</a:t>
            </a:r>
            <a:r>
              <a:rPr lang="sv-SE" sz="1724" b="1" dirty="0" smtClean="0">
                <a:latin typeface="Times New Roman"/>
                <a:cs typeface="Times New Roman"/>
              </a:rPr>
              <a:t> </a:t>
            </a:r>
            <a:r>
              <a:rPr sz="1724" b="1" dirty="0" smtClean="0">
                <a:latin typeface="Times New Roman"/>
                <a:cs typeface="Times New Roman"/>
              </a:rPr>
              <a:t>(5-årsmv</a:t>
            </a:r>
            <a:r>
              <a:rPr sz="1724" b="1" dirty="0">
                <a:latin typeface="Times New Roman"/>
                <a:cs typeface="Times New Roman"/>
              </a:rPr>
              <a:t>)</a:t>
            </a:r>
            <a:endParaRPr sz="1724" dirty="0">
              <a:latin typeface="Times New Roman"/>
              <a:cs typeface="Times New Roman"/>
            </a:endParaRPr>
          </a:p>
          <a:p>
            <a:pPr marR="5479708" algn="ctr">
              <a:spcBef>
                <a:spcPts val="653"/>
              </a:spcBef>
            </a:pPr>
            <a:r>
              <a:rPr sz="1316" b="1" dirty="0">
                <a:latin typeface="Times New Roman"/>
                <a:cs typeface="Times New Roman"/>
              </a:rPr>
              <a:t>12</a:t>
            </a:r>
            <a:endParaRPr sz="1316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52" dirty="0">
              <a:latin typeface="Times New Roman"/>
              <a:cs typeface="Times New Roman"/>
            </a:endParaRPr>
          </a:p>
          <a:p>
            <a:pPr marR="5479708" algn="ctr">
              <a:spcBef>
                <a:spcPts val="912"/>
              </a:spcBef>
            </a:pPr>
            <a:r>
              <a:rPr sz="1316" b="1" dirty="0">
                <a:latin typeface="Times New Roman"/>
                <a:cs typeface="Times New Roman"/>
              </a:rPr>
              <a:t>10</a:t>
            </a:r>
            <a:endParaRPr sz="1316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52" dirty="0">
              <a:latin typeface="Times New Roman"/>
              <a:cs typeface="Times New Roman"/>
            </a:endParaRPr>
          </a:p>
          <a:p>
            <a:pPr marR="5399022" algn="ctr">
              <a:spcBef>
                <a:spcPts val="912"/>
              </a:spcBef>
            </a:pPr>
            <a:r>
              <a:rPr sz="1316" b="1" dirty="0">
                <a:latin typeface="Times New Roman"/>
                <a:cs typeface="Times New Roman"/>
              </a:rPr>
              <a:t>8</a:t>
            </a:r>
            <a:endParaRPr sz="1316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52" dirty="0">
              <a:latin typeface="Times New Roman"/>
              <a:cs typeface="Times New Roman"/>
            </a:endParaRPr>
          </a:p>
          <a:p>
            <a:pPr marR="5399022" algn="ctr">
              <a:spcBef>
                <a:spcPts val="917"/>
              </a:spcBef>
            </a:pPr>
            <a:r>
              <a:rPr sz="1316" b="1" dirty="0">
                <a:latin typeface="Times New Roman"/>
                <a:cs typeface="Times New Roman"/>
              </a:rPr>
              <a:t>6</a:t>
            </a:r>
            <a:endParaRPr sz="1316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52" dirty="0">
              <a:latin typeface="Times New Roman"/>
              <a:cs typeface="Times New Roman"/>
            </a:endParaRPr>
          </a:p>
          <a:p>
            <a:pPr marR="5399022" algn="ctr">
              <a:spcBef>
                <a:spcPts val="908"/>
              </a:spcBef>
            </a:pPr>
            <a:r>
              <a:rPr sz="1316" b="1" dirty="0">
                <a:latin typeface="Times New Roman"/>
                <a:cs typeface="Times New Roman"/>
              </a:rPr>
              <a:t>4</a:t>
            </a:r>
            <a:endParaRPr sz="1316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52" dirty="0">
              <a:latin typeface="Times New Roman"/>
              <a:cs typeface="Times New Roman"/>
            </a:endParaRPr>
          </a:p>
          <a:p>
            <a:pPr marR="5399022" algn="ctr">
              <a:spcBef>
                <a:spcPts val="912"/>
              </a:spcBef>
            </a:pPr>
            <a:r>
              <a:rPr sz="1316" b="1" dirty="0">
                <a:latin typeface="Times New Roman"/>
                <a:cs typeface="Times New Roman"/>
              </a:rPr>
              <a:t>2</a:t>
            </a:r>
            <a:endParaRPr sz="1316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52" dirty="0">
              <a:latin typeface="Times New Roman"/>
              <a:cs typeface="Times New Roman"/>
            </a:endParaRPr>
          </a:p>
          <a:p>
            <a:pPr marR="5399022" algn="ctr">
              <a:spcBef>
                <a:spcPts val="989"/>
              </a:spcBef>
            </a:pPr>
            <a:r>
              <a:rPr sz="1316" b="1" dirty="0">
                <a:latin typeface="Times New Roman"/>
                <a:cs typeface="Times New Roman"/>
              </a:rPr>
              <a:t>0</a:t>
            </a:r>
            <a:endParaRPr sz="1316" dirty="0">
              <a:latin typeface="Times New Roman"/>
              <a:cs typeface="Times New Roman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3155600" y="5374024"/>
            <a:ext cx="5816045" cy="261641"/>
          </a:xfrm>
          <a:custGeom>
            <a:avLst/>
            <a:gdLst/>
            <a:ahLst/>
            <a:cxnLst/>
            <a:rect l="l" t="t" r="r" b="b"/>
            <a:pathLst>
              <a:path w="6408420" h="288289">
                <a:moveTo>
                  <a:pt x="0" y="0"/>
                </a:moveTo>
                <a:lnTo>
                  <a:pt x="0" y="288036"/>
                </a:lnTo>
                <a:lnTo>
                  <a:pt x="6408420" y="288036"/>
                </a:lnTo>
                <a:lnTo>
                  <a:pt x="640842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5" name="object 105"/>
          <p:cNvSpPr/>
          <p:nvPr/>
        </p:nvSpPr>
        <p:spPr>
          <a:xfrm>
            <a:off x="3143844" y="5362267"/>
            <a:ext cx="5839673" cy="285270"/>
          </a:xfrm>
          <a:custGeom>
            <a:avLst/>
            <a:gdLst/>
            <a:ahLst/>
            <a:cxnLst/>
            <a:rect l="l" t="t" r="r" b="b"/>
            <a:pathLst>
              <a:path w="6434455" h="314325">
                <a:moveTo>
                  <a:pt x="6434328" y="307848"/>
                </a:moveTo>
                <a:lnTo>
                  <a:pt x="6434328" y="6096"/>
                </a:lnTo>
                <a:lnTo>
                  <a:pt x="6428994" y="0"/>
                </a:lnTo>
                <a:lnTo>
                  <a:pt x="6095" y="0"/>
                </a:lnTo>
                <a:lnTo>
                  <a:pt x="0" y="6096"/>
                </a:lnTo>
                <a:lnTo>
                  <a:pt x="0" y="307848"/>
                </a:lnTo>
                <a:lnTo>
                  <a:pt x="6096" y="313944"/>
                </a:lnTo>
                <a:lnTo>
                  <a:pt x="12953" y="313944"/>
                </a:lnTo>
                <a:lnTo>
                  <a:pt x="12954" y="25908"/>
                </a:lnTo>
                <a:lnTo>
                  <a:pt x="25907" y="12954"/>
                </a:lnTo>
                <a:lnTo>
                  <a:pt x="25907" y="25908"/>
                </a:lnTo>
                <a:lnTo>
                  <a:pt x="6409182" y="25908"/>
                </a:lnTo>
                <a:lnTo>
                  <a:pt x="6409182" y="12954"/>
                </a:lnTo>
                <a:lnTo>
                  <a:pt x="6421374" y="25908"/>
                </a:lnTo>
                <a:lnTo>
                  <a:pt x="6421374" y="313944"/>
                </a:lnTo>
                <a:lnTo>
                  <a:pt x="6428994" y="313944"/>
                </a:lnTo>
                <a:lnTo>
                  <a:pt x="6434328" y="307848"/>
                </a:lnTo>
                <a:close/>
              </a:path>
              <a:path w="6434455" h="314325">
                <a:moveTo>
                  <a:pt x="25907" y="25908"/>
                </a:moveTo>
                <a:lnTo>
                  <a:pt x="25907" y="12954"/>
                </a:lnTo>
                <a:lnTo>
                  <a:pt x="12954" y="25908"/>
                </a:lnTo>
                <a:lnTo>
                  <a:pt x="25907" y="25908"/>
                </a:lnTo>
                <a:close/>
              </a:path>
              <a:path w="6434455" h="314325">
                <a:moveTo>
                  <a:pt x="25907" y="288036"/>
                </a:moveTo>
                <a:lnTo>
                  <a:pt x="25907" y="25908"/>
                </a:lnTo>
                <a:lnTo>
                  <a:pt x="12954" y="25908"/>
                </a:lnTo>
                <a:lnTo>
                  <a:pt x="12954" y="288036"/>
                </a:lnTo>
                <a:lnTo>
                  <a:pt x="25907" y="288036"/>
                </a:lnTo>
                <a:close/>
              </a:path>
              <a:path w="6434455" h="314325">
                <a:moveTo>
                  <a:pt x="6421374" y="288036"/>
                </a:moveTo>
                <a:lnTo>
                  <a:pt x="12954" y="288036"/>
                </a:lnTo>
                <a:lnTo>
                  <a:pt x="25907" y="300990"/>
                </a:lnTo>
                <a:lnTo>
                  <a:pt x="25907" y="313944"/>
                </a:lnTo>
                <a:lnTo>
                  <a:pt x="6409182" y="313944"/>
                </a:lnTo>
                <a:lnTo>
                  <a:pt x="6409182" y="300990"/>
                </a:lnTo>
                <a:lnTo>
                  <a:pt x="6421374" y="288036"/>
                </a:lnTo>
                <a:close/>
              </a:path>
              <a:path w="6434455" h="314325">
                <a:moveTo>
                  <a:pt x="25907" y="313944"/>
                </a:moveTo>
                <a:lnTo>
                  <a:pt x="25907" y="300990"/>
                </a:lnTo>
                <a:lnTo>
                  <a:pt x="12954" y="288036"/>
                </a:lnTo>
                <a:lnTo>
                  <a:pt x="12953" y="313944"/>
                </a:lnTo>
                <a:lnTo>
                  <a:pt x="25907" y="313944"/>
                </a:lnTo>
                <a:close/>
              </a:path>
              <a:path w="6434455" h="314325">
                <a:moveTo>
                  <a:pt x="6421374" y="25908"/>
                </a:moveTo>
                <a:lnTo>
                  <a:pt x="6409182" y="12954"/>
                </a:lnTo>
                <a:lnTo>
                  <a:pt x="6409182" y="25908"/>
                </a:lnTo>
                <a:lnTo>
                  <a:pt x="6421374" y="25908"/>
                </a:lnTo>
                <a:close/>
              </a:path>
              <a:path w="6434455" h="314325">
                <a:moveTo>
                  <a:pt x="6421374" y="288036"/>
                </a:moveTo>
                <a:lnTo>
                  <a:pt x="6421374" y="25908"/>
                </a:lnTo>
                <a:lnTo>
                  <a:pt x="6409182" y="25908"/>
                </a:lnTo>
                <a:lnTo>
                  <a:pt x="6409182" y="288036"/>
                </a:lnTo>
                <a:lnTo>
                  <a:pt x="6421374" y="288036"/>
                </a:lnTo>
                <a:close/>
              </a:path>
              <a:path w="6434455" h="314325">
                <a:moveTo>
                  <a:pt x="6421374" y="313944"/>
                </a:moveTo>
                <a:lnTo>
                  <a:pt x="6421374" y="288036"/>
                </a:lnTo>
                <a:lnTo>
                  <a:pt x="6409182" y="300990"/>
                </a:lnTo>
                <a:lnTo>
                  <a:pt x="6409182" y="313944"/>
                </a:lnTo>
                <a:lnTo>
                  <a:pt x="6421374" y="3139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6" name="object 106"/>
          <p:cNvSpPr txBox="1"/>
          <p:nvPr/>
        </p:nvSpPr>
        <p:spPr>
          <a:xfrm>
            <a:off x="3009906" y="5389468"/>
            <a:ext cx="682918" cy="179249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1089" b="1" spc="-9" dirty="0">
                <a:latin typeface="Arial"/>
                <a:cs typeface="Arial"/>
              </a:rPr>
              <a:t>1984-1988</a:t>
            </a:r>
            <a:endParaRPr sz="1089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4259561" y="5392234"/>
            <a:ext cx="682918" cy="179249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1089" b="1" spc="-9" dirty="0">
                <a:latin typeface="Arial"/>
                <a:cs typeface="Arial"/>
              </a:rPr>
              <a:t>1986-1990</a:t>
            </a:r>
            <a:endParaRPr sz="1089" dirty="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5523046" y="5395002"/>
            <a:ext cx="682918" cy="179249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1089" b="1" spc="-9" dirty="0">
                <a:latin typeface="Arial"/>
                <a:cs typeface="Arial"/>
              </a:rPr>
              <a:t>1988-1992</a:t>
            </a:r>
            <a:endParaRPr sz="1089" dirty="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6778233" y="5392234"/>
            <a:ext cx="682918" cy="179249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1089" b="1" spc="-9" dirty="0">
                <a:latin typeface="Arial"/>
                <a:cs typeface="Arial"/>
              </a:rPr>
              <a:t>1990-1994</a:t>
            </a:r>
            <a:endParaRPr sz="1089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8050017" y="5403299"/>
            <a:ext cx="682918" cy="179249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1089" b="1" spc="-9" dirty="0">
                <a:latin typeface="Arial"/>
                <a:cs typeface="Arial"/>
              </a:rPr>
              <a:t>1992-1996</a:t>
            </a:r>
            <a:endParaRPr sz="1089">
              <a:latin typeface="Arial"/>
              <a:cs typeface="Arial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056" y="319459"/>
            <a:ext cx="10515600" cy="1325563"/>
          </a:xfrm>
        </p:spPr>
        <p:txBody>
          <a:bodyPr>
            <a:normAutofit/>
          </a:bodyPr>
          <a:lstStyle/>
          <a:p>
            <a:r>
              <a:rPr lang="sv-SE" sz="4000" b="0" dirty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Uppföljning efter 12 år, </a:t>
            </a:r>
            <a:r>
              <a:rPr lang="sv-SE" sz="4000" b="0" dirty="0" smtClean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kvinnor</a:t>
            </a:r>
            <a:endParaRPr lang="sv-SE" sz="4000" b="0" dirty="0">
              <a:solidFill>
                <a:srgbClr val="3D93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object 120"/>
          <p:cNvSpPr txBox="1">
            <a:spLocks noGrp="1"/>
          </p:cNvSpPr>
          <p:nvPr>
            <p:ph type="ftr" sz="quarter" idx="4294967295"/>
          </p:nvPr>
        </p:nvSpPr>
        <p:spPr>
          <a:xfrm>
            <a:off x="4003456" y="6492875"/>
            <a:ext cx="411480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 lvl="0">
              <a:lnSpc>
                <a:spcPts val="1307"/>
              </a:lnSpc>
              <a:spcBef>
                <a:spcPts val="32"/>
              </a:spcBef>
            </a:pPr>
            <a:r>
              <a:rPr lang="sv-SE" sz="1400" i="1" spc="-5" dirty="0" err="1" smtClean="0">
                <a:solidFill>
                  <a:prstClr val="black"/>
                </a:solidFill>
                <a:cs typeface="Arial"/>
              </a:rPr>
              <a:t>Lingfors</a:t>
            </a:r>
            <a:r>
              <a:rPr lang="sv-SE" sz="1400" i="1" spc="-5" dirty="0" smtClean="0">
                <a:solidFill>
                  <a:prstClr val="black"/>
                </a:solidFill>
                <a:cs typeface="Arial"/>
              </a:rPr>
              <a:t> et al, </a:t>
            </a:r>
            <a:r>
              <a:rPr lang="sv-SE" sz="1400" i="1" spc="-5" dirty="0" err="1" smtClean="0">
                <a:solidFill>
                  <a:prstClr val="black"/>
                </a:solidFill>
                <a:cs typeface="Arial"/>
              </a:rPr>
              <a:t>Scand</a:t>
            </a:r>
            <a:r>
              <a:rPr lang="sv-SE" sz="1400" i="1" spc="-5" dirty="0" smtClean="0">
                <a:solidFill>
                  <a:prstClr val="black"/>
                </a:solidFill>
                <a:cs typeface="Arial"/>
              </a:rPr>
              <a:t> </a:t>
            </a:r>
            <a:r>
              <a:rPr lang="sv-SE" sz="1400" i="1" dirty="0">
                <a:solidFill>
                  <a:prstClr val="black"/>
                </a:solidFill>
                <a:cs typeface="Arial"/>
              </a:rPr>
              <a:t>J </a:t>
            </a:r>
            <a:r>
              <a:rPr lang="sv-SE" sz="1400" i="1" spc="-5" dirty="0">
                <a:solidFill>
                  <a:prstClr val="black"/>
                </a:solidFill>
                <a:cs typeface="Arial"/>
              </a:rPr>
              <a:t>Prim Health </a:t>
            </a:r>
            <a:r>
              <a:rPr lang="sv-SE" sz="1400" i="1" spc="-5" dirty="0" smtClean="0">
                <a:solidFill>
                  <a:prstClr val="black"/>
                </a:solidFill>
                <a:cs typeface="Arial"/>
              </a:rPr>
              <a:t>Care, 2002</a:t>
            </a:r>
            <a:endParaRPr sz="1400" i="1" spc="-5" dirty="0"/>
          </a:p>
        </p:txBody>
      </p:sp>
      <p:sp>
        <p:nvSpPr>
          <p:cNvPr id="119" name="object 106"/>
          <p:cNvSpPr/>
          <p:nvPr/>
        </p:nvSpPr>
        <p:spPr>
          <a:xfrm>
            <a:off x="9764409" y="2176685"/>
            <a:ext cx="194328" cy="1943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20" name="object 107"/>
          <p:cNvSpPr/>
          <p:nvPr/>
        </p:nvSpPr>
        <p:spPr>
          <a:xfrm>
            <a:off x="9764409" y="2418732"/>
            <a:ext cx="194328" cy="1950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21" name="object 119"/>
          <p:cNvSpPr txBox="1"/>
          <p:nvPr/>
        </p:nvSpPr>
        <p:spPr>
          <a:xfrm>
            <a:off x="10092089" y="2191474"/>
            <a:ext cx="412056" cy="433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>
              <a:lnSpc>
                <a:spcPts val="1520"/>
              </a:lnSpc>
            </a:pPr>
            <a:r>
              <a:rPr sz="1316" b="1" spc="-5" dirty="0">
                <a:latin typeface="Times New Roman"/>
                <a:cs typeface="Times New Roman"/>
              </a:rPr>
              <a:t>Habo</a:t>
            </a:r>
            <a:endParaRPr sz="1316" dirty="0">
              <a:latin typeface="Times New Roman"/>
              <a:cs typeface="Times New Roman"/>
            </a:endParaRPr>
          </a:p>
          <a:p>
            <a:pPr marL="11527">
              <a:spcBef>
                <a:spcPts val="331"/>
              </a:spcBef>
            </a:pPr>
            <a:r>
              <a:rPr sz="1316" b="1" spc="-5" dirty="0">
                <a:latin typeface="Times New Roman"/>
                <a:cs typeface="Times New Roman"/>
              </a:rPr>
              <a:t>Riket</a:t>
            </a:r>
            <a:endParaRPr sz="1316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2687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081207" y="2218106"/>
            <a:ext cx="0" cy="3152375"/>
          </a:xfrm>
          <a:custGeom>
            <a:avLst/>
            <a:gdLst/>
            <a:ahLst/>
            <a:cxnLst/>
            <a:rect l="l" t="t" r="r" b="b"/>
            <a:pathLst>
              <a:path h="3473450">
                <a:moveTo>
                  <a:pt x="0" y="0"/>
                </a:moveTo>
                <a:lnTo>
                  <a:pt x="0" y="347319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/>
          <p:nvPr/>
        </p:nvSpPr>
        <p:spPr>
          <a:xfrm>
            <a:off x="2984215" y="5263750"/>
            <a:ext cx="96819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68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/>
          <p:nvPr/>
        </p:nvSpPr>
        <p:spPr>
          <a:xfrm>
            <a:off x="2984215" y="5157248"/>
            <a:ext cx="96819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68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/>
          <p:nvPr/>
        </p:nvSpPr>
        <p:spPr>
          <a:xfrm>
            <a:off x="2984215" y="5050748"/>
            <a:ext cx="96819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68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/>
          <p:nvPr/>
        </p:nvSpPr>
        <p:spPr>
          <a:xfrm>
            <a:off x="2984215" y="4943556"/>
            <a:ext cx="96819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68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/>
          <p:nvPr/>
        </p:nvSpPr>
        <p:spPr>
          <a:xfrm>
            <a:off x="2935805" y="5370251"/>
            <a:ext cx="145228" cy="0"/>
          </a:xfrm>
          <a:custGeom>
            <a:avLst/>
            <a:gdLst/>
            <a:ahLst/>
            <a:cxnLst/>
            <a:rect l="l" t="t" r="r" b="b"/>
            <a:pathLst>
              <a:path w="160019">
                <a:moveTo>
                  <a:pt x="16001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/>
          <p:nvPr/>
        </p:nvSpPr>
        <p:spPr>
          <a:xfrm>
            <a:off x="3081033" y="5370251"/>
            <a:ext cx="6293224" cy="0"/>
          </a:xfrm>
          <a:custGeom>
            <a:avLst/>
            <a:gdLst/>
            <a:ahLst/>
            <a:cxnLst/>
            <a:rect l="l" t="t" r="r" b="b"/>
            <a:pathLst>
              <a:path w="6934200">
                <a:moveTo>
                  <a:pt x="0" y="0"/>
                </a:moveTo>
                <a:lnTo>
                  <a:pt x="6934187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/>
          <p:nvPr/>
        </p:nvSpPr>
        <p:spPr>
          <a:xfrm>
            <a:off x="2984215" y="4730555"/>
            <a:ext cx="96819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68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/>
          <p:nvPr/>
        </p:nvSpPr>
        <p:spPr>
          <a:xfrm>
            <a:off x="2984215" y="4623363"/>
            <a:ext cx="96819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68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2" name="object 12"/>
          <p:cNvSpPr/>
          <p:nvPr/>
        </p:nvSpPr>
        <p:spPr>
          <a:xfrm>
            <a:off x="2984215" y="4516861"/>
            <a:ext cx="96819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68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3" name="object 13"/>
          <p:cNvSpPr/>
          <p:nvPr/>
        </p:nvSpPr>
        <p:spPr>
          <a:xfrm>
            <a:off x="2984215" y="4410361"/>
            <a:ext cx="96819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68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4" name="object 14"/>
          <p:cNvSpPr/>
          <p:nvPr/>
        </p:nvSpPr>
        <p:spPr>
          <a:xfrm>
            <a:off x="2935805" y="4837055"/>
            <a:ext cx="145228" cy="0"/>
          </a:xfrm>
          <a:custGeom>
            <a:avLst/>
            <a:gdLst/>
            <a:ahLst/>
            <a:cxnLst/>
            <a:rect l="l" t="t" r="r" b="b"/>
            <a:pathLst>
              <a:path w="160019">
                <a:moveTo>
                  <a:pt x="16001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5" name="object 15"/>
          <p:cNvSpPr/>
          <p:nvPr/>
        </p:nvSpPr>
        <p:spPr>
          <a:xfrm>
            <a:off x="8502196" y="4837055"/>
            <a:ext cx="872522" cy="0"/>
          </a:xfrm>
          <a:custGeom>
            <a:avLst/>
            <a:gdLst/>
            <a:ahLst/>
            <a:cxnLst/>
            <a:rect l="l" t="t" r="r" b="b"/>
            <a:pathLst>
              <a:path w="961390">
                <a:moveTo>
                  <a:pt x="0" y="0"/>
                </a:moveTo>
                <a:lnTo>
                  <a:pt x="960869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6" name="object 16"/>
          <p:cNvSpPr/>
          <p:nvPr/>
        </p:nvSpPr>
        <p:spPr>
          <a:xfrm>
            <a:off x="8308547" y="4837055"/>
            <a:ext cx="1729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536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7" name="object 17"/>
          <p:cNvSpPr/>
          <p:nvPr/>
        </p:nvSpPr>
        <p:spPr>
          <a:xfrm>
            <a:off x="7243552" y="4837055"/>
            <a:ext cx="873098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1631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8" name="object 18"/>
          <p:cNvSpPr/>
          <p:nvPr/>
        </p:nvSpPr>
        <p:spPr>
          <a:xfrm>
            <a:off x="7049914" y="4837055"/>
            <a:ext cx="1729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524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9" name="object 19"/>
          <p:cNvSpPr/>
          <p:nvPr/>
        </p:nvSpPr>
        <p:spPr>
          <a:xfrm>
            <a:off x="5984907" y="4837055"/>
            <a:ext cx="873098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1643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0" name="object 20"/>
          <p:cNvSpPr/>
          <p:nvPr/>
        </p:nvSpPr>
        <p:spPr>
          <a:xfrm>
            <a:off x="5791269" y="4837055"/>
            <a:ext cx="1729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524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1" name="object 21"/>
          <p:cNvSpPr/>
          <p:nvPr/>
        </p:nvSpPr>
        <p:spPr>
          <a:xfrm>
            <a:off x="4726262" y="4837055"/>
            <a:ext cx="873098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1643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2" name="object 22"/>
          <p:cNvSpPr/>
          <p:nvPr/>
        </p:nvSpPr>
        <p:spPr>
          <a:xfrm>
            <a:off x="4532625" y="4837055"/>
            <a:ext cx="1729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524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3" name="object 23"/>
          <p:cNvSpPr/>
          <p:nvPr/>
        </p:nvSpPr>
        <p:spPr>
          <a:xfrm>
            <a:off x="3467618" y="4837055"/>
            <a:ext cx="873098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1643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4" name="object 24"/>
          <p:cNvSpPr/>
          <p:nvPr/>
        </p:nvSpPr>
        <p:spPr>
          <a:xfrm>
            <a:off x="3273980" y="4837055"/>
            <a:ext cx="1729" cy="0"/>
          </a:xfrm>
          <a:custGeom>
            <a:avLst/>
            <a:gdLst/>
            <a:ahLst/>
            <a:cxnLst/>
            <a:rect l="l" t="t" r="r" b="b"/>
            <a:pathLst>
              <a:path w="1905">
                <a:moveTo>
                  <a:pt x="0" y="0"/>
                </a:moveTo>
                <a:lnTo>
                  <a:pt x="1523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5" name="object 25"/>
          <p:cNvSpPr/>
          <p:nvPr/>
        </p:nvSpPr>
        <p:spPr>
          <a:xfrm>
            <a:off x="2984215" y="4206349"/>
            <a:ext cx="96819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68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6" name="object 26"/>
          <p:cNvSpPr/>
          <p:nvPr/>
        </p:nvSpPr>
        <p:spPr>
          <a:xfrm>
            <a:off x="2984215" y="4099849"/>
            <a:ext cx="96819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68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7" name="object 27"/>
          <p:cNvSpPr/>
          <p:nvPr/>
        </p:nvSpPr>
        <p:spPr>
          <a:xfrm>
            <a:off x="2984215" y="3993349"/>
            <a:ext cx="96819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68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8" name="object 28"/>
          <p:cNvSpPr/>
          <p:nvPr/>
        </p:nvSpPr>
        <p:spPr>
          <a:xfrm>
            <a:off x="2984215" y="3886156"/>
            <a:ext cx="96819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68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9" name="object 29"/>
          <p:cNvSpPr/>
          <p:nvPr/>
        </p:nvSpPr>
        <p:spPr>
          <a:xfrm>
            <a:off x="2935805" y="4312851"/>
            <a:ext cx="145228" cy="0"/>
          </a:xfrm>
          <a:custGeom>
            <a:avLst/>
            <a:gdLst/>
            <a:ahLst/>
            <a:cxnLst/>
            <a:rect l="l" t="t" r="r" b="b"/>
            <a:pathLst>
              <a:path w="160019">
                <a:moveTo>
                  <a:pt x="16001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0" name="object 30"/>
          <p:cNvSpPr/>
          <p:nvPr/>
        </p:nvSpPr>
        <p:spPr>
          <a:xfrm>
            <a:off x="8502196" y="4312851"/>
            <a:ext cx="872522" cy="0"/>
          </a:xfrm>
          <a:custGeom>
            <a:avLst/>
            <a:gdLst/>
            <a:ahLst/>
            <a:cxnLst/>
            <a:rect l="l" t="t" r="r" b="b"/>
            <a:pathLst>
              <a:path w="961390">
                <a:moveTo>
                  <a:pt x="0" y="0"/>
                </a:moveTo>
                <a:lnTo>
                  <a:pt x="960869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1" name="object 31"/>
          <p:cNvSpPr/>
          <p:nvPr/>
        </p:nvSpPr>
        <p:spPr>
          <a:xfrm>
            <a:off x="8308547" y="4312851"/>
            <a:ext cx="1729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536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2" name="object 32"/>
          <p:cNvSpPr/>
          <p:nvPr/>
        </p:nvSpPr>
        <p:spPr>
          <a:xfrm>
            <a:off x="7243552" y="4312851"/>
            <a:ext cx="873098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1631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3" name="object 33"/>
          <p:cNvSpPr/>
          <p:nvPr/>
        </p:nvSpPr>
        <p:spPr>
          <a:xfrm>
            <a:off x="7049914" y="4312851"/>
            <a:ext cx="1729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524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4" name="object 34"/>
          <p:cNvSpPr/>
          <p:nvPr/>
        </p:nvSpPr>
        <p:spPr>
          <a:xfrm>
            <a:off x="5984907" y="4312851"/>
            <a:ext cx="873098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1643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5" name="object 35"/>
          <p:cNvSpPr/>
          <p:nvPr/>
        </p:nvSpPr>
        <p:spPr>
          <a:xfrm>
            <a:off x="5791269" y="4312851"/>
            <a:ext cx="1729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524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6" name="object 36"/>
          <p:cNvSpPr/>
          <p:nvPr/>
        </p:nvSpPr>
        <p:spPr>
          <a:xfrm>
            <a:off x="4726262" y="4312851"/>
            <a:ext cx="873098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1643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7" name="object 37"/>
          <p:cNvSpPr/>
          <p:nvPr/>
        </p:nvSpPr>
        <p:spPr>
          <a:xfrm>
            <a:off x="4532625" y="4312851"/>
            <a:ext cx="1729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524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8" name="object 38"/>
          <p:cNvSpPr/>
          <p:nvPr/>
        </p:nvSpPr>
        <p:spPr>
          <a:xfrm>
            <a:off x="3467618" y="4312851"/>
            <a:ext cx="873098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1643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9" name="object 39"/>
          <p:cNvSpPr/>
          <p:nvPr/>
        </p:nvSpPr>
        <p:spPr>
          <a:xfrm>
            <a:off x="3273980" y="4312851"/>
            <a:ext cx="1729" cy="0"/>
          </a:xfrm>
          <a:custGeom>
            <a:avLst/>
            <a:gdLst/>
            <a:ahLst/>
            <a:cxnLst/>
            <a:rect l="l" t="t" r="r" b="b"/>
            <a:pathLst>
              <a:path w="1905">
                <a:moveTo>
                  <a:pt x="0" y="0"/>
                </a:moveTo>
                <a:lnTo>
                  <a:pt x="1523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0" name="object 40"/>
          <p:cNvSpPr/>
          <p:nvPr/>
        </p:nvSpPr>
        <p:spPr>
          <a:xfrm>
            <a:off x="2984215" y="3682837"/>
            <a:ext cx="96819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68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1" name="object 41"/>
          <p:cNvSpPr/>
          <p:nvPr/>
        </p:nvSpPr>
        <p:spPr>
          <a:xfrm>
            <a:off x="2984215" y="3575645"/>
            <a:ext cx="96819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68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2" name="object 42"/>
          <p:cNvSpPr/>
          <p:nvPr/>
        </p:nvSpPr>
        <p:spPr>
          <a:xfrm>
            <a:off x="2984215" y="3469143"/>
            <a:ext cx="96819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68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3" name="object 43"/>
          <p:cNvSpPr/>
          <p:nvPr/>
        </p:nvSpPr>
        <p:spPr>
          <a:xfrm>
            <a:off x="2984215" y="3362643"/>
            <a:ext cx="96819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68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4" name="object 44"/>
          <p:cNvSpPr/>
          <p:nvPr/>
        </p:nvSpPr>
        <p:spPr>
          <a:xfrm>
            <a:off x="2935805" y="3789337"/>
            <a:ext cx="145228" cy="0"/>
          </a:xfrm>
          <a:custGeom>
            <a:avLst/>
            <a:gdLst/>
            <a:ahLst/>
            <a:cxnLst/>
            <a:rect l="l" t="t" r="r" b="b"/>
            <a:pathLst>
              <a:path w="160019">
                <a:moveTo>
                  <a:pt x="16001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5" name="object 45"/>
          <p:cNvSpPr/>
          <p:nvPr/>
        </p:nvSpPr>
        <p:spPr>
          <a:xfrm>
            <a:off x="8502196" y="3789337"/>
            <a:ext cx="872522" cy="0"/>
          </a:xfrm>
          <a:custGeom>
            <a:avLst/>
            <a:gdLst/>
            <a:ahLst/>
            <a:cxnLst/>
            <a:rect l="l" t="t" r="r" b="b"/>
            <a:pathLst>
              <a:path w="961390">
                <a:moveTo>
                  <a:pt x="0" y="0"/>
                </a:moveTo>
                <a:lnTo>
                  <a:pt x="960869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6" name="object 46"/>
          <p:cNvSpPr/>
          <p:nvPr/>
        </p:nvSpPr>
        <p:spPr>
          <a:xfrm>
            <a:off x="7243552" y="3789337"/>
            <a:ext cx="1066736" cy="0"/>
          </a:xfrm>
          <a:custGeom>
            <a:avLst/>
            <a:gdLst/>
            <a:ahLst/>
            <a:cxnLst/>
            <a:rect l="l" t="t" r="r" b="b"/>
            <a:pathLst>
              <a:path w="1175384">
                <a:moveTo>
                  <a:pt x="0" y="0"/>
                </a:moveTo>
                <a:lnTo>
                  <a:pt x="1175004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7" name="object 47"/>
          <p:cNvSpPr/>
          <p:nvPr/>
        </p:nvSpPr>
        <p:spPr>
          <a:xfrm>
            <a:off x="5984907" y="3789337"/>
            <a:ext cx="1066736" cy="0"/>
          </a:xfrm>
          <a:custGeom>
            <a:avLst/>
            <a:gdLst/>
            <a:ahLst/>
            <a:cxnLst/>
            <a:rect l="l" t="t" r="r" b="b"/>
            <a:pathLst>
              <a:path w="1175384">
                <a:moveTo>
                  <a:pt x="0" y="0"/>
                </a:moveTo>
                <a:lnTo>
                  <a:pt x="1175003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8" name="object 48"/>
          <p:cNvSpPr/>
          <p:nvPr/>
        </p:nvSpPr>
        <p:spPr>
          <a:xfrm>
            <a:off x="5791269" y="3789337"/>
            <a:ext cx="1729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524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9" name="object 49"/>
          <p:cNvSpPr/>
          <p:nvPr/>
        </p:nvSpPr>
        <p:spPr>
          <a:xfrm>
            <a:off x="4726262" y="3789337"/>
            <a:ext cx="873098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1643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0" name="object 50"/>
          <p:cNvSpPr/>
          <p:nvPr/>
        </p:nvSpPr>
        <p:spPr>
          <a:xfrm>
            <a:off x="4532625" y="3789337"/>
            <a:ext cx="1729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524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1" name="object 51"/>
          <p:cNvSpPr/>
          <p:nvPr/>
        </p:nvSpPr>
        <p:spPr>
          <a:xfrm>
            <a:off x="3467618" y="3789337"/>
            <a:ext cx="873098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1643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2" name="object 52"/>
          <p:cNvSpPr/>
          <p:nvPr/>
        </p:nvSpPr>
        <p:spPr>
          <a:xfrm>
            <a:off x="3273980" y="3789337"/>
            <a:ext cx="1729" cy="0"/>
          </a:xfrm>
          <a:custGeom>
            <a:avLst/>
            <a:gdLst/>
            <a:ahLst/>
            <a:cxnLst/>
            <a:rect l="l" t="t" r="r" b="b"/>
            <a:pathLst>
              <a:path w="1905">
                <a:moveTo>
                  <a:pt x="0" y="0"/>
                </a:moveTo>
                <a:lnTo>
                  <a:pt x="1523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3" name="object 53"/>
          <p:cNvSpPr/>
          <p:nvPr/>
        </p:nvSpPr>
        <p:spPr>
          <a:xfrm>
            <a:off x="2984215" y="3158631"/>
            <a:ext cx="96819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68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4" name="object 54"/>
          <p:cNvSpPr/>
          <p:nvPr/>
        </p:nvSpPr>
        <p:spPr>
          <a:xfrm>
            <a:off x="2984215" y="3052131"/>
            <a:ext cx="96819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68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5" name="object 55"/>
          <p:cNvSpPr/>
          <p:nvPr/>
        </p:nvSpPr>
        <p:spPr>
          <a:xfrm>
            <a:off x="2984215" y="2945630"/>
            <a:ext cx="96819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68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6" name="object 56"/>
          <p:cNvSpPr/>
          <p:nvPr/>
        </p:nvSpPr>
        <p:spPr>
          <a:xfrm>
            <a:off x="2984215" y="2838438"/>
            <a:ext cx="96819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68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7" name="object 57"/>
          <p:cNvSpPr/>
          <p:nvPr/>
        </p:nvSpPr>
        <p:spPr>
          <a:xfrm>
            <a:off x="2935805" y="3265824"/>
            <a:ext cx="145228" cy="0"/>
          </a:xfrm>
          <a:custGeom>
            <a:avLst/>
            <a:gdLst/>
            <a:ahLst/>
            <a:cxnLst/>
            <a:rect l="l" t="t" r="r" b="b"/>
            <a:pathLst>
              <a:path w="160019">
                <a:moveTo>
                  <a:pt x="16001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8" name="object 58"/>
          <p:cNvSpPr/>
          <p:nvPr/>
        </p:nvSpPr>
        <p:spPr>
          <a:xfrm>
            <a:off x="4726262" y="3265824"/>
            <a:ext cx="4648456" cy="0"/>
          </a:xfrm>
          <a:custGeom>
            <a:avLst/>
            <a:gdLst/>
            <a:ahLst/>
            <a:cxnLst/>
            <a:rect l="l" t="t" r="r" b="b"/>
            <a:pathLst>
              <a:path w="5121909">
                <a:moveTo>
                  <a:pt x="0" y="0"/>
                </a:moveTo>
                <a:lnTo>
                  <a:pt x="5121389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9" name="object 59"/>
          <p:cNvSpPr/>
          <p:nvPr/>
        </p:nvSpPr>
        <p:spPr>
          <a:xfrm>
            <a:off x="3467618" y="3265824"/>
            <a:ext cx="1066736" cy="0"/>
          </a:xfrm>
          <a:custGeom>
            <a:avLst/>
            <a:gdLst/>
            <a:ahLst/>
            <a:cxnLst/>
            <a:rect l="l" t="t" r="r" b="b"/>
            <a:pathLst>
              <a:path w="1175385">
                <a:moveTo>
                  <a:pt x="0" y="0"/>
                </a:moveTo>
                <a:lnTo>
                  <a:pt x="1175003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0" name="object 60"/>
          <p:cNvSpPr/>
          <p:nvPr/>
        </p:nvSpPr>
        <p:spPr>
          <a:xfrm>
            <a:off x="3273980" y="3265824"/>
            <a:ext cx="1729" cy="0"/>
          </a:xfrm>
          <a:custGeom>
            <a:avLst/>
            <a:gdLst/>
            <a:ahLst/>
            <a:cxnLst/>
            <a:rect l="l" t="t" r="r" b="b"/>
            <a:pathLst>
              <a:path w="1905">
                <a:moveTo>
                  <a:pt x="0" y="0"/>
                </a:moveTo>
                <a:lnTo>
                  <a:pt x="1523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1" name="object 61"/>
          <p:cNvSpPr/>
          <p:nvPr/>
        </p:nvSpPr>
        <p:spPr>
          <a:xfrm>
            <a:off x="2984215" y="2635118"/>
            <a:ext cx="96819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68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2" name="object 62"/>
          <p:cNvSpPr/>
          <p:nvPr/>
        </p:nvSpPr>
        <p:spPr>
          <a:xfrm>
            <a:off x="2984215" y="2528618"/>
            <a:ext cx="96819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68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3" name="object 63"/>
          <p:cNvSpPr/>
          <p:nvPr/>
        </p:nvSpPr>
        <p:spPr>
          <a:xfrm>
            <a:off x="2984215" y="2421426"/>
            <a:ext cx="96819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68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4" name="object 64"/>
          <p:cNvSpPr/>
          <p:nvPr/>
        </p:nvSpPr>
        <p:spPr>
          <a:xfrm>
            <a:off x="2984215" y="2314924"/>
            <a:ext cx="96819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68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5" name="object 65"/>
          <p:cNvSpPr/>
          <p:nvPr/>
        </p:nvSpPr>
        <p:spPr>
          <a:xfrm>
            <a:off x="2935805" y="2741620"/>
            <a:ext cx="145228" cy="0"/>
          </a:xfrm>
          <a:custGeom>
            <a:avLst/>
            <a:gdLst/>
            <a:ahLst/>
            <a:cxnLst/>
            <a:rect l="l" t="t" r="r" b="b"/>
            <a:pathLst>
              <a:path w="160019">
                <a:moveTo>
                  <a:pt x="16001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6" name="object 66"/>
          <p:cNvSpPr/>
          <p:nvPr/>
        </p:nvSpPr>
        <p:spPr>
          <a:xfrm>
            <a:off x="3081033" y="2741620"/>
            <a:ext cx="6293224" cy="0"/>
          </a:xfrm>
          <a:custGeom>
            <a:avLst/>
            <a:gdLst/>
            <a:ahLst/>
            <a:cxnLst/>
            <a:rect l="l" t="t" r="r" b="b"/>
            <a:pathLst>
              <a:path w="6934200">
                <a:moveTo>
                  <a:pt x="0" y="0"/>
                </a:moveTo>
                <a:lnTo>
                  <a:pt x="6934187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7" name="object 67"/>
          <p:cNvSpPr/>
          <p:nvPr/>
        </p:nvSpPr>
        <p:spPr>
          <a:xfrm>
            <a:off x="2935805" y="2218106"/>
            <a:ext cx="145228" cy="0"/>
          </a:xfrm>
          <a:custGeom>
            <a:avLst/>
            <a:gdLst/>
            <a:ahLst/>
            <a:cxnLst/>
            <a:rect l="l" t="t" r="r" b="b"/>
            <a:pathLst>
              <a:path w="160019">
                <a:moveTo>
                  <a:pt x="16001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8" name="object 68"/>
          <p:cNvSpPr/>
          <p:nvPr/>
        </p:nvSpPr>
        <p:spPr>
          <a:xfrm>
            <a:off x="3081033" y="2218106"/>
            <a:ext cx="6293224" cy="0"/>
          </a:xfrm>
          <a:custGeom>
            <a:avLst/>
            <a:gdLst/>
            <a:ahLst/>
            <a:cxnLst/>
            <a:rect l="l" t="t" r="r" b="b"/>
            <a:pathLst>
              <a:path w="6934200">
                <a:moveTo>
                  <a:pt x="0" y="0"/>
                </a:moveTo>
                <a:lnTo>
                  <a:pt x="6934187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9" name="object 69"/>
          <p:cNvSpPr/>
          <p:nvPr/>
        </p:nvSpPr>
        <p:spPr>
          <a:xfrm>
            <a:off x="3081033" y="5370251"/>
            <a:ext cx="6293224" cy="0"/>
          </a:xfrm>
          <a:custGeom>
            <a:avLst/>
            <a:gdLst/>
            <a:ahLst/>
            <a:cxnLst/>
            <a:rect l="l" t="t" r="r" b="b"/>
            <a:pathLst>
              <a:path w="6934200">
                <a:moveTo>
                  <a:pt x="0" y="0"/>
                </a:moveTo>
                <a:lnTo>
                  <a:pt x="69342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0" name="object 70"/>
          <p:cNvSpPr/>
          <p:nvPr/>
        </p:nvSpPr>
        <p:spPr>
          <a:xfrm>
            <a:off x="3081034" y="2751300"/>
            <a:ext cx="193061" cy="2618719"/>
          </a:xfrm>
          <a:custGeom>
            <a:avLst/>
            <a:gdLst/>
            <a:ahLst/>
            <a:cxnLst/>
            <a:rect l="l" t="t" r="r" b="b"/>
            <a:pathLst>
              <a:path w="212725" h="2885440">
                <a:moveTo>
                  <a:pt x="212598" y="2884932"/>
                </a:moveTo>
                <a:lnTo>
                  <a:pt x="212598" y="0"/>
                </a:lnTo>
                <a:lnTo>
                  <a:pt x="0" y="0"/>
                </a:lnTo>
                <a:lnTo>
                  <a:pt x="0" y="2884932"/>
                </a:lnTo>
                <a:lnTo>
                  <a:pt x="212598" y="288493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1" name="object 71"/>
          <p:cNvSpPr/>
          <p:nvPr/>
        </p:nvSpPr>
        <p:spPr>
          <a:xfrm>
            <a:off x="3081725" y="2751992"/>
            <a:ext cx="192485" cy="2617566"/>
          </a:xfrm>
          <a:custGeom>
            <a:avLst/>
            <a:gdLst/>
            <a:ahLst/>
            <a:cxnLst/>
            <a:rect l="l" t="t" r="r" b="b"/>
            <a:pathLst>
              <a:path w="212089" h="2884170">
                <a:moveTo>
                  <a:pt x="0" y="0"/>
                </a:moveTo>
                <a:lnTo>
                  <a:pt x="0" y="2884169"/>
                </a:lnTo>
                <a:lnTo>
                  <a:pt x="211836" y="2884169"/>
                </a:lnTo>
                <a:lnTo>
                  <a:pt x="21183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2" name="object 72"/>
          <p:cNvSpPr/>
          <p:nvPr/>
        </p:nvSpPr>
        <p:spPr>
          <a:xfrm>
            <a:off x="3081034" y="2751300"/>
            <a:ext cx="193061" cy="2618719"/>
          </a:xfrm>
          <a:custGeom>
            <a:avLst/>
            <a:gdLst/>
            <a:ahLst/>
            <a:cxnLst/>
            <a:rect l="l" t="t" r="r" b="b"/>
            <a:pathLst>
              <a:path w="212725" h="2885440">
                <a:moveTo>
                  <a:pt x="212598" y="2884932"/>
                </a:moveTo>
                <a:lnTo>
                  <a:pt x="212598" y="0"/>
                </a:lnTo>
                <a:lnTo>
                  <a:pt x="0" y="0"/>
                </a:lnTo>
                <a:lnTo>
                  <a:pt x="0" y="2884932"/>
                </a:lnTo>
                <a:lnTo>
                  <a:pt x="212598" y="288493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3" name="object 73"/>
          <p:cNvSpPr/>
          <p:nvPr/>
        </p:nvSpPr>
        <p:spPr>
          <a:xfrm>
            <a:off x="3274672" y="2760983"/>
            <a:ext cx="193061" cy="2608922"/>
          </a:xfrm>
          <a:custGeom>
            <a:avLst/>
            <a:gdLst/>
            <a:ahLst/>
            <a:cxnLst/>
            <a:rect l="l" t="t" r="r" b="b"/>
            <a:pathLst>
              <a:path w="212725" h="2874645">
                <a:moveTo>
                  <a:pt x="212598" y="2874264"/>
                </a:moveTo>
                <a:lnTo>
                  <a:pt x="212598" y="0"/>
                </a:lnTo>
                <a:lnTo>
                  <a:pt x="0" y="0"/>
                </a:lnTo>
                <a:lnTo>
                  <a:pt x="0" y="2874264"/>
                </a:lnTo>
                <a:lnTo>
                  <a:pt x="212598" y="287426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4" name="object 74"/>
          <p:cNvSpPr/>
          <p:nvPr/>
        </p:nvSpPr>
        <p:spPr>
          <a:xfrm>
            <a:off x="3275363" y="2761674"/>
            <a:ext cx="192485" cy="2608345"/>
          </a:xfrm>
          <a:custGeom>
            <a:avLst/>
            <a:gdLst/>
            <a:ahLst/>
            <a:cxnLst/>
            <a:rect l="l" t="t" r="r" b="b"/>
            <a:pathLst>
              <a:path w="212089" h="2874010">
                <a:moveTo>
                  <a:pt x="0" y="0"/>
                </a:moveTo>
                <a:lnTo>
                  <a:pt x="0" y="2873502"/>
                </a:lnTo>
                <a:lnTo>
                  <a:pt x="211836" y="2873502"/>
                </a:lnTo>
                <a:lnTo>
                  <a:pt x="21183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5" name="object 75"/>
          <p:cNvSpPr/>
          <p:nvPr/>
        </p:nvSpPr>
        <p:spPr>
          <a:xfrm>
            <a:off x="3274672" y="2760983"/>
            <a:ext cx="193061" cy="2608922"/>
          </a:xfrm>
          <a:custGeom>
            <a:avLst/>
            <a:gdLst/>
            <a:ahLst/>
            <a:cxnLst/>
            <a:rect l="l" t="t" r="r" b="b"/>
            <a:pathLst>
              <a:path w="212725" h="2874645">
                <a:moveTo>
                  <a:pt x="212598" y="2874264"/>
                </a:moveTo>
                <a:lnTo>
                  <a:pt x="212598" y="0"/>
                </a:lnTo>
                <a:lnTo>
                  <a:pt x="0" y="0"/>
                </a:lnTo>
                <a:lnTo>
                  <a:pt x="0" y="2874264"/>
                </a:lnTo>
                <a:lnTo>
                  <a:pt x="212598" y="287426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6" name="object 76"/>
          <p:cNvSpPr/>
          <p:nvPr/>
        </p:nvSpPr>
        <p:spPr>
          <a:xfrm>
            <a:off x="3565128" y="5370251"/>
            <a:ext cx="0" cy="44952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5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7" name="object 77"/>
          <p:cNvSpPr/>
          <p:nvPr/>
        </p:nvSpPr>
        <p:spPr>
          <a:xfrm>
            <a:off x="4339679" y="3478825"/>
            <a:ext cx="193061" cy="1890849"/>
          </a:xfrm>
          <a:custGeom>
            <a:avLst/>
            <a:gdLst/>
            <a:ahLst/>
            <a:cxnLst/>
            <a:rect l="l" t="t" r="r" b="b"/>
            <a:pathLst>
              <a:path w="212725" h="2083435">
                <a:moveTo>
                  <a:pt x="212598" y="2083308"/>
                </a:moveTo>
                <a:lnTo>
                  <a:pt x="212598" y="0"/>
                </a:lnTo>
                <a:lnTo>
                  <a:pt x="0" y="0"/>
                </a:lnTo>
                <a:lnTo>
                  <a:pt x="0" y="2083308"/>
                </a:lnTo>
                <a:lnTo>
                  <a:pt x="212598" y="208330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8" name="object 78"/>
          <p:cNvSpPr/>
          <p:nvPr/>
        </p:nvSpPr>
        <p:spPr>
          <a:xfrm>
            <a:off x="4340370" y="3479518"/>
            <a:ext cx="192485" cy="1890272"/>
          </a:xfrm>
          <a:custGeom>
            <a:avLst/>
            <a:gdLst/>
            <a:ahLst/>
            <a:cxnLst/>
            <a:rect l="l" t="t" r="r" b="b"/>
            <a:pathLst>
              <a:path w="212089" h="2082800">
                <a:moveTo>
                  <a:pt x="0" y="0"/>
                </a:moveTo>
                <a:lnTo>
                  <a:pt x="0" y="2082546"/>
                </a:lnTo>
                <a:lnTo>
                  <a:pt x="211836" y="2082546"/>
                </a:lnTo>
                <a:lnTo>
                  <a:pt x="21183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9" name="object 79"/>
          <p:cNvSpPr/>
          <p:nvPr/>
        </p:nvSpPr>
        <p:spPr>
          <a:xfrm>
            <a:off x="4339679" y="3478825"/>
            <a:ext cx="193061" cy="1890849"/>
          </a:xfrm>
          <a:custGeom>
            <a:avLst/>
            <a:gdLst/>
            <a:ahLst/>
            <a:cxnLst/>
            <a:rect l="l" t="t" r="r" b="b"/>
            <a:pathLst>
              <a:path w="212725" h="2083435">
                <a:moveTo>
                  <a:pt x="212598" y="2083308"/>
                </a:moveTo>
                <a:lnTo>
                  <a:pt x="212598" y="0"/>
                </a:lnTo>
                <a:lnTo>
                  <a:pt x="0" y="0"/>
                </a:lnTo>
                <a:lnTo>
                  <a:pt x="0" y="2083308"/>
                </a:lnTo>
                <a:lnTo>
                  <a:pt x="212598" y="208330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0" name="object 80"/>
          <p:cNvSpPr/>
          <p:nvPr/>
        </p:nvSpPr>
        <p:spPr>
          <a:xfrm>
            <a:off x="4533316" y="3013404"/>
            <a:ext cx="193061" cy="2356501"/>
          </a:xfrm>
          <a:custGeom>
            <a:avLst/>
            <a:gdLst/>
            <a:ahLst/>
            <a:cxnLst/>
            <a:rect l="l" t="t" r="r" b="b"/>
            <a:pathLst>
              <a:path w="212725" h="2596515">
                <a:moveTo>
                  <a:pt x="212598" y="2596134"/>
                </a:moveTo>
                <a:lnTo>
                  <a:pt x="212598" y="0"/>
                </a:lnTo>
                <a:lnTo>
                  <a:pt x="0" y="0"/>
                </a:lnTo>
                <a:lnTo>
                  <a:pt x="0" y="2596134"/>
                </a:lnTo>
                <a:lnTo>
                  <a:pt x="212598" y="259613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1" name="object 81"/>
          <p:cNvSpPr/>
          <p:nvPr/>
        </p:nvSpPr>
        <p:spPr>
          <a:xfrm>
            <a:off x="4534007" y="3014095"/>
            <a:ext cx="192485" cy="2355925"/>
          </a:xfrm>
          <a:custGeom>
            <a:avLst/>
            <a:gdLst/>
            <a:ahLst/>
            <a:cxnLst/>
            <a:rect l="l" t="t" r="r" b="b"/>
            <a:pathLst>
              <a:path w="212089" h="2595879">
                <a:moveTo>
                  <a:pt x="0" y="0"/>
                </a:moveTo>
                <a:lnTo>
                  <a:pt x="0" y="2595372"/>
                </a:lnTo>
                <a:lnTo>
                  <a:pt x="211836" y="2595372"/>
                </a:lnTo>
                <a:lnTo>
                  <a:pt x="21183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2" name="object 82"/>
          <p:cNvSpPr/>
          <p:nvPr/>
        </p:nvSpPr>
        <p:spPr>
          <a:xfrm>
            <a:off x="4533316" y="3013404"/>
            <a:ext cx="193061" cy="2356501"/>
          </a:xfrm>
          <a:custGeom>
            <a:avLst/>
            <a:gdLst/>
            <a:ahLst/>
            <a:cxnLst/>
            <a:rect l="l" t="t" r="r" b="b"/>
            <a:pathLst>
              <a:path w="212725" h="2596515">
                <a:moveTo>
                  <a:pt x="212598" y="2596134"/>
                </a:moveTo>
                <a:lnTo>
                  <a:pt x="212598" y="0"/>
                </a:lnTo>
                <a:lnTo>
                  <a:pt x="0" y="0"/>
                </a:lnTo>
                <a:lnTo>
                  <a:pt x="0" y="2596134"/>
                </a:lnTo>
                <a:lnTo>
                  <a:pt x="212598" y="259613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3" name="object 83"/>
          <p:cNvSpPr/>
          <p:nvPr/>
        </p:nvSpPr>
        <p:spPr>
          <a:xfrm>
            <a:off x="4823772" y="5370251"/>
            <a:ext cx="0" cy="44952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5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4" name="object 84"/>
          <p:cNvSpPr/>
          <p:nvPr/>
        </p:nvSpPr>
        <p:spPr>
          <a:xfrm>
            <a:off x="5598323" y="3517553"/>
            <a:ext cx="193061" cy="1852235"/>
          </a:xfrm>
          <a:custGeom>
            <a:avLst/>
            <a:gdLst/>
            <a:ahLst/>
            <a:cxnLst/>
            <a:rect l="l" t="t" r="r" b="b"/>
            <a:pathLst>
              <a:path w="212725" h="2040889">
                <a:moveTo>
                  <a:pt x="212598" y="2040636"/>
                </a:moveTo>
                <a:lnTo>
                  <a:pt x="212598" y="0"/>
                </a:lnTo>
                <a:lnTo>
                  <a:pt x="0" y="0"/>
                </a:lnTo>
                <a:lnTo>
                  <a:pt x="0" y="2040636"/>
                </a:lnTo>
                <a:lnTo>
                  <a:pt x="212598" y="204063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5" name="object 85"/>
          <p:cNvSpPr/>
          <p:nvPr/>
        </p:nvSpPr>
        <p:spPr>
          <a:xfrm>
            <a:off x="5599014" y="3518245"/>
            <a:ext cx="192485" cy="1851660"/>
          </a:xfrm>
          <a:custGeom>
            <a:avLst/>
            <a:gdLst/>
            <a:ahLst/>
            <a:cxnLst/>
            <a:rect l="l" t="t" r="r" b="b"/>
            <a:pathLst>
              <a:path w="212089" h="2040254">
                <a:moveTo>
                  <a:pt x="0" y="0"/>
                </a:moveTo>
                <a:lnTo>
                  <a:pt x="0" y="2039874"/>
                </a:lnTo>
                <a:lnTo>
                  <a:pt x="211836" y="2039874"/>
                </a:lnTo>
                <a:lnTo>
                  <a:pt x="21183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6" name="object 86"/>
          <p:cNvSpPr/>
          <p:nvPr/>
        </p:nvSpPr>
        <p:spPr>
          <a:xfrm>
            <a:off x="5598323" y="3517553"/>
            <a:ext cx="193061" cy="1852235"/>
          </a:xfrm>
          <a:custGeom>
            <a:avLst/>
            <a:gdLst/>
            <a:ahLst/>
            <a:cxnLst/>
            <a:rect l="l" t="t" r="r" b="b"/>
            <a:pathLst>
              <a:path w="212725" h="2040889">
                <a:moveTo>
                  <a:pt x="212598" y="2040636"/>
                </a:moveTo>
                <a:lnTo>
                  <a:pt x="212598" y="0"/>
                </a:lnTo>
                <a:lnTo>
                  <a:pt x="0" y="0"/>
                </a:lnTo>
                <a:lnTo>
                  <a:pt x="0" y="2040636"/>
                </a:lnTo>
                <a:lnTo>
                  <a:pt x="212598" y="204063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7" name="object 87"/>
          <p:cNvSpPr/>
          <p:nvPr/>
        </p:nvSpPr>
        <p:spPr>
          <a:xfrm>
            <a:off x="5791961" y="3265824"/>
            <a:ext cx="193061" cy="2104081"/>
          </a:xfrm>
          <a:custGeom>
            <a:avLst/>
            <a:gdLst/>
            <a:ahLst/>
            <a:cxnLst/>
            <a:rect l="l" t="t" r="r" b="b"/>
            <a:pathLst>
              <a:path w="212725" h="2318385">
                <a:moveTo>
                  <a:pt x="212598" y="2318004"/>
                </a:moveTo>
                <a:lnTo>
                  <a:pt x="212598" y="0"/>
                </a:lnTo>
                <a:lnTo>
                  <a:pt x="0" y="0"/>
                </a:lnTo>
                <a:lnTo>
                  <a:pt x="0" y="2318004"/>
                </a:lnTo>
                <a:lnTo>
                  <a:pt x="212598" y="231800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8" name="object 88"/>
          <p:cNvSpPr/>
          <p:nvPr/>
        </p:nvSpPr>
        <p:spPr>
          <a:xfrm>
            <a:off x="5792652" y="3266515"/>
            <a:ext cx="192485" cy="2103504"/>
          </a:xfrm>
          <a:custGeom>
            <a:avLst/>
            <a:gdLst/>
            <a:ahLst/>
            <a:cxnLst/>
            <a:rect l="l" t="t" r="r" b="b"/>
            <a:pathLst>
              <a:path w="212089" h="2317750">
                <a:moveTo>
                  <a:pt x="0" y="0"/>
                </a:moveTo>
                <a:lnTo>
                  <a:pt x="0" y="2317242"/>
                </a:lnTo>
                <a:lnTo>
                  <a:pt x="211836" y="2317242"/>
                </a:lnTo>
                <a:lnTo>
                  <a:pt x="21183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9" name="object 89"/>
          <p:cNvSpPr/>
          <p:nvPr/>
        </p:nvSpPr>
        <p:spPr>
          <a:xfrm>
            <a:off x="5791961" y="3265824"/>
            <a:ext cx="193061" cy="2104081"/>
          </a:xfrm>
          <a:custGeom>
            <a:avLst/>
            <a:gdLst/>
            <a:ahLst/>
            <a:cxnLst/>
            <a:rect l="l" t="t" r="r" b="b"/>
            <a:pathLst>
              <a:path w="212725" h="2318385">
                <a:moveTo>
                  <a:pt x="212598" y="2318004"/>
                </a:moveTo>
                <a:lnTo>
                  <a:pt x="212598" y="0"/>
                </a:lnTo>
                <a:lnTo>
                  <a:pt x="0" y="0"/>
                </a:lnTo>
                <a:lnTo>
                  <a:pt x="0" y="2318004"/>
                </a:lnTo>
                <a:lnTo>
                  <a:pt x="212598" y="231800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0" name="object 90"/>
          <p:cNvSpPr/>
          <p:nvPr/>
        </p:nvSpPr>
        <p:spPr>
          <a:xfrm>
            <a:off x="6082417" y="5370251"/>
            <a:ext cx="0" cy="44952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5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1" name="object 91"/>
          <p:cNvSpPr/>
          <p:nvPr/>
        </p:nvSpPr>
        <p:spPr>
          <a:xfrm>
            <a:off x="6856968" y="3964303"/>
            <a:ext cx="193061" cy="1405602"/>
          </a:xfrm>
          <a:custGeom>
            <a:avLst/>
            <a:gdLst/>
            <a:ahLst/>
            <a:cxnLst/>
            <a:rect l="l" t="t" r="r" b="b"/>
            <a:pathLst>
              <a:path w="212725" h="1548764">
                <a:moveTo>
                  <a:pt x="212598" y="1548384"/>
                </a:moveTo>
                <a:lnTo>
                  <a:pt x="212598" y="0"/>
                </a:lnTo>
                <a:lnTo>
                  <a:pt x="0" y="0"/>
                </a:lnTo>
                <a:lnTo>
                  <a:pt x="0" y="1548384"/>
                </a:lnTo>
                <a:lnTo>
                  <a:pt x="212598" y="154838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2" name="object 92"/>
          <p:cNvSpPr/>
          <p:nvPr/>
        </p:nvSpPr>
        <p:spPr>
          <a:xfrm>
            <a:off x="6857659" y="3964994"/>
            <a:ext cx="192485" cy="1405026"/>
          </a:xfrm>
          <a:custGeom>
            <a:avLst/>
            <a:gdLst/>
            <a:ahLst/>
            <a:cxnLst/>
            <a:rect l="l" t="t" r="r" b="b"/>
            <a:pathLst>
              <a:path w="212090" h="1548129">
                <a:moveTo>
                  <a:pt x="0" y="0"/>
                </a:moveTo>
                <a:lnTo>
                  <a:pt x="0" y="1547622"/>
                </a:lnTo>
                <a:lnTo>
                  <a:pt x="211836" y="1547622"/>
                </a:lnTo>
                <a:lnTo>
                  <a:pt x="21183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3" name="object 93"/>
          <p:cNvSpPr/>
          <p:nvPr/>
        </p:nvSpPr>
        <p:spPr>
          <a:xfrm>
            <a:off x="6856968" y="3964303"/>
            <a:ext cx="193061" cy="1405602"/>
          </a:xfrm>
          <a:custGeom>
            <a:avLst/>
            <a:gdLst/>
            <a:ahLst/>
            <a:cxnLst/>
            <a:rect l="l" t="t" r="r" b="b"/>
            <a:pathLst>
              <a:path w="212725" h="1548764">
                <a:moveTo>
                  <a:pt x="212598" y="1548384"/>
                </a:moveTo>
                <a:lnTo>
                  <a:pt x="212598" y="0"/>
                </a:lnTo>
                <a:lnTo>
                  <a:pt x="0" y="0"/>
                </a:lnTo>
                <a:lnTo>
                  <a:pt x="0" y="1548384"/>
                </a:lnTo>
                <a:lnTo>
                  <a:pt x="212598" y="154838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4" name="object 94"/>
          <p:cNvSpPr/>
          <p:nvPr/>
        </p:nvSpPr>
        <p:spPr>
          <a:xfrm>
            <a:off x="7050606" y="3469143"/>
            <a:ext cx="193061" cy="1900646"/>
          </a:xfrm>
          <a:custGeom>
            <a:avLst/>
            <a:gdLst/>
            <a:ahLst/>
            <a:cxnLst/>
            <a:rect l="l" t="t" r="r" b="b"/>
            <a:pathLst>
              <a:path w="212725" h="2094229">
                <a:moveTo>
                  <a:pt x="212598" y="2093976"/>
                </a:moveTo>
                <a:lnTo>
                  <a:pt x="212598" y="0"/>
                </a:lnTo>
                <a:lnTo>
                  <a:pt x="0" y="0"/>
                </a:lnTo>
                <a:lnTo>
                  <a:pt x="0" y="2093976"/>
                </a:lnTo>
                <a:lnTo>
                  <a:pt x="212598" y="209397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5" name="object 95"/>
          <p:cNvSpPr/>
          <p:nvPr/>
        </p:nvSpPr>
        <p:spPr>
          <a:xfrm>
            <a:off x="7051297" y="3469835"/>
            <a:ext cx="192485" cy="1900069"/>
          </a:xfrm>
          <a:custGeom>
            <a:avLst/>
            <a:gdLst/>
            <a:ahLst/>
            <a:cxnLst/>
            <a:rect l="l" t="t" r="r" b="b"/>
            <a:pathLst>
              <a:path w="212090" h="2093595">
                <a:moveTo>
                  <a:pt x="0" y="0"/>
                </a:moveTo>
                <a:lnTo>
                  <a:pt x="0" y="2093213"/>
                </a:lnTo>
                <a:lnTo>
                  <a:pt x="211835" y="2093213"/>
                </a:lnTo>
                <a:lnTo>
                  <a:pt x="21183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6" name="object 96"/>
          <p:cNvSpPr/>
          <p:nvPr/>
        </p:nvSpPr>
        <p:spPr>
          <a:xfrm>
            <a:off x="7050606" y="3469143"/>
            <a:ext cx="193061" cy="1900646"/>
          </a:xfrm>
          <a:custGeom>
            <a:avLst/>
            <a:gdLst/>
            <a:ahLst/>
            <a:cxnLst/>
            <a:rect l="l" t="t" r="r" b="b"/>
            <a:pathLst>
              <a:path w="212725" h="2094229">
                <a:moveTo>
                  <a:pt x="212598" y="2093976"/>
                </a:moveTo>
                <a:lnTo>
                  <a:pt x="212598" y="0"/>
                </a:lnTo>
                <a:lnTo>
                  <a:pt x="0" y="0"/>
                </a:lnTo>
                <a:lnTo>
                  <a:pt x="0" y="2093976"/>
                </a:lnTo>
                <a:lnTo>
                  <a:pt x="212598" y="209397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7" name="object 97"/>
          <p:cNvSpPr/>
          <p:nvPr/>
        </p:nvSpPr>
        <p:spPr>
          <a:xfrm>
            <a:off x="7341050" y="5370251"/>
            <a:ext cx="0" cy="44952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5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8" name="object 98"/>
          <p:cNvSpPr/>
          <p:nvPr/>
        </p:nvSpPr>
        <p:spPr>
          <a:xfrm>
            <a:off x="8115613" y="4119213"/>
            <a:ext cx="193061" cy="1250576"/>
          </a:xfrm>
          <a:custGeom>
            <a:avLst/>
            <a:gdLst/>
            <a:ahLst/>
            <a:cxnLst/>
            <a:rect l="l" t="t" r="r" b="b"/>
            <a:pathLst>
              <a:path w="212725" h="1377950">
                <a:moveTo>
                  <a:pt x="212598" y="1377696"/>
                </a:moveTo>
                <a:lnTo>
                  <a:pt x="212598" y="0"/>
                </a:lnTo>
                <a:lnTo>
                  <a:pt x="0" y="0"/>
                </a:lnTo>
                <a:lnTo>
                  <a:pt x="0" y="1377696"/>
                </a:lnTo>
                <a:lnTo>
                  <a:pt x="212598" y="13776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9" name="object 99"/>
          <p:cNvSpPr/>
          <p:nvPr/>
        </p:nvSpPr>
        <p:spPr>
          <a:xfrm>
            <a:off x="8116292" y="4119904"/>
            <a:ext cx="192485" cy="1250000"/>
          </a:xfrm>
          <a:custGeom>
            <a:avLst/>
            <a:gdLst/>
            <a:ahLst/>
            <a:cxnLst/>
            <a:rect l="l" t="t" r="r" b="b"/>
            <a:pathLst>
              <a:path w="212090" h="1377314">
                <a:moveTo>
                  <a:pt x="0" y="0"/>
                </a:moveTo>
                <a:lnTo>
                  <a:pt x="0" y="1376934"/>
                </a:lnTo>
                <a:lnTo>
                  <a:pt x="211835" y="1376934"/>
                </a:lnTo>
                <a:lnTo>
                  <a:pt x="21183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0" name="object 100"/>
          <p:cNvSpPr/>
          <p:nvPr/>
        </p:nvSpPr>
        <p:spPr>
          <a:xfrm>
            <a:off x="8115613" y="4119213"/>
            <a:ext cx="193061" cy="1250576"/>
          </a:xfrm>
          <a:custGeom>
            <a:avLst/>
            <a:gdLst/>
            <a:ahLst/>
            <a:cxnLst/>
            <a:rect l="l" t="t" r="r" b="b"/>
            <a:pathLst>
              <a:path w="212725" h="1377950">
                <a:moveTo>
                  <a:pt x="212598" y="1377696"/>
                </a:moveTo>
                <a:lnTo>
                  <a:pt x="212598" y="0"/>
                </a:lnTo>
                <a:lnTo>
                  <a:pt x="0" y="0"/>
                </a:lnTo>
                <a:lnTo>
                  <a:pt x="0" y="1377696"/>
                </a:lnTo>
                <a:lnTo>
                  <a:pt x="212598" y="13776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1" name="object 101"/>
          <p:cNvSpPr/>
          <p:nvPr/>
        </p:nvSpPr>
        <p:spPr>
          <a:xfrm>
            <a:off x="8309251" y="3644109"/>
            <a:ext cx="193061" cy="1725449"/>
          </a:xfrm>
          <a:custGeom>
            <a:avLst/>
            <a:gdLst/>
            <a:ahLst/>
            <a:cxnLst/>
            <a:rect l="l" t="t" r="r" b="b"/>
            <a:pathLst>
              <a:path w="212725" h="1901189">
                <a:moveTo>
                  <a:pt x="212598" y="1901189"/>
                </a:moveTo>
                <a:lnTo>
                  <a:pt x="212598" y="0"/>
                </a:lnTo>
                <a:lnTo>
                  <a:pt x="0" y="0"/>
                </a:lnTo>
                <a:lnTo>
                  <a:pt x="0" y="1901189"/>
                </a:lnTo>
                <a:lnTo>
                  <a:pt x="212598" y="190118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2" name="object 102"/>
          <p:cNvSpPr/>
          <p:nvPr/>
        </p:nvSpPr>
        <p:spPr>
          <a:xfrm>
            <a:off x="8309942" y="3644801"/>
            <a:ext cx="192485" cy="1724873"/>
          </a:xfrm>
          <a:custGeom>
            <a:avLst/>
            <a:gdLst/>
            <a:ahLst/>
            <a:cxnLst/>
            <a:rect l="l" t="t" r="r" b="b"/>
            <a:pathLst>
              <a:path w="212090" h="1900554">
                <a:moveTo>
                  <a:pt x="0" y="0"/>
                </a:moveTo>
                <a:lnTo>
                  <a:pt x="0" y="1900427"/>
                </a:lnTo>
                <a:lnTo>
                  <a:pt x="211835" y="1900427"/>
                </a:lnTo>
                <a:lnTo>
                  <a:pt x="21183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3" name="object 103"/>
          <p:cNvSpPr/>
          <p:nvPr/>
        </p:nvSpPr>
        <p:spPr>
          <a:xfrm>
            <a:off x="8309251" y="3644109"/>
            <a:ext cx="193061" cy="1725449"/>
          </a:xfrm>
          <a:custGeom>
            <a:avLst/>
            <a:gdLst/>
            <a:ahLst/>
            <a:cxnLst/>
            <a:rect l="l" t="t" r="r" b="b"/>
            <a:pathLst>
              <a:path w="212725" h="1901189">
                <a:moveTo>
                  <a:pt x="212598" y="1901189"/>
                </a:moveTo>
                <a:lnTo>
                  <a:pt x="212598" y="0"/>
                </a:lnTo>
                <a:lnTo>
                  <a:pt x="0" y="0"/>
                </a:lnTo>
                <a:lnTo>
                  <a:pt x="0" y="1901189"/>
                </a:lnTo>
                <a:lnTo>
                  <a:pt x="212598" y="190118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4" name="object 104"/>
          <p:cNvSpPr/>
          <p:nvPr/>
        </p:nvSpPr>
        <p:spPr>
          <a:xfrm>
            <a:off x="8599695" y="5370251"/>
            <a:ext cx="0" cy="44952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5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5" name="object 105"/>
          <p:cNvSpPr txBox="1"/>
          <p:nvPr/>
        </p:nvSpPr>
        <p:spPr>
          <a:xfrm>
            <a:off x="3401913" y="5468834"/>
            <a:ext cx="5367682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9"/>
              </a:lnSpc>
              <a:tabLst>
                <a:tab pos="1258120" algn="l"/>
                <a:tab pos="2516816" algn="l"/>
                <a:tab pos="3775512" algn="l"/>
                <a:tab pos="5034208" algn="l"/>
              </a:tabLst>
            </a:pPr>
            <a:r>
              <a:rPr sz="1316" b="1" spc="-5" dirty="0">
                <a:latin typeface="Times New Roman"/>
                <a:cs typeface="Times New Roman"/>
              </a:rPr>
              <a:t>1986	1988	1990	1992	</a:t>
            </a:r>
            <a:endParaRPr sz="1316" dirty="0">
              <a:latin typeface="Times New Roman"/>
              <a:cs typeface="Times New Roman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9764409" y="2176685"/>
            <a:ext cx="194328" cy="1943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7" name="object 107"/>
          <p:cNvSpPr/>
          <p:nvPr/>
        </p:nvSpPr>
        <p:spPr>
          <a:xfrm>
            <a:off x="9764409" y="2418732"/>
            <a:ext cx="194328" cy="1950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8" name="object 108"/>
          <p:cNvSpPr txBox="1"/>
          <p:nvPr/>
        </p:nvSpPr>
        <p:spPr>
          <a:xfrm>
            <a:off x="2027231" y="1604543"/>
            <a:ext cx="7142184" cy="3370309"/>
          </a:xfrm>
          <a:prstGeom prst="rect">
            <a:avLst/>
          </a:prstGeom>
        </p:spPr>
        <p:txBody>
          <a:bodyPr vert="horz" wrap="square" lIns="0" tIns="117565" rIns="0" bIns="0" rtlCol="0">
            <a:spAutoFit/>
          </a:bodyPr>
          <a:lstStyle/>
          <a:p>
            <a:pPr marL="876592">
              <a:spcBef>
                <a:spcPts val="925"/>
              </a:spcBef>
            </a:pPr>
            <a:r>
              <a:rPr sz="1724" b="1" spc="-5" dirty="0">
                <a:latin typeface="Times New Roman"/>
                <a:cs typeface="Times New Roman"/>
              </a:rPr>
              <a:t>Ischemisk hjärtsjd, </a:t>
            </a:r>
            <a:r>
              <a:rPr sz="1724" b="1" dirty="0" err="1" smtClean="0">
                <a:latin typeface="Times New Roman"/>
                <a:cs typeface="Times New Roman"/>
              </a:rPr>
              <a:t>döda</a:t>
            </a:r>
            <a:r>
              <a:rPr sz="1724" b="1" dirty="0" smtClean="0">
                <a:latin typeface="Times New Roman"/>
                <a:cs typeface="Times New Roman"/>
              </a:rPr>
              <a:t>/10</a:t>
            </a:r>
            <a:r>
              <a:rPr lang="sv-SE" sz="1724" b="1" dirty="0">
                <a:latin typeface="Times New Roman"/>
                <a:cs typeface="Times New Roman"/>
              </a:rPr>
              <a:t> </a:t>
            </a:r>
            <a:r>
              <a:rPr lang="sv-SE" sz="1724" b="1" dirty="0" smtClean="0">
                <a:latin typeface="Times New Roman"/>
                <a:cs typeface="Times New Roman"/>
              </a:rPr>
              <a:t>000 </a:t>
            </a:r>
            <a:r>
              <a:rPr lang="sv-SE" sz="1724" b="1" dirty="0" err="1" smtClean="0">
                <a:latin typeface="Times New Roman"/>
                <a:cs typeface="Times New Roman"/>
              </a:rPr>
              <a:t>personår</a:t>
            </a:r>
            <a:r>
              <a:rPr lang="sv-SE" sz="1724" b="1" dirty="0" smtClean="0">
                <a:latin typeface="Times New Roman"/>
                <a:cs typeface="Times New Roman"/>
              </a:rPr>
              <a:t>,</a:t>
            </a:r>
            <a:r>
              <a:rPr sz="1724" b="1" dirty="0" smtClean="0">
                <a:latin typeface="Times New Roman"/>
                <a:cs typeface="Times New Roman"/>
              </a:rPr>
              <a:t> </a:t>
            </a:r>
            <a:r>
              <a:rPr sz="1724" b="1" dirty="0">
                <a:latin typeface="Times New Roman"/>
                <a:cs typeface="Times New Roman"/>
              </a:rPr>
              <a:t>15-74</a:t>
            </a:r>
            <a:r>
              <a:rPr sz="1724" b="1" spc="-5" dirty="0">
                <a:latin typeface="Times New Roman"/>
                <a:cs typeface="Times New Roman"/>
              </a:rPr>
              <a:t> </a:t>
            </a:r>
            <a:r>
              <a:rPr sz="1724" b="1" dirty="0" err="1" smtClean="0">
                <a:latin typeface="Times New Roman"/>
                <a:cs typeface="Times New Roman"/>
              </a:rPr>
              <a:t>år</a:t>
            </a:r>
            <a:r>
              <a:rPr lang="sv-SE" sz="1724" b="1" dirty="0" smtClean="0">
                <a:latin typeface="Times New Roman"/>
                <a:cs typeface="Times New Roman"/>
              </a:rPr>
              <a:t> </a:t>
            </a:r>
            <a:r>
              <a:rPr sz="1724" b="1" dirty="0" smtClean="0">
                <a:latin typeface="Times New Roman"/>
                <a:cs typeface="Times New Roman"/>
              </a:rPr>
              <a:t>(</a:t>
            </a:r>
            <a:r>
              <a:rPr sz="1724" b="1" dirty="0">
                <a:latin typeface="Times New Roman"/>
                <a:cs typeface="Times New Roman"/>
              </a:rPr>
              <a:t>5-årsmv)</a:t>
            </a:r>
            <a:endParaRPr sz="1724" dirty="0">
              <a:latin typeface="Times New Roman"/>
              <a:cs typeface="Times New Roman"/>
            </a:endParaRPr>
          </a:p>
          <a:p>
            <a:pPr marR="5435907" algn="ctr">
              <a:spcBef>
                <a:spcPts val="635"/>
              </a:spcBef>
            </a:pPr>
            <a:r>
              <a:rPr sz="1316" b="1" spc="-5" dirty="0">
                <a:latin typeface="Times New Roman"/>
                <a:cs typeface="Times New Roman"/>
              </a:rPr>
              <a:t>30</a:t>
            </a:r>
            <a:endParaRPr sz="1316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52" dirty="0">
              <a:latin typeface="Times New Roman"/>
              <a:cs typeface="Times New Roman"/>
            </a:endParaRPr>
          </a:p>
          <a:p>
            <a:pPr marR="5435907" algn="ctr">
              <a:spcBef>
                <a:spcPts val="871"/>
              </a:spcBef>
            </a:pPr>
            <a:r>
              <a:rPr sz="1316" b="1" spc="-5" dirty="0">
                <a:latin typeface="Times New Roman"/>
                <a:cs typeface="Times New Roman"/>
              </a:rPr>
              <a:t>25</a:t>
            </a:r>
            <a:endParaRPr sz="1316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52" dirty="0">
              <a:latin typeface="Times New Roman"/>
              <a:cs typeface="Times New Roman"/>
            </a:endParaRPr>
          </a:p>
          <a:p>
            <a:pPr marR="5435907" algn="ctr">
              <a:spcBef>
                <a:spcPts val="879"/>
              </a:spcBef>
            </a:pPr>
            <a:r>
              <a:rPr sz="1316" b="1" spc="-5" dirty="0">
                <a:latin typeface="Times New Roman"/>
                <a:cs typeface="Times New Roman"/>
              </a:rPr>
              <a:t>20</a:t>
            </a:r>
            <a:endParaRPr sz="1316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52" dirty="0">
              <a:latin typeface="Times New Roman"/>
              <a:cs typeface="Times New Roman"/>
            </a:endParaRPr>
          </a:p>
          <a:p>
            <a:pPr marR="5435907" algn="ctr">
              <a:spcBef>
                <a:spcPts val="871"/>
              </a:spcBef>
            </a:pPr>
            <a:r>
              <a:rPr sz="1316" b="1" spc="-5" dirty="0">
                <a:latin typeface="Times New Roman"/>
                <a:cs typeface="Times New Roman"/>
              </a:rPr>
              <a:t>15</a:t>
            </a:r>
            <a:endParaRPr sz="1316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52" dirty="0">
              <a:latin typeface="Times New Roman"/>
              <a:cs typeface="Times New Roman"/>
            </a:endParaRPr>
          </a:p>
          <a:p>
            <a:pPr marR="5435907" algn="ctr">
              <a:spcBef>
                <a:spcPts val="879"/>
              </a:spcBef>
            </a:pPr>
            <a:r>
              <a:rPr sz="1316" b="1" spc="-5" dirty="0">
                <a:latin typeface="Times New Roman"/>
                <a:cs typeface="Times New Roman"/>
              </a:rPr>
              <a:t>10</a:t>
            </a:r>
            <a:endParaRPr sz="1316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52" dirty="0">
              <a:latin typeface="Times New Roman"/>
              <a:cs typeface="Times New Roman"/>
            </a:endParaRPr>
          </a:p>
          <a:p>
            <a:pPr marR="5355798" algn="ctr">
              <a:spcBef>
                <a:spcPts val="871"/>
              </a:spcBef>
            </a:pPr>
            <a:r>
              <a:rPr sz="1316" b="1" spc="-5" dirty="0">
                <a:latin typeface="Times New Roman"/>
                <a:cs typeface="Times New Roman"/>
              </a:rPr>
              <a:t>5</a:t>
            </a:r>
            <a:endParaRPr sz="1316" dirty="0">
              <a:latin typeface="Times New Roman"/>
              <a:cs typeface="Times New Roman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3045072" y="5415202"/>
            <a:ext cx="5816045" cy="261641"/>
          </a:xfrm>
          <a:custGeom>
            <a:avLst/>
            <a:gdLst/>
            <a:ahLst/>
            <a:cxnLst/>
            <a:rect l="l" t="t" r="r" b="b"/>
            <a:pathLst>
              <a:path w="6408420" h="288289">
                <a:moveTo>
                  <a:pt x="0" y="0"/>
                </a:moveTo>
                <a:lnTo>
                  <a:pt x="0" y="288036"/>
                </a:lnTo>
                <a:lnTo>
                  <a:pt x="6408420" y="288036"/>
                </a:lnTo>
                <a:lnTo>
                  <a:pt x="640842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0" name="object 110"/>
          <p:cNvSpPr/>
          <p:nvPr/>
        </p:nvSpPr>
        <p:spPr>
          <a:xfrm>
            <a:off x="3033316" y="5403446"/>
            <a:ext cx="5839673" cy="285270"/>
          </a:xfrm>
          <a:custGeom>
            <a:avLst/>
            <a:gdLst/>
            <a:ahLst/>
            <a:cxnLst/>
            <a:rect l="l" t="t" r="r" b="b"/>
            <a:pathLst>
              <a:path w="6434455" h="314325">
                <a:moveTo>
                  <a:pt x="6434328" y="307848"/>
                </a:moveTo>
                <a:lnTo>
                  <a:pt x="6434328" y="6096"/>
                </a:lnTo>
                <a:lnTo>
                  <a:pt x="6428994" y="0"/>
                </a:lnTo>
                <a:lnTo>
                  <a:pt x="6095" y="0"/>
                </a:lnTo>
                <a:lnTo>
                  <a:pt x="0" y="6096"/>
                </a:lnTo>
                <a:lnTo>
                  <a:pt x="0" y="307848"/>
                </a:lnTo>
                <a:lnTo>
                  <a:pt x="6096" y="313944"/>
                </a:lnTo>
                <a:lnTo>
                  <a:pt x="12953" y="313944"/>
                </a:lnTo>
                <a:lnTo>
                  <a:pt x="12954" y="25908"/>
                </a:lnTo>
                <a:lnTo>
                  <a:pt x="25907" y="12954"/>
                </a:lnTo>
                <a:lnTo>
                  <a:pt x="25907" y="25908"/>
                </a:lnTo>
                <a:lnTo>
                  <a:pt x="6409182" y="25908"/>
                </a:lnTo>
                <a:lnTo>
                  <a:pt x="6409182" y="12954"/>
                </a:lnTo>
                <a:lnTo>
                  <a:pt x="6421374" y="25908"/>
                </a:lnTo>
                <a:lnTo>
                  <a:pt x="6421374" y="313944"/>
                </a:lnTo>
                <a:lnTo>
                  <a:pt x="6428994" y="313944"/>
                </a:lnTo>
                <a:lnTo>
                  <a:pt x="6434328" y="307848"/>
                </a:lnTo>
                <a:close/>
              </a:path>
              <a:path w="6434455" h="314325">
                <a:moveTo>
                  <a:pt x="25907" y="25908"/>
                </a:moveTo>
                <a:lnTo>
                  <a:pt x="25907" y="12954"/>
                </a:lnTo>
                <a:lnTo>
                  <a:pt x="12954" y="25908"/>
                </a:lnTo>
                <a:lnTo>
                  <a:pt x="25907" y="25908"/>
                </a:lnTo>
                <a:close/>
              </a:path>
              <a:path w="6434455" h="314325">
                <a:moveTo>
                  <a:pt x="25907" y="288036"/>
                </a:moveTo>
                <a:lnTo>
                  <a:pt x="25907" y="25908"/>
                </a:lnTo>
                <a:lnTo>
                  <a:pt x="12954" y="25908"/>
                </a:lnTo>
                <a:lnTo>
                  <a:pt x="12954" y="288036"/>
                </a:lnTo>
                <a:lnTo>
                  <a:pt x="25907" y="288036"/>
                </a:lnTo>
                <a:close/>
              </a:path>
              <a:path w="6434455" h="314325">
                <a:moveTo>
                  <a:pt x="6421374" y="288036"/>
                </a:moveTo>
                <a:lnTo>
                  <a:pt x="12954" y="288036"/>
                </a:lnTo>
                <a:lnTo>
                  <a:pt x="25907" y="300990"/>
                </a:lnTo>
                <a:lnTo>
                  <a:pt x="25907" y="313944"/>
                </a:lnTo>
                <a:lnTo>
                  <a:pt x="6409182" y="313944"/>
                </a:lnTo>
                <a:lnTo>
                  <a:pt x="6409182" y="300990"/>
                </a:lnTo>
                <a:lnTo>
                  <a:pt x="6421374" y="288036"/>
                </a:lnTo>
                <a:close/>
              </a:path>
              <a:path w="6434455" h="314325">
                <a:moveTo>
                  <a:pt x="25907" y="313944"/>
                </a:moveTo>
                <a:lnTo>
                  <a:pt x="25907" y="300990"/>
                </a:lnTo>
                <a:lnTo>
                  <a:pt x="12954" y="288036"/>
                </a:lnTo>
                <a:lnTo>
                  <a:pt x="12953" y="313944"/>
                </a:lnTo>
                <a:lnTo>
                  <a:pt x="25907" y="313944"/>
                </a:lnTo>
                <a:close/>
              </a:path>
              <a:path w="6434455" h="314325">
                <a:moveTo>
                  <a:pt x="6421374" y="25908"/>
                </a:moveTo>
                <a:lnTo>
                  <a:pt x="6409182" y="12954"/>
                </a:lnTo>
                <a:lnTo>
                  <a:pt x="6409182" y="25908"/>
                </a:lnTo>
                <a:lnTo>
                  <a:pt x="6421374" y="25908"/>
                </a:lnTo>
                <a:close/>
              </a:path>
              <a:path w="6434455" h="314325">
                <a:moveTo>
                  <a:pt x="6421374" y="288036"/>
                </a:moveTo>
                <a:lnTo>
                  <a:pt x="6421374" y="25908"/>
                </a:lnTo>
                <a:lnTo>
                  <a:pt x="6409182" y="25908"/>
                </a:lnTo>
                <a:lnTo>
                  <a:pt x="6409182" y="288036"/>
                </a:lnTo>
                <a:lnTo>
                  <a:pt x="6421374" y="288036"/>
                </a:lnTo>
                <a:close/>
              </a:path>
              <a:path w="6434455" h="314325">
                <a:moveTo>
                  <a:pt x="6421374" y="313944"/>
                </a:moveTo>
                <a:lnTo>
                  <a:pt x="6421374" y="288036"/>
                </a:lnTo>
                <a:lnTo>
                  <a:pt x="6409182" y="300990"/>
                </a:lnTo>
                <a:lnTo>
                  <a:pt x="6409182" y="313944"/>
                </a:lnTo>
                <a:lnTo>
                  <a:pt x="6421374" y="3139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1" name="object 111"/>
          <p:cNvSpPr txBox="1"/>
          <p:nvPr/>
        </p:nvSpPr>
        <p:spPr>
          <a:xfrm>
            <a:off x="2813624" y="5241399"/>
            <a:ext cx="807400" cy="331075"/>
          </a:xfrm>
          <a:prstGeom prst="rect">
            <a:avLst/>
          </a:prstGeom>
        </p:spPr>
        <p:txBody>
          <a:bodyPr vert="horz" wrap="square" lIns="0" tIns="10373" rIns="0" bIns="0" rtlCol="0">
            <a:spAutoFit/>
          </a:bodyPr>
          <a:lstStyle/>
          <a:p>
            <a:pPr marL="11527">
              <a:lnSpc>
                <a:spcPts val="1416"/>
              </a:lnSpc>
              <a:spcBef>
                <a:spcPts val="82"/>
              </a:spcBef>
            </a:pPr>
            <a:r>
              <a:rPr sz="1316" b="1" spc="-5" dirty="0">
                <a:latin typeface="Times New Roman"/>
                <a:cs typeface="Times New Roman"/>
              </a:rPr>
              <a:t>0</a:t>
            </a:r>
            <a:endParaRPr sz="1316" dirty="0">
              <a:latin typeface="Times New Roman"/>
              <a:cs typeface="Times New Roman"/>
            </a:endParaRPr>
          </a:p>
          <a:p>
            <a:pPr marL="136013">
              <a:lnSpc>
                <a:spcPts val="1144"/>
              </a:lnSpc>
            </a:pPr>
            <a:r>
              <a:rPr sz="1089" b="1" spc="-9" dirty="0">
                <a:latin typeface="Arial"/>
                <a:cs typeface="Arial"/>
              </a:rPr>
              <a:t>1984-1988</a:t>
            </a:r>
            <a:endParaRPr sz="1089" dirty="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6727749" y="4945025"/>
            <a:ext cx="3147188" cy="170786"/>
          </a:xfrm>
          <a:prstGeom prst="rect">
            <a:avLst/>
          </a:prstGeom>
        </p:spPr>
        <p:txBody>
          <a:bodyPr vert="horz" wrap="square" lIns="0" tIns="4034" rIns="0" bIns="0" rtlCol="0">
            <a:spAutoFit/>
          </a:bodyPr>
          <a:lstStyle/>
          <a:p>
            <a:pPr marL="11527" marR="4611">
              <a:lnSpc>
                <a:spcPts val="1307"/>
              </a:lnSpc>
              <a:spcBef>
                <a:spcPts val="32"/>
              </a:spcBef>
            </a:pPr>
            <a:r>
              <a:rPr sz="1089" spc="-9" dirty="0" smtClean="0">
                <a:latin typeface="Arial"/>
                <a:cs typeface="Arial"/>
              </a:rPr>
              <a:t>.</a:t>
            </a:r>
            <a:endParaRPr sz="1089" dirty="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10092089" y="2191474"/>
            <a:ext cx="412056" cy="433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>
              <a:lnSpc>
                <a:spcPts val="1520"/>
              </a:lnSpc>
            </a:pPr>
            <a:r>
              <a:rPr sz="1316" b="1" spc="-5" dirty="0">
                <a:latin typeface="Times New Roman"/>
                <a:cs typeface="Times New Roman"/>
              </a:rPr>
              <a:t>Habo</a:t>
            </a:r>
            <a:endParaRPr sz="1316" dirty="0">
              <a:latin typeface="Times New Roman"/>
              <a:cs typeface="Times New Roman"/>
            </a:endParaRPr>
          </a:p>
          <a:p>
            <a:pPr marL="11527">
              <a:spcBef>
                <a:spcPts val="331"/>
              </a:spcBef>
            </a:pPr>
            <a:r>
              <a:rPr sz="1316" b="1" spc="-5" dirty="0">
                <a:latin typeface="Times New Roman"/>
                <a:cs typeface="Times New Roman"/>
              </a:rPr>
              <a:t>Riket</a:t>
            </a:r>
            <a:endParaRPr sz="1316" dirty="0">
              <a:latin typeface="Times New Roman"/>
              <a:cs typeface="Times New Roman"/>
            </a:endParaRPr>
          </a:p>
        </p:txBody>
      </p:sp>
      <p:sp>
        <p:nvSpPr>
          <p:cNvPr id="116" name="Rubrik 1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b="0" dirty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Uppföljning efter 12 år, </a:t>
            </a:r>
            <a:r>
              <a:rPr lang="sv-SE" sz="4000" b="0" dirty="0" smtClean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män</a:t>
            </a:r>
            <a:endParaRPr lang="sv-SE" sz="4000" b="0" dirty="0">
              <a:solidFill>
                <a:srgbClr val="3D93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4187760" y="5402292"/>
            <a:ext cx="682918" cy="179249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1089" b="1" spc="-9" dirty="0">
                <a:latin typeface="Arial"/>
                <a:cs typeface="Arial"/>
              </a:rPr>
              <a:t>1986-1990</a:t>
            </a:r>
            <a:endParaRPr sz="1089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5451937" y="5405060"/>
            <a:ext cx="682918" cy="179249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1089" b="1" spc="-9" dirty="0">
                <a:latin typeface="Arial"/>
                <a:cs typeface="Arial"/>
              </a:rPr>
              <a:t>1988-1992</a:t>
            </a:r>
            <a:endParaRPr sz="1089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6707124" y="5402292"/>
            <a:ext cx="682918" cy="179249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1089" b="1" spc="-9" dirty="0">
                <a:latin typeface="Arial"/>
                <a:cs typeface="Arial"/>
              </a:rPr>
              <a:t>1990-1994</a:t>
            </a:r>
            <a:endParaRPr sz="1089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7978909" y="5413357"/>
            <a:ext cx="682918" cy="179249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1089" b="1" spc="-9" dirty="0">
                <a:latin typeface="Arial"/>
                <a:cs typeface="Arial"/>
              </a:rPr>
              <a:t>1992-1996</a:t>
            </a:r>
            <a:endParaRPr sz="1089">
              <a:latin typeface="Arial"/>
              <a:cs typeface="Arial"/>
            </a:endParaRPr>
          </a:p>
        </p:txBody>
      </p:sp>
      <p:sp>
        <p:nvSpPr>
          <p:cNvPr id="121" name="object 120"/>
          <p:cNvSpPr txBox="1">
            <a:spLocks noGrp="1"/>
          </p:cNvSpPr>
          <p:nvPr>
            <p:ph type="ftr" sz="quarter" idx="4294967295"/>
          </p:nvPr>
        </p:nvSpPr>
        <p:spPr>
          <a:xfrm>
            <a:off x="4003456" y="6492875"/>
            <a:ext cx="411480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 lvl="0">
              <a:lnSpc>
                <a:spcPts val="1307"/>
              </a:lnSpc>
              <a:spcBef>
                <a:spcPts val="32"/>
              </a:spcBef>
            </a:pPr>
            <a:r>
              <a:rPr lang="sv-SE" sz="1400" i="1" spc="-5" dirty="0" err="1" smtClean="0">
                <a:solidFill>
                  <a:prstClr val="black"/>
                </a:solidFill>
                <a:cs typeface="Arial"/>
              </a:rPr>
              <a:t>Lingfors</a:t>
            </a:r>
            <a:r>
              <a:rPr lang="sv-SE" sz="1400" i="1" spc="-5" dirty="0" smtClean="0">
                <a:solidFill>
                  <a:prstClr val="black"/>
                </a:solidFill>
                <a:cs typeface="Arial"/>
              </a:rPr>
              <a:t> et al, </a:t>
            </a:r>
            <a:r>
              <a:rPr lang="sv-SE" sz="1400" i="1" spc="-5" dirty="0" err="1" smtClean="0">
                <a:solidFill>
                  <a:prstClr val="black"/>
                </a:solidFill>
                <a:cs typeface="Arial"/>
              </a:rPr>
              <a:t>Scand</a:t>
            </a:r>
            <a:r>
              <a:rPr lang="sv-SE" sz="1400" i="1" spc="-5" dirty="0" smtClean="0">
                <a:solidFill>
                  <a:prstClr val="black"/>
                </a:solidFill>
                <a:cs typeface="Arial"/>
              </a:rPr>
              <a:t> </a:t>
            </a:r>
            <a:r>
              <a:rPr lang="sv-SE" sz="1400" i="1" dirty="0">
                <a:solidFill>
                  <a:prstClr val="black"/>
                </a:solidFill>
                <a:cs typeface="Arial"/>
              </a:rPr>
              <a:t>J </a:t>
            </a:r>
            <a:r>
              <a:rPr lang="sv-SE" sz="1400" i="1" spc="-5" dirty="0">
                <a:solidFill>
                  <a:prstClr val="black"/>
                </a:solidFill>
                <a:cs typeface="Arial"/>
              </a:rPr>
              <a:t>Prim Health </a:t>
            </a:r>
            <a:r>
              <a:rPr lang="sv-SE" sz="1400" i="1" spc="-5" dirty="0" smtClean="0">
                <a:solidFill>
                  <a:prstClr val="black"/>
                </a:solidFill>
                <a:cs typeface="Arial"/>
              </a:rPr>
              <a:t>Care, 2002</a:t>
            </a:r>
            <a:endParaRPr sz="1400" i="1" spc="-5" dirty="0"/>
          </a:p>
        </p:txBody>
      </p:sp>
    </p:spTree>
    <p:extLst>
      <p:ext uri="{BB962C8B-B14F-4D97-AF65-F5344CB8AC3E}">
        <p14:creationId xmlns:p14="http://schemas.microsoft.com/office/powerpoint/2010/main" val="113416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53514" y="1372534"/>
            <a:ext cx="5534492" cy="2131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textruta 2"/>
          <p:cNvSpPr txBox="1"/>
          <p:nvPr/>
        </p:nvSpPr>
        <p:spPr>
          <a:xfrm>
            <a:off x="775401" y="3687063"/>
            <a:ext cx="10290717" cy="4488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7277" marR="35271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4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43% </a:t>
            </a:r>
            <a:r>
              <a:rPr lang="sv-SE" sz="2400" b="1" spc="-9" dirty="0">
                <a:latin typeface="Arial" panose="020B0604020202020204" pitchFamily="34" charset="0"/>
                <a:cs typeface="Arial" panose="020B0604020202020204" pitchFamily="34" charset="0"/>
              </a:rPr>
              <a:t>lägre </a:t>
            </a:r>
            <a:r>
              <a:rPr lang="sv-SE" sz="2400" b="1" spc="-9" dirty="0" smtClean="0">
                <a:latin typeface="Arial" panose="020B0604020202020204" pitchFamily="34" charset="0"/>
                <a:cs typeface="Arial" panose="020B0604020202020204" pitchFamily="34" charset="0"/>
              </a:rPr>
              <a:t>dödlighet </a:t>
            </a:r>
            <a:r>
              <a:rPr lang="sv-SE" sz="2400" spc="-9" dirty="0" smtClean="0">
                <a:latin typeface="Arial" panose="020B0604020202020204" pitchFamily="34" charset="0"/>
                <a:cs typeface="Arial" panose="020B0604020202020204" pitchFamily="34" charset="0"/>
              </a:rPr>
              <a:t>för deltagande män j</a:t>
            </a:r>
            <a:r>
              <a:rPr lang="sv-SE" sz="24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ämfört med motsvarande grupp i </a:t>
            </a:r>
            <a:r>
              <a:rPr lang="sv-SE" sz="2400" spc="-9" dirty="0" smtClean="0">
                <a:latin typeface="Arial" panose="020B0604020202020204" pitchFamily="34" charset="0"/>
                <a:cs typeface="Arial" panose="020B0604020202020204" pitchFamily="34" charset="0"/>
              </a:rPr>
              <a:t>riket</a:t>
            </a:r>
          </a:p>
          <a:p>
            <a:pPr marL="297277" marR="35271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400" spc="-9" dirty="0" smtClean="0">
                <a:latin typeface="Arial" panose="020B0604020202020204" pitchFamily="34" charset="0"/>
                <a:cs typeface="Arial" panose="020B0604020202020204" pitchFamily="34" charset="0"/>
              </a:rPr>
              <a:t>Starkast skyddande effekt vid avhållsamhet från rökning och hälsosamma matvanor</a:t>
            </a:r>
          </a:p>
          <a:p>
            <a:pPr marL="297277" marR="35271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400" spc="-9" dirty="0" smtClean="0">
                <a:latin typeface="Arial" panose="020B0604020202020204" pitchFamily="34" charset="0"/>
                <a:cs typeface="Arial" panose="020B0604020202020204" pitchFamily="34" charset="0"/>
              </a:rPr>
              <a:t>Större andel med låg utbildningsnivå bland inbjudna män jämfört med motsvarande grupp i riket</a:t>
            </a:r>
          </a:p>
          <a:p>
            <a:pPr marL="297277" marR="352712" indent="-285750">
              <a:spcBef>
                <a:spcPts val="1271"/>
              </a:spcBef>
              <a:buFont typeface="Arial" panose="020B0604020202020204" pitchFamily="34" charset="0"/>
              <a:buChar char="•"/>
            </a:pPr>
            <a:endParaRPr lang="sv-SE" sz="2000" dirty="0">
              <a:cs typeface="Arial"/>
            </a:endParaRPr>
          </a:p>
          <a:p>
            <a:pPr marL="11527" marR="352712">
              <a:spcBef>
                <a:spcPts val="1271"/>
              </a:spcBef>
            </a:pPr>
            <a:endParaRPr lang="sv-SE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38200" y="221615"/>
            <a:ext cx="10515600" cy="1325563"/>
          </a:xfrm>
        </p:spPr>
        <p:txBody>
          <a:bodyPr>
            <a:normAutofit/>
          </a:bodyPr>
          <a:lstStyle/>
          <a:p>
            <a:r>
              <a:rPr lang="sv-SE" sz="4000" b="0" dirty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Uppföljning efter 22-27 år (1985-2012</a:t>
            </a:r>
            <a:r>
              <a:rPr lang="sv-SE" sz="4000" b="0" dirty="0" smtClean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v-SE" sz="4000" b="0" dirty="0">
              <a:solidFill>
                <a:srgbClr val="3D93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39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43652" y="251265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sv-SE" sz="6700" b="0" dirty="0" smtClean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Västerbottens Hälsoundersökningar </a:t>
            </a:r>
            <a:r>
              <a:rPr lang="sv-SE" sz="6700" b="0" dirty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(VHU</a:t>
            </a:r>
            <a:r>
              <a:rPr lang="sv-SE" sz="6700" b="0" dirty="0" smtClean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sv-SE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Hälsosamtal/stjärnprofil sedan 1990</a:t>
            </a:r>
            <a:endParaRPr lang="sv-SE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64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039" y="1339126"/>
            <a:ext cx="5099866" cy="2750215"/>
          </a:xfrm>
          <a:prstGeom prst="rect">
            <a:avLst/>
          </a:prstGeom>
        </p:spPr>
      </p:pic>
      <p:sp>
        <p:nvSpPr>
          <p:cNvPr id="6" name="Platshållare för innehåll 6"/>
          <p:cNvSpPr>
            <a:spLocks noGrp="1"/>
          </p:cNvSpPr>
          <p:nvPr>
            <p:ph sz="half" idx="2"/>
          </p:nvPr>
        </p:nvSpPr>
        <p:spPr>
          <a:xfrm>
            <a:off x="838200" y="4227966"/>
            <a:ext cx="9966789" cy="2507125"/>
          </a:xfrm>
        </p:spPr>
        <p:txBody>
          <a:bodyPr>
            <a:normAutofit/>
          </a:bodyPr>
          <a:lstStyle/>
          <a:p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Utvärdering förtida död mellan 1990-2006 </a:t>
            </a:r>
          </a:p>
          <a:p>
            <a:r>
              <a:rPr lang="sv-S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34% lägre dödlighet </a:t>
            </a: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bland deltagarna jämfört med riket</a:t>
            </a:r>
          </a:p>
          <a:p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Störst effekt bland personer med kort till medellång utbildning</a:t>
            </a: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v-SE" sz="4000" b="0" dirty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Uppföljning efter </a:t>
            </a:r>
            <a:r>
              <a:rPr lang="sv-SE" sz="4000" b="0" dirty="0" smtClean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sv-SE" sz="4000" b="0" dirty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år </a:t>
            </a:r>
          </a:p>
        </p:txBody>
      </p:sp>
    </p:spTree>
    <p:extLst>
      <p:ext uri="{BB962C8B-B14F-4D97-AF65-F5344CB8AC3E}">
        <p14:creationId xmlns:p14="http://schemas.microsoft.com/office/powerpoint/2010/main" val="172821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819" y="1655106"/>
            <a:ext cx="7218327" cy="2772679"/>
          </a:xfrm>
          <a:prstGeom prst="rect">
            <a:avLst/>
          </a:prstGeom>
        </p:spPr>
      </p:pic>
      <p:sp>
        <p:nvSpPr>
          <p:cNvPr id="7" name="Platshållare för innehåll 6"/>
          <p:cNvSpPr>
            <a:spLocks noGrp="1"/>
          </p:cNvSpPr>
          <p:nvPr>
            <p:ph sz="half" idx="4294967295"/>
          </p:nvPr>
        </p:nvSpPr>
        <p:spPr>
          <a:xfrm>
            <a:off x="1078923" y="4293096"/>
            <a:ext cx="9244117" cy="452541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sv-S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Diabetesdiagnoser inom ramen för hälsosamtal vs ordinarie klinik </a:t>
            </a:r>
          </a:p>
          <a:p>
            <a:r>
              <a:rPr lang="sv-SE" sz="2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v-S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200" dirty="0">
                <a:latin typeface="Arial" panose="020B0604020202020204" pitchFamily="34" charset="0"/>
                <a:cs typeface="Arial" panose="020B0604020202020204" pitchFamily="34" charset="0"/>
              </a:rPr>
              <a:t>genomsnitt </a:t>
            </a:r>
            <a:r>
              <a:rPr lang="sv-SE" sz="2200" b="1" dirty="0">
                <a:latin typeface="Arial" panose="020B0604020202020204" pitchFamily="34" charset="0"/>
                <a:cs typeface="Arial" panose="020B0604020202020204" pitchFamily="34" charset="0"/>
              </a:rPr>
              <a:t>4,6 år yngre </a:t>
            </a:r>
            <a:r>
              <a:rPr lang="sv-SE" sz="2200" dirty="0">
                <a:latin typeface="Arial" panose="020B0604020202020204" pitchFamily="34" charset="0"/>
                <a:cs typeface="Arial" panose="020B0604020202020204" pitchFamily="34" charset="0"/>
              </a:rPr>
              <a:t>vid </a:t>
            </a:r>
            <a:r>
              <a:rPr lang="sv-S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diagnos i samband med hälsosamtal vs ordinarie klinik</a:t>
            </a:r>
            <a:endParaRPr lang="sv-S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Bättre prognos </a:t>
            </a:r>
            <a:r>
              <a:rPr lang="sv-S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avseende </a:t>
            </a:r>
            <a:r>
              <a:rPr lang="sv-SE" sz="2200" dirty="0">
                <a:latin typeface="Arial" panose="020B0604020202020204" pitchFamily="34" charset="0"/>
                <a:cs typeface="Arial" panose="020B0604020202020204" pitchFamily="34" charset="0"/>
              </a:rPr>
              <a:t>totalmortalitet, </a:t>
            </a:r>
            <a:r>
              <a:rPr lang="sv-S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hjärt-kärlsjukdom</a:t>
            </a:r>
            <a:r>
              <a:rPr lang="sv-SE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2200" dirty="0" err="1">
                <a:latin typeface="Arial" panose="020B0604020202020204" pitchFamily="34" charset="0"/>
                <a:cs typeface="Arial" panose="020B0604020202020204" pitchFamily="34" charset="0"/>
              </a:rPr>
              <a:t>retinopati</a:t>
            </a:r>
            <a:r>
              <a:rPr lang="sv-SE" sz="2200" dirty="0">
                <a:latin typeface="Arial" panose="020B0604020202020204" pitchFamily="34" charset="0"/>
                <a:cs typeface="Arial" panose="020B0604020202020204" pitchFamily="34" charset="0"/>
              </a:rPr>
              <a:t> och </a:t>
            </a:r>
            <a:r>
              <a:rPr lang="sv-S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njursjukdom vid diagnos inom ramen för hälsosamtal</a:t>
            </a:r>
            <a:endParaRPr lang="sv-SE" sz="2200" dirty="0"/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v-SE" sz="4000" b="0" dirty="0" smtClean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Riktade hälsosamtal och typ 2 diabetes</a:t>
            </a:r>
            <a:endParaRPr lang="sv-SE" sz="4000" b="0" dirty="0">
              <a:solidFill>
                <a:srgbClr val="3D93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56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41619" y="512308"/>
            <a:ext cx="10515600" cy="1360248"/>
          </a:xfrm>
        </p:spPr>
        <p:txBody>
          <a:bodyPr/>
          <a:lstStyle/>
          <a:p>
            <a:r>
              <a:rPr lang="sv-SE" dirty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Goda levnadsvanor gör </a:t>
            </a:r>
            <a:r>
              <a:rPr lang="sv-SE" dirty="0" smtClean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 skillnad</a:t>
            </a:r>
            <a:r>
              <a:rPr lang="sv-SE" dirty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dirty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dirty="0">
              <a:solidFill>
                <a:srgbClr val="3D93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407368" y="5627140"/>
            <a:ext cx="65895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400" dirty="0">
                <a:solidFill>
                  <a:schemeClr val="bg1"/>
                </a:solidFill>
              </a:rPr>
              <a:t>World Health Organization. Cardiovascular </a:t>
            </a:r>
            <a:r>
              <a:rPr lang="en-GB" sz="1400" dirty="0" smtClean="0">
                <a:solidFill>
                  <a:schemeClr val="bg1"/>
                </a:solidFill>
              </a:rPr>
              <a:t>diseases. </a:t>
            </a:r>
            <a:r>
              <a:rPr lang="sv-SE" sz="1400" u="sng" dirty="0" smtClean="0">
                <a:solidFill>
                  <a:schemeClr val="bg1"/>
                </a:solidFill>
                <a:hlinkClick r:id="rId4"/>
              </a:rPr>
              <a:t>http</a:t>
            </a:r>
            <a:r>
              <a:rPr lang="sv-SE" sz="1400" u="sng" dirty="0">
                <a:solidFill>
                  <a:schemeClr val="bg1"/>
                </a:solidFill>
                <a:hlinkClick r:id="rId4"/>
              </a:rPr>
              <a:t>://</a:t>
            </a:r>
            <a:r>
              <a:rPr lang="sv-SE" sz="1400" u="sng" dirty="0" smtClean="0">
                <a:solidFill>
                  <a:schemeClr val="bg1"/>
                </a:solidFill>
                <a:hlinkClick r:id="rId4"/>
              </a:rPr>
              <a:t>www.who.int/mediacentre/factsheets/fs317/en/</a:t>
            </a:r>
            <a:endParaRPr lang="sv-SE" sz="1400" dirty="0">
              <a:solidFill>
                <a:schemeClr val="bg1"/>
              </a:solidFill>
            </a:endParaRPr>
          </a:p>
          <a:p>
            <a:pPr lvl="0"/>
            <a:r>
              <a:rPr lang="sv-SE" sz="1400" u="sng" dirty="0" smtClean="0">
                <a:solidFill>
                  <a:schemeClr val="bg1"/>
                </a:solidFill>
                <a:hlinkClick r:id="rId5"/>
              </a:rPr>
              <a:t>http</a:t>
            </a:r>
            <a:r>
              <a:rPr lang="sv-SE" sz="1400" u="sng" dirty="0">
                <a:solidFill>
                  <a:schemeClr val="bg1"/>
                </a:solidFill>
                <a:hlinkClick r:id="rId5"/>
              </a:rPr>
              <a:t>://</a:t>
            </a:r>
            <a:r>
              <a:rPr lang="sv-SE" sz="1400" u="sng" dirty="0" smtClean="0">
                <a:solidFill>
                  <a:schemeClr val="bg1"/>
                </a:solidFill>
                <a:hlinkClick r:id="rId5"/>
              </a:rPr>
              <a:t>www.who.int/mediacentre/factsheets/fs297/en/</a:t>
            </a:r>
            <a:endParaRPr lang="sv-SE" sz="1400" dirty="0">
              <a:solidFill>
                <a:schemeClr val="bg1"/>
              </a:solidFill>
            </a:endParaRPr>
          </a:p>
          <a:p>
            <a:pPr lvl="0"/>
            <a:r>
              <a:rPr lang="sv-SE" sz="1400" u="sng" dirty="0" smtClean="0">
                <a:solidFill>
                  <a:schemeClr val="bg1"/>
                </a:solidFill>
                <a:hlinkClick r:id="rId6"/>
              </a:rPr>
              <a:t>http</a:t>
            </a:r>
            <a:r>
              <a:rPr lang="sv-SE" sz="1400" u="sng" dirty="0">
                <a:solidFill>
                  <a:schemeClr val="bg1"/>
                </a:solidFill>
                <a:hlinkClick r:id="rId6"/>
              </a:rPr>
              <a:t>://www.who.int/mediacentre/factsheets/fs312/en/</a:t>
            </a:r>
            <a:endParaRPr lang="sv-SE" sz="1400" dirty="0">
              <a:solidFill>
                <a:schemeClr val="bg1"/>
              </a:solidFill>
            </a:endParaRPr>
          </a:p>
          <a:p>
            <a:endParaRPr lang="sv-SE" dirty="0"/>
          </a:p>
        </p:txBody>
      </p:sp>
      <p:sp>
        <p:nvSpPr>
          <p:cNvPr id="2" name="Ellips 1"/>
          <p:cNvSpPr/>
          <p:nvPr/>
        </p:nvSpPr>
        <p:spPr>
          <a:xfrm>
            <a:off x="7218068" y="3753230"/>
            <a:ext cx="4422548" cy="1656601"/>
          </a:xfrm>
          <a:prstGeom prst="ellipse">
            <a:avLst/>
          </a:prstGeom>
          <a:solidFill>
            <a:srgbClr val="F8D45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textruta 23"/>
          <p:cNvSpPr txBox="1"/>
          <p:nvPr/>
        </p:nvSpPr>
        <p:spPr>
          <a:xfrm>
            <a:off x="7287988" y="4272337"/>
            <a:ext cx="4352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/>
              <a:t>90 </a:t>
            </a:r>
            <a:r>
              <a:rPr lang="sv-SE" sz="3600" b="1" dirty="0" smtClean="0"/>
              <a:t>% </a:t>
            </a:r>
            <a:r>
              <a:rPr lang="sv-SE" sz="3600" dirty="0" smtClean="0"/>
              <a:t>Diabetes typ 2 </a:t>
            </a:r>
          </a:p>
        </p:txBody>
      </p:sp>
      <p:sp>
        <p:nvSpPr>
          <p:cNvPr id="12" name="Ellips 11"/>
          <p:cNvSpPr/>
          <p:nvPr/>
        </p:nvSpPr>
        <p:spPr>
          <a:xfrm>
            <a:off x="2321511" y="1864089"/>
            <a:ext cx="5358664" cy="1686454"/>
          </a:xfrm>
          <a:prstGeom prst="ellipse">
            <a:avLst/>
          </a:prstGeom>
          <a:solidFill>
            <a:srgbClr val="F8D45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/>
          <p:cNvSpPr txBox="1"/>
          <p:nvPr/>
        </p:nvSpPr>
        <p:spPr>
          <a:xfrm>
            <a:off x="2567998" y="2358717"/>
            <a:ext cx="5112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smtClean="0"/>
              <a:t>80 % </a:t>
            </a:r>
            <a:r>
              <a:rPr lang="sv-SE" sz="3600" dirty="0" smtClean="0"/>
              <a:t>Hjärt-kärlsjukdom</a:t>
            </a:r>
          </a:p>
        </p:txBody>
      </p:sp>
      <p:sp>
        <p:nvSpPr>
          <p:cNvPr id="14" name="Ellips 13"/>
          <p:cNvSpPr/>
          <p:nvPr/>
        </p:nvSpPr>
        <p:spPr>
          <a:xfrm>
            <a:off x="863600" y="4343506"/>
            <a:ext cx="3288184" cy="1066326"/>
          </a:xfrm>
          <a:prstGeom prst="ellipse">
            <a:avLst/>
          </a:prstGeom>
          <a:solidFill>
            <a:srgbClr val="F8D45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ruta 14"/>
          <p:cNvSpPr txBox="1"/>
          <p:nvPr/>
        </p:nvSpPr>
        <p:spPr>
          <a:xfrm>
            <a:off x="1140462" y="4560814"/>
            <a:ext cx="2882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smtClean="0"/>
              <a:t>30 % </a:t>
            </a:r>
            <a:r>
              <a:rPr lang="sv-SE" sz="3600" dirty="0" smtClean="0"/>
              <a:t>Cancer</a:t>
            </a:r>
          </a:p>
        </p:txBody>
      </p:sp>
    </p:spTree>
    <p:extLst>
      <p:ext uri="{BB962C8B-B14F-4D97-AF65-F5344CB8AC3E}">
        <p14:creationId xmlns:p14="http://schemas.microsoft.com/office/powerpoint/2010/main" val="300448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/>
      <p:bldP spid="12" grpId="0" animBg="1"/>
      <p:bldP spid="13" grpId="0"/>
      <p:bldP spid="14" grpId="0" animBg="1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781011" y="1532149"/>
            <a:ext cx="6033051" cy="204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Platshållare för innehåll 6"/>
          <p:cNvSpPr txBox="1">
            <a:spLocks/>
          </p:cNvSpPr>
          <p:nvPr/>
        </p:nvSpPr>
        <p:spPr>
          <a:xfrm>
            <a:off x="838200" y="3726963"/>
            <a:ext cx="8844634" cy="4968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Kostnader för VHU i relation till hälsovinster och besparingar mellan 1990-2006</a:t>
            </a:r>
          </a:p>
          <a:p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Kostnad </a:t>
            </a:r>
            <a:r>
              <a:rPr lang="sv-SE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 vunnet år av full hälsa </a:t>
            </a: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uppskattad till 650 SEK</a:t>
            </a:r>
          </a:p>
          <a:p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Tröskel för kostnadseffektivitet vid 500 000 SEK 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per vunnet år av full hälsa </a:t>
            </a:r>
            <a:endParaRPr lang="sv-S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”Västerbotten Intervention </a:t>
            </a:r>
            <a:r>
              <a:rPr lang="sv-S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sv-S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extremely</a:t>
            </a: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cost-effective</a:t>
            </a: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relation to the Swedish </a:t>
            </a:r>
            <a:r>
              <a:rPr lang="sv-S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threshold</a:t>
            </a: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algn="ctr"/>
            <a:endParaRPr lang="sv-SE" sz="2000" dirty="0"/>
          </a:p>
        </p:txBody>
      </p:sp>
      <p:sp>
        <p:nvSpPr>
          <p:cNvPr id="6" name="Rubrik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000" dirty="0" smtClean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Hälsoekonomiska aspekter</a:t>
            </a:r>
            <a:endParaRPr lang="sv-SE" sz="4000" dirty="0">
              <a:solidFill>
                <a:srgbClr val="3D93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79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651" y="108487"/>
            <a:ext cx="4752476" cy="6609711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6" name="textruta 5"/>
          <p:cNvSpPr txBox="1"/>
          <p:nvPr/>
        </p:nvSpPr>
        <p:spPr>
          <a:xfrm>
            <a:off x="6703016" y="1883044"/>
            <a:ext cx="45370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Anmäl er till vårt </a:t>
            </a:r>
            <a:r>
              <a:rPr lang="sv-S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nyhetsbrev</a:t>
            </a:r>
            <a:r>
              <a:rPr lang="sv-S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för kontinuerlig uppdatering kring riktade hälsosamtal!</a:t>
            </a:r>
            <a:endParaRPr lang="sv-S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86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ctrTitle"/>
          </p:nvPr>
        </p:nvSpPr>
        <p:spPr>
          <a:xfrm>
            <a:off x="393739" y="389604"/>
            <a:ext cx="9144000" cy="825141"/>
          </a:xfrm>
        </p:spPr>
        <p:txBody>
          <a:bodyPr>
            <a:noAutofit/>
          </a:bodyPr>
          <a:lstStyle/>
          <a:p>
            <a:pPr algn="l"/>
            <a:r>
              <a:rPr lang="sv-SE" sz="4400" dirty="0" smtClean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Utbildningar våren 2020</a:t>
            </a:r>
            <a:endParaRPr lang="sv-SE" sz="4400" dirty="0">
              <a:solidFill>
                <a:srgbClr val="3D93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393739" y="1385392"/>
            <a:ext cx="7315356" cy="5254559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1" dirty="0" smtClean="0"/>
              <a:t>Tobak – en fråga för vården </a:t>
            </a:r>
            <a:r>
              <a:rPr lang="sv-SE" sz="2400" dirty="0" smtClean="0"/>
              <a:t>4 feb (fm Ystad)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1" dirty="0" smtClean="0"/>
              <a:t>Alkohol – en fråga för vården </a:t>
            </a:r>
            <a:r>
              <a:rPr lang="sv-SE" sz="2400" dirty="0" smtClean="0"/>
              <a:t>4 feb (</a:t>
            </a:r>
            <a:r>
              <a:rPr lang="sv-SE" sz="2400" dirty="0" err="1" smtClean="0"/>
              <a:t>em</a:t>
            </a:r>
            <a:r>
              <a:rPr lang="sv-SE" sz="2400" dirty="0" smtClean="0"/>
              <a:t> Ystad)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1" dirty="0" smtClean="0"/>
              <a:t>Levnadsvanor – en viktig del av behandlingen vid psykisk ohälsa </a:t>
            </a:r>
            <a:r>
              <a:rPr lang="sv-SE" sz="2400" dirty="0" smtClean="0"/>
              <a:t>24 mars (Malmö)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1" dirty="0" smtClean="0"/>
              <a:t>Alkoholutbildning enligt MET-metoden </a:t>
            </a:r>
            <a:r>
              <a:rPr lang="sv-SE" sz="2400" dirty="0" smtClean="0"/>
              <a:t>28-29 april + 10 juni </a:t>
            </a:r>
            <a:r>
              <a:rPr lang="sv-SE" sz="2400" dirty="0"/>
              <a:t>(</a:t>
            </a:r>
            <a:r>
              <a:rPr lang="sv-SE" sz="2400" dirty="0" smtClean="0"/>
              <a:t>Ystad)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1" dirty="0" smtClean="0"/>
              <a:t>Alkohol – en fråga för vården </a:t>
            </a:r>
            <a:r>
              <a:rPr lang="sv-SE" sz="2400" dirty="0" smtClean="0"/>
              <a:t>5 maj (Lund)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1" dirty="0" smtClean="0"/>
              <a:t>Tobaksfria dagen 2020 </a:t>
            </a:r>
            <a:r>
              <a:rPr lang="sv-SE" sz="2400" dirty="0" smtClean="0"/>
              <a:t>19 maj (Malmö)</a:t>
            </a:r>
            <a:br>
              <a:rPr lang="sv-SE" sz="2400" dirty="0" smtClean="0"/>
            </a:br>
            <a:r>
              <a:rPr lang="sv-SE" sz="2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sv-SE" sz="2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sv-SE" sz="2400" i="1" dirty="0" smtClean="0"/>
              <a:t/>
            </a:r>
            <a:br>
              <a:rPr lang="sv-SE" sz="2400" i="1" dirty="0" smtClean="0"/>
            </a:br>
            <a:r>
              <a:rPr lang="sv-SE" sz="2400" i="1" dirty="0" smtClean="0"/>
              <a:t>Samtliga </a:t>
            </a:r>
            <a:r>
              <a:rPr lang="sv-SE" sz="2400" i="1" dirty="0"/>
              <a:t>utbildningar går att anmäla sig till i Utbildningskalendern på vardgivare.skane.se</a:t>
            </a:r>
          </a:p>
          <a:p>
            <a:pPr algn="l"/>
            <a:endParaRPr lang="sv-SE" sz="280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87" y="232736"/>
            <a:ext cx="1065615" cy="1138876"/>
          </a:xfrm>
          <a:prstGeom prst="rect">
            <a:avLst/>
          </a:prstGeom>
        </p:spPr>
      </p:pic>
      <p:sp>
        <p:nvSpPr>
          <p:cNvPr id="2" name="Rektangel med rundade hörn 1"/>
          <p:cNvSpPr/>
          <p:nvPr/>
        </p:nvSpPr>
        <p:spPr bwMode="auto">
          <a:xfrm>
            <a:off x="7685625" y="1385392"/>
            <a:ext cx="3456384" cy="4287622"/>
          </a:xfrm>
          <a:prstGeom prst="roundRect">
            <a:avLst>
              <a:gd name="adj" fmla="val 7390"/>
            </a:avLst>
          </a:prstGeom>
          <a:solidFill>
            <a:srgbClr val="3D93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1" charset="-128"/>
              </a:rPr>
              <a:t>Informationsträffar –</a:t>
            </a:r>
            <a:r>
              <a:rPr kumimoji="0" lang="sv-SE" sz="1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1" charset="-128"/>
              </a:rPr>
              <a:t> </a:t>
            </a:r>
            <a:br>
              <a:rPr kumimoji="0" lang="sv-SE" sz="1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1" charset="-128"/>
              </a:rPr>
            </a:br>
            <a:r>
              <a:rPr kumimoji="0" lang="sv-SE" sz="1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1" charset="-128"/>
              </a:rPr>
              <a:t>Riktade hälsosamtal i Skåne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v-SE" sz="1800" b="1" baseline="0" dirty="0">
              <a:solidFill>
                <a:schemeClr val="bg1"/>
              </a:solidFill>
              <a:latin typeface="Arial" charset="0"/>
              <a:ea typeface="ヒラギノ角ゴ Pro W3" pitchFamily="1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1" charset="-128"/>
              </a:rPr>
              <a:t>14 jan, kl. 14-16 Malmö</a:t>
            </a:r>
          </a:p>
          <a:p>
            <a:r>
              <a:rPr lang="sv-SE" sz="1800" b="1" dirty="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21 </a:t>
            </a:r>
            <a:r>
              <a:rPr lang="sv-SE" sz="1800" b="1" dirty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jan, kl. 14-16 </a:t>
            </a:r>
            <a:r>
              <a:rPr lang="sv-SE" sz="1800" b="1" dirty="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Kristianstad</a:t>
            </a:r>
          </a:p>
          <a:p>
            <a:r>
              <a:rPr lang="sv-SE" sz="1800" b="1" dirty="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23 jan, kl. 14-16 Ystad</a:t>
            </a:r>
            <a:br>
              <a:rPr lang="sv-SE" sz="1800" b="1" dirty="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</a:br>
            <a:r>
              <a:rPr lang="sv-SE" sz="1800" b="1" dirty="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28 jan, kl. 14-16 Helsingborg</a:t>
            </a:r>
          </a:p>
          <a:p>
            <a:endParaRPr lang="sv-SE" b="1" dirty="0">
              <a:solidFill>
                <a:schemeClr val="bg1"/>
              </a:solidFill>
              <a:latin typeface="Arial" charset="0"/>
              <a:ea typeface="ヒラギノ角ゴ Pro W3" pitchFamily="1" charset="-128"/>
            </a:endParaRPr>
          </a:p>
          <a:p>
            <a:r>
              <a:rPr lang="sv-SE" sz="1800" b="1" dirty="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Informationsträffar – Ledningsgrupper Skåne </a:t>
            </a:r>
          </a:p>
          <a:p>
            <a:endParaRPr lang="sv-SE" b="1" dirty="0">
              <a:solidFill>
                <a:schemeClr val="bg1"/>
              </a:solidFill>
              <a:latin typeface="Arial" charset="0"/>
              <a:ea typeface="ヒラギノ角ゴ Pro W3" pitchFamily="1" charset="-128"/>
            </a:endParaRPr>
          </a:p>
          <a:p>
            <a:r>
              <a:rPr lang="sv-SE" sz="1800" b="1" dirty="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15 jan, kl. 15-16 Väst</a:t>
            </a:r>
          </a:p>
          <a:p>
            <a:r>
              <a:rPr lang="sv-SE" sz="1800" b="1" dirty="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22 jan, </a:t>
            </a:r>
            <a:r>
              <a:rPr lang="sv-SE" sz="1800" b="1" dirty="0" err="1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kl</a:t>
            </a:r>
            <a:r>
              <a:rPr lang="sv-SE" sz="1800" b="1" dirty="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 15-16 Nordöst </a:t>
            </a:r>
          </a:p>
          <a:p>
            <a:r>
              <a:rPr lang="sv-SE" sz="1800" b="1" dirty="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23 jan, fm Malmö mellersta</a:t>
            </a:r>
            <a:endParaRPr lang="sv-SE" sz="1800" b="1" dirty="0">
              <a:solidFill>
                <a:schemeClr val="bg1"/>
              </a:solidFill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469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90" y="349765"/>
            <a:ext cx="2546160" cy="3622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4365104"/>
            <a:ext cx="3024336" cy="216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9328" y="3140968"/>
            <a:ext cx="1944216" cy="2714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3004" y="349765"/>
            <a:ext cx="3816424" cy="2005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5152" y="1233764"/>
            <a:ext cx="3816424" cy="2098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741" y="349765"/>
            <a:ext cx="1794646" cy="2591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605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055441" y="260649"/>
            <a:ext cx="10297144" cy="864096"/>
          </a:xfrm>
        </p:spPr>
        <p:txBody>
          <a:bodyPr>
            <a:noAutofit/>
          </a:bodyPr>
          <a:lstStyle/>
          <a:p>
            <a:r>
              <a:rPr lang="sv-SE" sz="4400" b="0" dirty="0" smtClean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Prevention- primärvårdens själ</a:t>
            </a:r>
            <a:r>
              <a:rPr lang="sv-SE" sz="4400" b="0" dirty="0" smtClean="0">
                <a:solidFill>
                  <a:srgbClr val="FF0000"/>
                </a:solidFill>
              </a:rPr>
              <a:t/>
            </a:r>
            <a:br>
              <a:rPr lang="sv-SE" sz="4400" b="0" dirty="0" smtClean="0">
                <a:solidFill>
                  <a:srgbClr val="FF0000"/>
                </a:solidFill>
              </a:rPr>
            </a:br>
            <a:r>
              <a:rPr lang="sv-SE" sz="4400" b="0" dirty="0"/>
              <a:t> 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685799" y="1124745"/>
            <a:ext cx="9802689" cy="5472608"/>
          </a:xfrm>
        </p:spPr>
        <p:txBody>
          <a:bodyPr>
            <a:noAutofit/>
          </a:bodyPr>
          <a:lstStyle/>
          <a:p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Riktade hälsosamtal är kostnadseffektivt, räddar liv och verkar för jämlik hälsa</a:t>
            </a:r>
          </a:p>
          <a:p>
            <a:endParaRPr lang="sv-SE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Vaccination mot livsstilssjukdomar</a:t>
            </a:r>
          </a:p>
          <a:p>
            <a:pPr marL="0" indent="0">
              <a:buNone/>
            </a:pPr>
            <a:endParaRPr lang="sv-S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Minskade läkemedelskostnader</a:t>
            </a:r>
          </a:p>
          <a:p>
            <a:endParaRPr lang="sv-S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Meningsfullt arbete, lättare 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rekrytera </a:t>
            </a: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</a:p>
          <a:p>
            <a:endParaRPr lang="sv-S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Hälsokurva även som verktyg sekundärprevention mm</a:t>
            </a:r>
          </a:p>
          <a:p>
            <a:endParaRPr lang="sv-S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Hållbar hälsa går hand i hand med hållbart klimat</a:t>
            </a:r>
            <a:r>
              <a:rPr lang="sv-SE" sz="2800" dirty="0"/>
              <a:t/>
            </a:r>
            <a:br>
              <a:rPr lang="sv-SE" sz="2800" dirty="0"/>
            </a:br>
            <a:endParaRPr lang="sv-SE" sz="2800" dirty="0" smtClean="0"/>
          </a:p>
        </p:txBody>
      </p:sp>
    </p:spTree>
    <p:extLst>
      <p:ext uri="{BB962C8B-B14F-4D97-AF65-F5344CB8AC3E}">
        <p14:creationId xmlns:p14="http://schemas.microsoft.com/office/powerpoint/2010/main" val="240223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045447" y="1349362"/>
            <a:ext cx="99612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Skapa förutsättningar </a:t>
            </a: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och </a:t>
            </a:r>
            <a:r>
              <a:rPr lang="sv-S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för arbetet med levnadsvanor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>Inventera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utbildningsbehov 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Hur 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ser </a:t>
            </a: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era </a:t>
            </a:r>
            <a:r>
              <a:rPr lang="sv-S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listade patienter </a:t>
            </a: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ut? Ålder, kön, socioekonomi, sjukdomspanorama etc. 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Vad 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finns </a:t>
            </a: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det för </a:t>
            </a:r>
            <a:r>
              <a:rPr lang="sv-S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samhällsaktörer</a:t>
            </a: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att samarbeta med i 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ert närområdet</a:t>
            </a: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Kom </a:t>
            </a:r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>med synpunkter! 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2020 är ett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pilotår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045447" y="445240"/>
            <a:ext cx="84754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dirty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Vad behöver</a:t>
            </a:r>
            <a:r>
              <a:rPr lang="sv-SE" sz="4400" b="1" dirty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 </a:t>
            </a:r>
            <a:r>
              <a:rPr lang="sv-SE" sz="4400" dirty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tänka på?</a:t>
            </a:r>
          </a:p>
        </p:txBody>
      </p:sp>
    </p:spTree>
    <p:extLst>
      <p:ext uri="{BB962C8B-B14F-4D97-AF65-F5344CB8AC3E}">
        <p14:creationId xmlns:p14="http://schemas.microsoft.com/office/powerpoint/2010/main" val="288801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09730" y="412039"/>
            <a:ext cx="10515600" cy="1325563"/>
          </a:xfrm>
        </p:spPr>
        <p:txBody>
          <a:bodyPr/>
          <a:lstStyle/>
          <a:p>
            <a:r>
              <a:rPr lang="sv-SE" b="0" dirty="0" smtClean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Intresserad? Anmäl din vårdcentral!</a:t>
            </a:r>
            <a:endParaRPr lang="sv-SE" b="0" dirty="0">
              <a:solidFill>
                <a:srgbClr val="3D93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09730" y="1196752"/>
            <a:ext cx="12451829" cy="3471094"/>
          </a:xfrm>
        </p:spPr>
        <p:txBody>
          <a:bodyPr>
            <a:normAutofit fontScale="92500" lnSpcReduction="10000"/>
          </a:bodyPr>
          <a:lstStyle/>
          <a:p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Anmäl senast 17 februari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via anmälningslänk: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forms.gle/zQptV64CCMBu31bq5</a:t>
            </a:r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Besked lämnas 2</a:t>
            </a: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mars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om vilka vårdcentraler som blivit utvalda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MI-utbildning planeras i maj (3 dagar) och utbildning riktade hälsosamtal slutet av augusti (2 dagar)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6131859" y="4814048"/>
            <a:ext cx="416011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200" dirty="0">
                <a:latin typeface="Arial" panose="020B0604020202020204" pitchFamily="34" charset="0"/>
                <a:cs typeface="Arial" panose="020B0604020202020204" pitchFamily="34" charset="0"/>
              </a:rPr>
              <a:t>För frågor kring anmälan: </a:t>
            </a:r>
            <a:endParaRPr lang="sv-SE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Kajsa </a:t>
            </a:r>
            <a:r>
              <a:rPr lang="sv-SE" sz="2200" dirty="0">
                <a:latin typeface="Arial" panose="020B0604020202020204" pitchFamily="34" charset="0"/>
                <a:cs typeface="Arial" panose="020B0604020202020204" pitchFamily="34" charset="0"/>
              </a:rPr>
              <a:t>Luna </a:t>
            </a:r>
            <a:r>
              <a:rPr lang="sv-S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Söderqvist</a:t>
            </a:r>
          </a:p>
          <a:p>
            <a:r>
              <a:rPr lang="sv-SE" sz="2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kajsa.lunasoderqvist@skane.se</a:t>
            </a:r>
            <a:endParaRPr lang="sv-S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766483" y="4814048"/>
            <a:ext cx="478688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200" dirty="0">
                <a:latin typeface="Arial" panose="020B0604020202020204" pitchFamily="34" charset="0"/>
                <a:cs typeface="Arial" panose="020B0604020202020204" pitchFamily="34" charset="0"/>
              </a:rPr>
              <a:t>För frågor kring riktade hälsosamtal: </a:t>
            </a:r>
          </a:p>
          <a:p>
            <a:r>
              <a:rPr lang="sv-SE" sz="2200" dirty="0">
                <a:latin typeface="Arial" panose="020B0604020202020204" pitchFamily="34" charset="0"/>
                <a:cs typeface="Arial" panose="020B0604020202020204" pitchFamily="34" charset="0"/>
              </a:rPr>
              <a:t>Camilla Richardsson </a:t>
            </a:r>
          </a:p>
          <a:p>
            <a:r>
              <a:rPr lang="sv-SE" sz="2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camilla.richardsson@skane.se</a:t>
            </a:r>
            <a:endParaRPr lang="sv-S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429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310" y="0"/>
            <a:ext cx="5143500" cy="6567948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757084" y="775595"/>
            <a:ext cx="425879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 är i mötet det händer</a:t>
            </a:r>
            <a:r>
              <a:rPr lang="sv-SE" sz="4000" dirty="0" smtClean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sv-SE" sz="4000" dirty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4000" dirty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3600" dirty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 är </a:t>
            </a:r>
            <a:r>
              <a:rPr lang="sv-SE" sz="3600" dirty="0" smtClean="0">
                <a:solidFill>
                  <a:srgbClr val="3D9378"/>
                </a:solidFill>
                <a:cs typeface="Arial" panose="020B0604020202020204" pitchFamily="34" charset="0"/>
              </a:rPr>
              <a:t>meningsfullt</a:t>
            </a:r>
            <a:r>
              <a:rPr lang="sv-SE" sz="3600" dirty="0" smtClean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och roligt att </a:t>
            </a:r>
            <a:r>
              <a:rPr lang="sv-SE" sz="3600" dirty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arbeta med levnadsvanor!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-600744" y="5013176"/>
            <a:ext cx="6233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dirty="0" smtClean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Tack! </a:t>
            </a:r>
            <a:endParaRPr lang="sv-SE" sz="4800" dirty="0">
              <a:solidFill>
                <a:srgbClr val="3D93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35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5"/>
          <a:stretch>
            <a:fillRect/>
          </a:stretch>
        </p:blipFill>
        <p:spPr bwMode="auto">
          <a:xfrm>
            <a:off x="593098" y="642404"/>
            <a:ext cx="10773183" cy="517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3032771" y="6515838"/>
            <a:ext cx="590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i="1" dirty="0" smtClean="0"/>
              <a:t>Global </a:t>
            </a:r>
            <a:r>
              <a:rPr lang="sv-SE" sz="1200" i="1" dirty="0" err="1" smtClean="0"/>
              <a:t>burden</a:t>
            </a:r>
            <a:r>
              <a:rPr lang="sv-SE" sz="1200" i="1" dirty="0" smtClean="0"/>
              <a:t> </a:t>
            </a:r>
            <a:r>
              <a:rPr lang="sv-SE" sz="1200" i="1" dirty="0" err="1" smtClean="0"/>
              <a:t>of</a:t>
            </a:r>
            <a:r>
              <a:rPr lang="sv-SE" sz="1200" i="1" dirty="0" smtClean="0"/>
              <a:t> </a:t>
            </a:r>
            <a:r>
              <a:rPr lang="sv-SE" sz="1200" i="1" dirty="0" err="1" smtClean="0"/>
              <a:t>disease</a:t>
            </a:r>
            <a:r>
              <a:rPr lang="sv-SE" sz="1200" i="1" dirty="0" smtClean="0"/>
              <a:t>, </a:t>
            </a:r>
            <a:r>
              <a:rPr lang="en-US" sz="1200" i="1" dirty="0" smtClean="0"/>
              <a:t>Institute </a:t>
            </a:r>
            <a:r>
              <a:rPr lang="en-US" sz="1200" i="1" dirty="0"/>
              <a:t>for Health Metrics and </a:t>
            </a:r>
            <a:r>
              <a:rPr lang="en-US" sz="1200" i="1" dirty="0" smtClean="0"/>
              <a:t>Evaluation – 2015 </a:t>
            </a:r>
            <a:endParaRPr lang="sv-SE" sz="1200" i="1" dirty="0"/>
          </a:p>
        </p:txBody>
      </p:sp>
      <p:sp>
        <p:nvSpPr>
          <p:cNvPr id="15" name="Ellips 14"/>
          <p:cNvSpPr/>
          <p:nvPr/>
        </p:nvSpPr>
        <p:spPr>
          <a:xfrm>
            <a:off x="1738952" y="1397464"/>
            <a:ext cx="1087079" cy="338149"/>
          </a:xfrm>
          <a:prstGeom prst="ellipse">
            <a:avLst/>
          </a:prstGeom>
          <a:noFill/>
          <a:ln w="38100">
            <a:solidFill>
              <a:srgbClr val="F8D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accent4"/>
              </a:solidFill>
            </a:endParaRPr>
          </a:p>
        </p:txBody>
      </p:sp>
      <p:sp>
        <p:nvSpPr>
          <p:cNvPr id="16" name="Ellips 15"/>
          <p:cNvSpPr/>
          <p:nvPr/>
        </p:nvSpPr>
        <p:spPr>
          <a:xfrm>
            <a:off x="1557782" y="1881181"/>
            <a:ext cx="1216941" cy="320934"/>
          </a:xfrm>
          <a:prstGeom prst="ellipse">
            <a:avLst/>
          </a:prstGeom>
          <a:noFill/>
          <a:ln w="38100">
            <a:solidFill>
              <a:srgbClr val="F8D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accent4"/>
              </a:solidFill>
            </a:endParaRPr>
          </a:p>
        </p:txBody>
      </p:sp>
      <p:sp>
        <p:nvSpPr>
          <p:cNvPr id="17" name="Ellips 16"/>
          <p:cNvSpPr/>
          <p:nvPr/>
        </p:nvSpPr>
        <p:spPr>
          <a:xfrm>
            <a:off x="1184982" y="2928053"/>
            <a:ext cx="1641049" cy="251182"/>
          </a:xfrm>
          <a:prstGeom prst="ellipse">
            <a:avLst/>
          </a:prstGeom>
          <a:noFill/>
          <a:ln w="38100">
            <a:solidFill>
              <a:srgbClr val="F8D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accent4"/>
              </a:solidFill>
            </a:endParaRPr>
          </a:p>
        </p:txBody>
      </p:sp>
      <p:sp>
        <p:nvSpPr>
          <p:cNvPr id="18" name="Ellips 17"/>
          <p:cNvSpPr/>
          <p:nvPr/>
        </p:nvSpPr>
        <p:spPr>
          <a:xfrm>
            <a:off x="1241846" y="3179915"/>
            <a:ext cx="1641049" cy="261491"/>
          </a:xfrm>
          <a:prstGeom prst="ellipse">
            <a:avLst/>
          </a:prstGeom>
          <a:noFill/>
          <a:ln w="38100">
            <a:solidFill>
              <a:srgbClr val="F8D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72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 flipH="1">
            <a:off x="477874" y="6085635"/>
            <a:ext cx="9390275" cy="457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Yusuf S, Hawken S, </a:t>
            </a:r>
            <a:r>
              <a:rPr lang="en-US" sz="1200" dirty="0" err="1">
                <a:solidFill>
                  <a:schemeClr val="bg1"/>
                </a:solidFill>
              </a:rPr>
              <a:t>Õunpuu</a:t>
            </a:r>
            <a:r>
              <a:rPr lang="en-US" sz="1200" dirty="0">
                <a:solidFill>
                  <a:schemeClr val="bg1"/>
                </a:solidFill>
              </a:rPr>
              <a:t> S, et al. Effect of potentially modifiable risk factors associated with myocardial infarction in 52 countries (the INTERHEART study): case-control study. Lancet. </a:t>
            </a:r>
            <a:endParaRPr lang="sv-SE" sz="1200" u="sng" dirty="0">
              <a:solidFill>
                <a:schemeClr val="bg1"/>
              </a:solidFill>
              <a:hlinkClick r:id="rId4"/>
            </a:endParaRPr>
          </a:p>
        </p:txBody>
      </p:sp>
      <p:sp>
        <p:nvSpPr>
          <p:cNvPr id="9" name="Rubrik 3"/>
          <p:cNvSpPr txBox="1">
            <a:spLocks/>
          </p:cNvSpPr>
          <p:nvPr/>
        </p:nvSpPr>
        <p:spPr>
          <a:xfrm>
            <a:off x="664026" y="545389"/>
            <a:ext cx="10515600" cy="8423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Goda levnadsvanor gör stor skillnad</a:t>
            </a:r>
            <a:br>
              <a:rPr lang="sv-SE" dirty="0" smtClean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dirty="0">
              <a:solidFill>
                <a:srgbClr val="3D93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ktangel med rundade hörn 9"/>
          <p:cNvSpPr/>
          <p:nvPr/>
        </p:nvSpPr>
        <p:spPr>
          <a:xfrm>
            <a:off x="477874" y="2230064"/>
            <a:ext cx="4721924" cy="3589646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/>
          <p:cNvSpPr txBox="1"/>
          <p:nvPr/>
        </p:nvSpPr>
        <p:spPr>
          <a:xfrm>
            <a:off x="664026" y="1387726"/>
            <a:ext cx="106226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sv-SE" b="1" dirty="0" smtClean="0">
                <a:cs typeface="Arial" panose="020B0604020202020204" pitchFamily="34" charset="0"/>
              </a:rPr>
              <a:t>risk</a:t>
            </a:r>
            <a:r>
              <a:rPr lang="sv-S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faktorer kopplade till risken att drabbas av hjärtinfarkt:</a:t>
            </a:r>
          </a:p>
          <a:p>
            <a:endParaRPr lang="sv-S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Höga blodfetter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Rökning/tobak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Psykosociala faktorer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>
                <a:cs typeface="Arial" panose="020B0604020202020204" pitchFamily="34" charset="0"/>
              </a:rPr>
              <a:t>Högt b</a:t>
            </a: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lodsocker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>
                <a:cs typeface="Arial" panose="020B0604020202020204" pitchFamily="34" charset="0"/>
              </a:rPr>
              <a:t>Högt b</a:t>
            </a: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lodtryck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Diabetes typ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Bukfetma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Alkohol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Fysisk inaktivitet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536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2719705" y="1054020"/>
            <a:ext cx="76530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dirty="0" smtClean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 ser det ut i Skåne? </a:t>
            </a:r>
            <a:endParaRPr lang="sv-SE" sz="4400" dirty="0">
              <a:solidFill>
                <a:srgbClr val="3D93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1399195" y="2434709"/>
            <a:ext cx="101489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Hälften av alla vuxna har </a:t>
            </a:r>
            <a:r>
              <a:rPr lang="sv-SE" sz="2800" dirty="0" smtClean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BMI </a:t>
            </a:r>
            <a:r>
              <a:rPr lang="sv-SE" sz="2800" dirty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eller högre 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(övervikt/ fetma)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752600" y="6286500"/>
            <a:ext cx="548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www.folkhalsomyndigheten.se</a:t>
            </a:r>
            <a:r>
              <a:rPr lang="sv-S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  <a:endParaRPr lang="sv-S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299936"/>
            <a:ext cx="4210050" cy="271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xmlns="" id="{2CD2077A-DF49-8443-874D-4F03B6FC8A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18859" y="1026160"/>
            <a:ext cx="2480650" cy="2114434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xmlns="" id="{168BAA03-2E8E-9F41-8B46-3FF049A4E5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2" b="-271"/>
          <a:stretch/>
        </p:blipFill>
        <p:spPr>
          <a:xfrm>
            <a:off x="408705" y="3252354"/>
            <a:ext cx="2490804" cy="2577139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3943350" y="2790689"/>
            <a:ext cx="75057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37 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procent </a:t>
            </a: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skattar sin </a:t>
            </a:r>
            <a:r>
              <a:rPr lang="sv-SE" sz="2800" dirty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fysiska aktivitetsnivå 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lägre än rekommenderad dos på 150 aktivitetsminuter/vecka på måttlig intensitet. 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3943350" y="6076950"/>
            <a:ext cx="548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www.folkhalsomyndigheten.se</a:t>
            </a:r>
            <a:r>
              <a:rPr lang="sv-S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  <a:endParaRPr lang="sv-S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19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dobjekt 2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5" y="2195830"/>
            <a:ext cx="3761740" cy="2507827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1209675" y="2195830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Skåne </a:t>
            </a:r>
            <a:r>
              <a:rPr lang="sv-SE" sz="2800" dirty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röker </a:t>
            </a:r>
            <a:r>
              <a:rPr lang="sv-SE" sz="2800" dirty="0" smtClean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sv-SE" sz="2800" dirty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procent 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av befolkningen, att jämföra med riksgenomsnittet </a:t>
            </a: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på 7 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procent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304925" y="6086476"/>
            <a:ext cx="5934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www.folkhalsomyndigheten.se</a:t>
            </a:r>
            <a:r>
              <a:rPr lang="sv-S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  <a:endParaRPr lang="sv-S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50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gion Skåne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E96A8"/>
      </a:accent1>
      <a:accent2>
        <a:srgbClr val="61B9BD"/>
      </a:accent2>
      <a:accent3>
        <a:srgbClr val="3D9378"/>
      </a:accent3>
      <a:accent4>
        <a:srgbClr val="C4B79F"/>
      </a:accent4>
      <a:accent5>
        <a:srgbClr val="FFFFFF"/>
      </a:accent5>
      <a:accent6>
        <a:srgbClr val="FFFFFF"/>
      </a:accent6>
      <a:hlink>
        <a:srgbClr val="00B0F0"/>
      </a:hlink>
      <a:folHlink>
        <a:srgbClr val="D1FF47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s-powerpointmall-191010 [Skrivskyddad]" id="{3710FE9A-F911-4096-93A2-2AD3B271BA00}" vid="{28459B29-D210-49E1-904D-5E19584D576A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649d846f-5990-441a-b7ea-c87757b39728" ContentTypeId="0x0101000728167CD9C94899925BA69C4AF6743E1122" PreviousValue="false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Informationmaterial" ma:contentTypeID="0x0101000728167CD9C94899925BA69C4AF6743E1122008026F9AFC070934998CB400726493303" ma:contentTypeVersion="36" ma:contentTypeDescription="Informerande" ma:contentTypeScope="" ma:versionID="ab375e550482c836316d78e03e30c9a2">
  <xsd:schema xmlns:xsd="http://www.w3.org/2001/XMLSchema" xmlns:xs="http://www.w3.org/2001/XMLSchema" xmlns:p="http://schemas.microsoft.com/office/2006/metadata/properties" xmlns:ns1="http://schemas.microsoft.com/sharepoint/v3" xmlns:ns2="08943ba7-0447-4cf0-b908-5d03d029f642" xmlns:ns3="a23a2f6b-7e21-49b1-b33f-300315b17fc7" targetNamespace="http://schemas.microsoft.com/office/2006/metadata/properties" ma:root="true" ma:fieldsID="aca124cdff214a2bac00a0c6d282a342" ns1:_="" ns2:_="" ns3:_="">
    <xsd:import namespace="http://schemas.microsoft.com/sharepoint/v3"/>
    <xsd:import namespace="08943ba7-0447-4cf0-b908-5d03d029f642"/>
    <xsd:import namespace="a23a2f6b-7e21-49b1-b33f-300315b17fc7"/>
    <xsd:element name="properties">
      <xsd:complexType>
        <xsd:sequence>
          <xsd:element name="documentManagement">
            <xsd:complexType>
              <xsd:all>
                <xsd:element ref="ns1:Dokumentforfattare"/>
                <xsd:element ref="ns2:TaxCatchAll" minOccurs="0"/>
                <xsd:element ref="ns2:TaxCatchAllLabel" minOccurs="0"/>
                <xsd:element ref="ns1:Externforfattare" minOccurs="0"/>
                <xsd:element ref="ns1:Gallerfran"/>
                <xsd:element ref="ns1:Gallertillochmed" minOccurs="0"/>
                <xsd:element ref="ns1:Paminnelse" minOccurs="0"/>
                <xsd:element ref="ns1:Publiceringsdatum"/>
                <xsd:element ref="ns1:bafcb4227c9043da9566b5ef78ddcc95" minOccurs="0"/>
                <xsd:element ref="ns1:Aktuellversion" minOccurs="0"/>
                <xsd:element ref="ns1:Valdinnehallstyp" minOccurs="0"/>
                <xsd:element ref="ns1:h2c9d7dd9eeb4da4ac62aed9bea1dce9" minOccurs="0"/>
                <xsd:element ref="ns1:b01f2f3f268b4d69803358402dbab91a" minOccurs="0"/>
                <xsd:element ref="ns1:Gallerforunderavdelningar" minOccurs="0"/>
                <xsd:element ref="ns1:Dokumentgodkannare" minOccurs="0"/>
                <xsd:element ref="ns1:Dokumentslag" minOccurs="0"/>
                <xsd:element ref="ns1:Sakerhetsklass"/>
                <xsd:element ref="ns1:Comment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kumentforfattare" ma:index="8" ma:displayName="Författare" ma:list="UserInfo" ma:internalName="Dokumentforfattare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forfattare" ma:index="11" nillable="true" ma:displayName="Extern författare" ma:internalName="Externforfattare">
      <xsd:simpleType>
        <xsd:restriction base="dms:Text"/>
      </xsd:simpleType>
    </xsd:element>
    <xsd:element name="Gallerfran" ma:index="12" ma:displayName="Gäller från" ma:format="DateOnly" ma:internalName="Gallerfran">
      <xsd:simpleType>
        <xsd:restriction base="dms:DateTime"/>
      </xsd:simpleType>
    </xsd:element>
    <xsd:element name="Gallertillochmed" ma:index="13" nillable="true" ma:displayName="Gäller till och med" ma:format="DateOnly" ma:internalName="Gallertillochmed">
      <xsd:simpleType>
        <xsd:restriction base="dms:DateTime"/>
      </xsd:simpleType>
    </xsd:element>
    <xsd:element name="Paminnelse" ma:index="14" nillable="true" ma:displayName="Påminnelse" ma:internalName="Paminnelse">
      <xsd:simpleType>
        <xsd:restriction base="dms:Boolean"/>
      </xsd:simpleType>
    </xsd:element>
    <xsd:element name="Publiceringsdatum" ma:index="15" ma:displayName="Publiceringsdatum" ma:format="DateOnly" ma:internalName="Publiceringsdatum">
      <xsd:simpleType>
        <xsd:restriction base="dms:DateTime"/>
      </xsd:simpleType>
    </xsd:element>
    <xsd:element name="bafcb4227c9043da9566b5ef78ddcc95" ma:index="16" ma:taxonomy="true" ma:internalName="bafcb4227c9043da9566b5ef78ddcc95" ma:taxonomyFieldName="Dokumentagandeenhet" ma:displayName="Dokumentägande enhet" ma:indexed="true" ma:default="" ma:fieldId="{bafcb422-7c90-43da-9566-b5ef78ddcc95}" ma:sspId="649d846f-5990-441a-b7ea-c87757b39728" ma:termSetId="d6c0c6fc-2c94-474b-a565-70d641e6154c" ma:anchorId="ca822978-0689-4562-8110-f77377f87f93" ma:open="false" ma:isKeyword="false">
      <xsd:complexType>
        <xsd:sequence>
          <xsd:element ref="pc:Terms" minOccurs="0" maxOccurs="1"/>
        </xsd:sequence>
      </xsd:complexType>
    </xsd:element>
    <xsd:element name="Aktuellversion" ma:index="18" nillable="true" ma:displayName="Aktuell version" ma:hidden="true" ma:internalName="Aktuellversion">
      <xsd:simpleType>
        <xsd:restriction base="dms:Text"/>
      </xsd:simpleType>
    </xsd:element>
    <xsd:element name="Valdinnehallstyp" ma:index="19" nillable="true" ma:displayName="Vald innehållstyp" ma:hidden="true" ma:internalName="Valdinnehallstyp">
      <xsd:simpleType>
        <xsd:restriction base="dms:Text"/>
      </xsd:simpleType>
    </xsd:element>
    <xsd:element name="h2c9d7dd9eeb4da4ac62aed9bea1dce9" ma:index="20" ma:taxonomy="true" ma:internalName="h2c9d7dd9eeb4da4ac62aed9bea1dce9" ma:taxonomyFieldName="Taggning" ma:displayName="Ämnesområde" ma:readOnly="false" ma:default="" ma:fieldId="{12c9d7dd-9eeb-4da4-ac62-aed9bea1dce9}" ma:taxonomyMulti="true" ma:sspId="649d846f-5990-441a-b7ea-c87757b39728" ma:termSetId="c51e19ca-d4c2-4121-81f2-291317faa7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01f2f3f268b4d69803358402dbab91a" ma:index="22" ma:taxonomy="true" ma:internalName="b01f2f3f268b4d69803358402dbab91a" ma:taxonomyFieldName="Gallerfor" ma:displayName="Gäller för" ma:default="" ma:fieldId="{b01f2f3f-268b-4d69-8033-58402dbab91a}" ma:taxonomyMulti="true" ma:sspId="649d846f-5990-441a-b7ea-c87757b39728" ma:termSetId="d6c0c6fc-2c94-474b-a565-70d641e6154c" ma:anchorId="ca822978-0689-4562-8110-f77377f87f93" ma:open="false" ma:isKeyword="false">
      <xsd:complexType>
        <xsd:sequence>
          <xsd:element ref="pc:Terms" minOccurs="0" maxOccurs="1"/>
        </xsd:sequence>
      </xsd:complexType>
    </xsd:element>
    <xsd:element name="Gallerforunderavdelningar" ma:index="24" nillable="true" ma:displayName="Gäller för underavdelningar" ma:internalName="Gallerforunderavdelningar">
      <xsd:simpleType>
        <xsd:restriction base="dms:Boolean"/>
      </xsd:simpleType>
    </xsd:element>
    <xsd:element name="Dokumentgodkannare" ma:index="25" nillable="true" ma:displayName="Faktaägare" ma:hidden="true" ma:internalName="Dokumentgodkannare" ma:readOnly="false">
      <xsd:simpleType>
        <xsd:restriction base="dms:Text"/>
      </xsd:simpleType>
    </xsd:element>
    <xsd:element name="Dokumentslag" ma:index="26" nillable="true" ma:displayName="Dokumentslag" ma:internalName="Dokumentslag" ma:readOnly="true">
      <xsd:simpleType>
        <xsd:restriction base="dms:Text"/>
      </xsd:simpleType>
    </xsd:element>
    <xsd:element name="Sakerhetsklass" ma:index="27" ma:displayName="Säkerhetsklass" ma:internalName="Sakerhetsklass" ma:readOnly="false">
      <xsd:simpleType>
        <xsd:restriction base="dms:Choice">
          <xsd:enumeration value="Alla internt"/>
          <xsd:enumeration value="Alla"/>
        </xsd:restriction>
      </xsd:simpleType>
    </xsd:element>
    <xsd:element name="Comment" ma:index="28" nillable="true" ma:displayName="Beskrivning" ma:internalName="Commen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943ba7-0447-4cf0-b908-5d03d029f642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0cfea753-fe51-4d63-bfa0-6d9695f106c0}" ma:internalName="TaxCatchAll" ma:showField="CatchAllData" ma:web="813faf41-6702-4fce-8689-e91bbb568e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0cfea753-fe51-4d63-bfa0-6d9695f106c0}" ma:internalName="TaxCatchAllLabel" ma:readOnly="true" ma:showField="CatchAllDataLabel" ma:web="813faf41-6702-4fce-8689-e91bbb568e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3a2f6b-7e21-49b1-b33f-300315b17fc7" elementFormDefault="qualified">
    <xsd:import namespace="http://schemas.microsoft.com/office/2006/documentManagement/types"/>
    <xsd:import namespace="http://schemas.microsoft.com/office/infopath/2007/PartnerControls"/>
    <xsd:element name="_dlc_DocId" ma:index="29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30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allertillochmed xmlns="http://schemas.microsoft.com/sharepoint/v3" xsi:nil="true"/>
    <Gallerfran xmlns="http://schemas.microsoft.com/sharepoint/v3">2019-09-08T22:00:00+00:00</Gallerfran>
    <Publiceringsdatum xmlns="http://schemas.microsoft.com/sharepoint/v3">2019-09-08T22:00:00+00:00</Publiceringsdatum>
    <h2c9d7dd9eeb4da4ac62aed9bea1dce9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Informationsmaterial</TermName>
          <TermId xmlns="http://schemas.microsoft.com/office/infopath/2007/PartnerControls">6564bb37-7519-47b5-a28d-bbe0dd5c58f7</TermId>
        </TermInfo>
      </Terms>
    </h2c9d7dd9eeb4da4ac62aed9bea1dce9>
    <bafcb4227c9043da9566b5ef78ddcc95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Kommunikation</TermName>
          <TermId xmlns="http://schemas.microsoft.com/office/infopath/2007/PartnerControls">9daa9f5a-0c0d-427a-a8e5-a42deff6fd30</TermId>
        </TermInfo>
      </Terms>
    </bafcb4227c9043da9566b5ef78ddcc95>
    <b01f2f3f268b4d69803358402dbab91a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Kommunikation</TermName>
          <TermId xmlns="http://schemas.microsoft.com/office/infopath/2007/PartnerControls">9daa9f5a-0c0d-427a-a8e5-a42deff6fd30</TermId>
        </TermInfo>
      </Terms>
    </b01f2f3f268b4d69803358402dbab91a>
    <Sakerhetsklass xmlns="http://schemas.microsoft.com/sharepoint/v3">Alla</Sakerhetsklass>
    <Dokumentforfattare xmlns="http://schemas.microsoft.com/sharepoint/v3">
      <UserInfo>
        <DisplayName>Renntun Måns</DisplayName>
        <AccountId>26309</AccountId>
        <AccountType/>
      </UserInfo>
    </Dokumentforfattare>
    <Valdinnehallstyp xmlns="http://schemas.microsoft.com/sharepoint/v3">Informationmaterial</Valdinnehallstyp>
    <Externforfattare xmlns="http://schemas.microsoft.com/sharepoint/v3" xsi:nil="true"/>
    <Gallerforunderavdelningar xmlns="http://schemas.microsoft.com/sharepoint/v3">false</Gallerforunderavdelningar>
    <TaxCatchAll xmlns="08943ba7-0447-4cf0-b908-5d03d029f642">
      <Value>2458</Value>
      <Value>3319</Value>
    </TaxCatchAll>
    <Paminnelse xmlns="http://schemas.microsoft.com/sharepoint/v3">false</Paminnelse>
    <Aktuellversion xmlns="http://schemas.microsoft.com/sharepoint/v3">2</Aktuellversion>
    <Dokumentgodkannare xmlns="http://schemas.microsoft.com/sharepoint/v3" xsi:nil="true"/>
    <Comment xmlns="http://schemas.microsoft.com/sharepoint/v3" xsi:nil="true"/>
    <_dlc_DocId xmlns="a23a2f6b-7e21-49b1-b33f-300315b17fc7">RS03-00000061058</_dlc_DocId>
    <_dlc_DocIdUrl xmlns="a23a2f6b-7e21-49b1-b33f-300315b17fc7">
      <Url>http://dokumentportal.i.skane.se/_layouts/15/DocIdRedir.aspx?ID=RS03-00000061058</Url>
      <Description>RS03-00000061058</Description>
    </_dlc_DocIdUrl>
    <Dokumentslag xmlns="http://schemas.microsoft.com/sharepoint/v3">Informerande</Dokumentslag>
    <_dlc_DocIdPersistId xmlns="a23a2f6b-7e21-49b1-b33f-300315b17fc7">false</_dlc_DocIdPersistId>
  </documentManagement>
</p:properties>
</file>

<file path=customXml/itemProps1.xml><?xml version="1.0" encoding="utf-8"?>
<ds:datastoreItem xmlns:ds="http://schemas.openxmlformats.org/officeDocument/2006/customXml" ds:itemID="{94E4E136-265A-4286-A709-C44411EEEF4D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1FF541F4-0B41-43BA-8AC8-8CC77B8FB65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8216C18-20C1-49E5-B4F8-22E0787368D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5B5E20E-C2FC-4793-95DB-3383A48427AF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9FC6909F-20A3-49AB-BCBB-E2790598DB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8943ba7-0447-4cf0-b908-5d03d029f642"/>
    <ds:schemaRef ds:uri="a23a2f6b-7e21-49b1-b33f-300315b17f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6.xml><?xml version="1.0" encoding="utf-8"?>
<ds:datastoreItem xmlns:ds="http://schemas.openxmlformats.org/officeDocument/2006/customXml" ds:itemID="{1780AD26-2BBA-4F8D-A846-D24DA55A8258}">
  <ds:schemaRefs>
    <ds:schemaRef ds:uri="08943ba7-0447-4cf0-b908-5d03d029f642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a23a2f6b-7e21-49b1-b33f-300315b17fc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rs-powerpointmall-191010</Template>
  <TotalTime>326</TotalTime>
  <Words>1610</Words>
  <Application>Microsoft Office PowerPoint</Application>
  <PresentationFormat>Bredbild</PresentationFormat>
  <Paragraphs>370</Paragraphs>
  <Slides>47</Slides>
  <Notes>47</Notes>
  <HiddenSlides>1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47</vt:i4>
      </vt:variant>
    </vt:vector>
  </HeadingPairs>
  <TitlesOfParts>
    <vt:vector size="54" baseType="lpstr">
      <vt:lpstr>ＭＳ Ｐゴシック</vt:lpstr>
      <vt:lpstr>Arial</vt:lpstr>
      <vt:lpstr>Calibri</vt:lpstr>
      <vt:lpstr>Times New Roman</vt:lpstr>
      <vt:lpstr>Wingdings</vt:lpstr>
      <vt:lpstr>ヒラギノ角ゴ Pro W3</vt:lpstr>
      <vt:lpstr>Region Skåne</vt:lpstr>
      <vt:lpstr>PowerPoint-presentation</vt:lpstr>
      <vt:lpstr>PowerPoint-presentation</vt:lpstr>
      <vt:lpstr>Varför arbeta med levnadsvanor?</vt:lpstr>
      <vt:lpstr>Goda levnadsvanor gör stor skillnad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Vad har vi att förhålla oss till?</vt:lpstr>
      <vt:lpstr>Lagar</vt:lpstr>
      <vt:lpstr>Socialstyrelsens riktlinjer</vt:lpstr>
      <vt:lpstr>Skåne Vårdprogram för levnadsvanor 2020</vt:lpstr>
      <vt:lpstr>PowerPoint-presentation</vt:lpstr>
      <vt:lpstr>Beslut om pilotfas riktade hälsosamtal 2020 </vt:lpstr>
      <vt:lpstr>PowerPoint-presentation</vt:lpstr>
      <vt:lpstr>Riktade hälsosamtal</vt:lpstr>
      <vt:lpstr>Vad är syftet?</vt:lpstr>
      <vt:lpstr>Vad utmärker riktade hälsosamtal? </vt:lpstr>
      <vt:lpstr>Riktat hälsosamtal vs Allmän hälsokontroll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Tidsåtgång pilotfas</vt:lpstr>
      <vt:lpstr>PowerPoint-presentation</vt:lpstr>
      <vt:lpstr>Vad finns det för vetenskaplig evidens?</vt:lpstr>
      <vt:lpstr>PowerPoint-presentation</vt:lpstr>
      <vt:lpstr>Skaraborg och Jönköpings län Hälsosamtal/hälsokurva sedan 1985 </vt:lpstr>
      <vt:lpstr>Uppföljning efter 12 år </vt:lpstr>
      <vt:lpstr>Uppföljning efter 12 år, kvinnor</vt:lpstr>
      <vt:lpstr>Uppföljning efter 12 år, män</vt:lpstr>
      <vt:lpstr>Uppföljning efter 22-27 år (1985-2012)</vt:lpstr>
      <vt:lpstr>Västerbottens Hälsoundersökningar (VHU) Hälsosamtal/stjärnprofil sedan 1990</vt:lpstr>
      <vt:lpstr>Uppföljning efter 25 år </vt:lpstr>
      <vt:lpstr>Riktade hälsosamtal och typ 2 diabetes</vt:lpstr>
      <vt:lpstr>PowerPoint-presentation</vt:lpstr>
      <vt:lpstr>PowerPoint-presentation</vt:lpstr>
      <vt:lpstr>Utbildningar våren 2020</vt:lpstr>
      <vt:lpstr>PowerPoint-presentation</vt:lpstr>
      <vt:lpstr>Prevention- primärvårdens själ  </vt:lpstr>
      <vt:lpstr>PowerPoint-presentation</vt:lpstr>
      <vt:lpstr>Intresserad? Anmäl din vårdcentral!</vt:lpstr>
      <vt:lpstr>PowerPoint-presentation</vt:lpstr>
    </vt:vector>
  </TitlesOfParts>
  <Company>Region Skåne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Luna Söderqvist Kajsa</dc:creator>
  <cp:lastModifiedBy>Luna Söderqvist Kajsa</cp:lastModifiedBy>
  <cp:revision>33</cp:revision>
  <dcterms:created xsi:type="dcterms:W3CDTF">2020-01-08T10:40:54Z</dcterms:created>
  <dcterms:modified xsi:type="dcterms:W3CDTF">2020-01-24T07:33:21Z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0x0101000728167CD9C94899925BA69C4AF6743E1122008026F9AFC070934998CB400726493303</vt:lpwstr>
  </property>
  <property fmtid="{D5CDD505-2E9C-101B-9397-08002B2CF9AE}" pid="3" name="_dlc_DocIdItemGuid">
    <vt:lpwstr>e8256c0d-aa63-434b-862d-d7f284d4d4e1</vt:lpwstr>
  </property>
  <property fmtid="{D5CDD505-2E9C-101B-9397-08002B2CF9AE}" pid="4" name="Dokumentagandeenhet">
    <vt:lpwstr>3319;#Kommunikation|9daa9f5a-0c0d-427a-a8e5-a42deff6fd30</vt:lpwstr>
  </property>
  <property fmtid="{D5CDD505-2E9C-101B-9397-08002B2CF9AE}" pid="5" name="Taggning">
    <vt:lpwstr>2458;#Informationsmaterial|6564bb37-7519-47b5-a28d-bbe0dd5c58f7</vt:lpwstr>
  </property>
  <property fmtid="{D5CDD505-2E9C-101B-9397-08002B2CF9AE}" pid="6" name="Gallerfor">
    <vt:lpwstr>3319;#Kommunikation|9daa9f5a-0c0d-427a-a8e5-a42deff6fd30</vt:lpwstr>
  </property>
  <property fmtid="{D5CDD505-2E9C-101B-9397-08002B2CF9AE}" pid="7" name="f704ae44dfee48309a4736a767fe9886">
    <vt:lpwstr/>
  </property>
  <property fmtid="{D5CDD505-2E9C-101B-9397-08002B2CF9AE}" pid="8" name="Forfattarensenhet">
    <vt:lpwstr/>
  </property>
  <property fmtid="{D5CDD505-2E9C-101B-9397-08002B2CF9AE}" pid="9" name="Order">
    <vt:r8>6105800</vt:r8>
  </property>
  <property fmtid="{D5CDD505-2E9C-101B-9397-08002B2CF9AE}" pid="10" name="xd_Signature">
    <vt:bool>false</vt:bool>
  </property>
  <property fmtid="{D5CDD505-2E9C-101B-9397-08002B2CF9AE}" pid="11" name="xd_ProgID">
    <vt:lpwstr/>
  </property>
  <property fmtid="{D5CDD505-2E9C-101B-9397-08002B2CF9AE}" pid="12" name="SharedWithUsers">
    <vt:lpwstr/>
  </property>
  <property fmtid="{D5CDD505-2E9C-101B-9397-08002B2CF9AE}" pid="13" name="TemplateUrl">
    <vt:lpwstr/>
  </property>
  <property fmtid="{D5CDD505-2E9C-101B-9397-08002B2CF9AE}" pid="14" name="Overgripande">
    <vt:bool>false</vt:bool>
  </property>
</Properties>
</file>