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579" r:id="rId5"/>
    <p:sldId id="580" r:id="rId6"/>
    <p:sldId id="581" r:id="rId7"/>
    <p:sldId id="582" r:id="rId8"/>
    <p:sldId id="583" r:id="rId9"/>
    <p:sldId id="584" r:id="rId10"/>
    <p:sldId id="585" r:id="rId11"/>
    <p:sldId id="586" r:id="rId12"/>
    <p:sldId id="587" r:id="rId13"/>
    <p:sldId id="588" r:id="rId14"/>
    <p:sldId id="589" r:id="rId15"/>
    <p:sldId id="590" r:id="rId16"/>
    <p:sldId id="591" r:id="rId17"/>
    <p:sldId id="592" r:id="rId18"/>
    <p:sldId id="593" r:id="rId19"/>
  </p:sldIdLst>
  <p:sldSz cx="9144000" cy="6858000" type="screen4x3"/>
  <p:notesSz cx="6669088" cy="97758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uZ+vHTNRArj/xHkbCyz5pQ==" hashData="yf1DG8pZgwZED0JArqus8nO0yks="/>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Andersson" initials="SA" lastIdx="10" clrIdx="0"/>
  <p:cmAuthor id="1" name="Lundgren Emma" initials="L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1939" autoAdjust="0"/>
  </p:normalViewPr>
  <p:slideViewPr>
    <p:cSldViewPr>
      <p:cViewPr varScale="1">
        <p:scale>
          <a:sx n="72" d="100"/>
          <a:sy n="72" d="100"/>
        </p:scale>
        <p:origin x="2730"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25" d="100"/>
          <a:sy n="125" d="100"/>
        </p:scale>
        <p:origin x="-1428" y="2952"/>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889938" cy="488791"/>
          </a:xfrm>
          <a:prstGeom prst="rect">
            <a:avLst/>
          </a:prstGeom>
        </p:spPr>
        <p:txBody>
          <a:bodyPr vert="horz" lIns="89794" tIns="44897" rIns="89794" bIns="44897" rtlCol="0"/>
          <a:lstStyle>
            <a:lvl1pPr algn="l">
              <a:defRPr sz="1200"/>
            </a:lvl1pPr>
          </a:lstStyle>
          <a:p>
            <a:endParaRPr lang="sv-SE" dirty="0"/>
          </a:p>
        </p:txBody>
      </p:sp>
      <p:sp>
        <p:nvSpPr>
          <p:cNvPr id="3" name="Platshållare för datum 2"/>
          <p:cNvSpPr>
            <a:spLocks noGrp="1"/>
          </p:cNvSpPr>
          <p:nvPr>
            <p:ph type="dt" idx="1"/>
          </p:nvPr>
        </p:nvSpPr>
        <p:spPr>
          <a:xfrm>
            <a:off x="3777607" y="1"/>
            <a:ext cx="2889938" cy="488791"/>
          </a:xfrm>
          <a:prstGeom prst="rect">
            <a:avLst/>
          </a:prstGeom>
        </p:spPr>
        <p:txBody>
          <a:bodyPr vert="horz" lIns="89794" tIns="44897" rIns="89794" bIns="44897" rtlCol="0"/>
          <a:lstStyle>
            <a:lvl1pPr algn="r">
              <a:defRPr sz="1200"/>
            </a:lvl1pPr>
          </a:lstStyle>
          <a:p>
            <a:fld id="{5D800B37-10A9-467D-A008-44812F42C883}" type="datetimeFigureOut">
              <a:rPr lang="sv-SE" smtClean="0"/>
              <a:t>2017-08-22</a:t>
            </a:fld>
            <a:endParaRPr lang="sv-SE" dirty="0"/>
          </a:p>
        </p:txBody>
      </p:sp>
      <p:sp>
        <p:nvSpPr>
          <p:cNvPr id="4" name="Platshållare för bildobjekt 3"/>
          <p:cNvSpPr>
            <a:spLocks noGrp="1" noRot="1" noChangeAspect="1"/>
          </p:cNvSpPr>
          <p:nvPr>
            <p:ph type="sldImg" idx="2"/>
          </p:nvPr>
        </p:nvSpPr>
        <p:spPr>
          <a:xfrm>
            <a:off x="892175" y="733425"/>
            <a:ext cx="4886325" cy="3665538"/>
          </a:xfrm>
          <a:prstGeom prst="rect">
            <a:avLst/>
          </a:prstGeom>
          <a:noFill/>
          <a:ln w="12700">
            <a:solidFill>
              <a:prstClr val="black"/>
            </a:solidFill>
          </a:ln>
        </p:spPr>
        <p:txBody>
          <a:bodyPr vert="horz" lIns="89794" tIns="44897" rIns="89794" bIns="44897" rtlCol="0" anchor="ctr"/>
          <a:lstStyle/>
          <a:p>
            <a:endParaRPr lang="sv-SE" dirty="0"/>
          </a:p>
        </p:txBody>
      </p:sp>
      <p:sp>
        <p:nvSpPr>
          <p:cNvPr id="5" name="Platshållare för anteckningar 4"/>
          <p:cNvSpPr>
            <a:spLocks noGrp="1"/>
          </p:cNvSpPr>
          <p:nvPr>
            <p:ph type="body" sz="quarter" idx="3"/>
          </p:nvPr>
        </p:nvSpPr>
        <p:spPr>
          <a:xfrm>
            <a:off x="666909" y="4643517"/>
            <a:ext cx="5335270" cy="4399121"/>
          </a:xfrm>
          <a:prstGeom prst="rect">
            <a:avLst/>
          </a:prstGeom>
        </p:spPr>
        <p:txBody>
          <a:bodyPr vert="horz" lIns="89794" tIns="44897" rIns="89794" bIns="44897"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285338"/>
            <a:ext cx="2889938" cy="488791"/>
          </a:xfrm>
          <a:prstGeom prst="rect">
            <a:avLst/>
          </a:prstGeom>
        </p:spPr>
        <p:txBody>
          <a:bodyPr vert="horz" lIns="89794" tIns="44897" rIns="89794" bIns="44897"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777607" y="9285338"/>
            <a:ext cx="2889938" cy="488791"/>
          </a:xfrm>
          <a:prstGeom prst="rect">
            <a:avLst/>
          </a:prstGeom>
        </p:spPr>
        <p:txBody>
          <a:bodyPr vert="horz" lIns="89794" tIns="44897" rIns="89794" bIns="44897" rtlCol="0" anchor="b"/>
          <a:lstStyle>
            <a:lvl1pPr algn="r">
              <a:defRPr sz="1200"/>
            </a:lvl1pPr>
          </a:lstStyle>
          <a:p>
            <a:fld id="{2CA01DCF-3075-42CB-83DE-6A0F635C3BD6}" type="slidenum">
              <a:rPr lang="sv-SE" smtClean="0"/>
              <a:t>‹#›</a:t>
            </a:fld>
            <a:endParaRPr lang="sv-SE" dirty="0"/>
          </a:p>
        </p:txBody>
      </p:sp>
    </p:spTree>
    <p:extLst>
      <p:ext uri="{BB962C8B-B14F-4D97-AF65-F5344CB8AC3E}">
        <p14:creationId xmlns:p14="http://schemas.microsoft.com/office/powerpoint/2010/main" val="409453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ocialstyrelsen.se/publikationer2016/2016-6-6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bildobjekt 1"/>
          <p:cNvSpPr>
            <a:spLocks noGrp="1" noRot="1" noChangeAspect="1" noTextEdit="1"/>
          </p:cNvSpPr>
          <p:nvPr>
            <p:ph type="sldImg"/>
          </p:nvPr>
        </p:nvSpPr>
        <p:spPr>
          <a:ln/>
        </p:spPr>
      </p:sp>
      <p:sp>
        <p:nvSpPr>
          <p:cNvPr id="4099"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I anteckningsrutan finns tillhörande förklarande text till alla bilder. Dessa kan användas som de är eller delvis för undervisning till omvårdnadspersonal.</a:t>
            </a:r>
          </a:p>
          <a:p>
            <a:endParaRPr lang="sv-SE" altLang="sv-SE" dirty="0" smtClean="0"/>
          </a:p>
          <a:p>
            <a:r>
              <a:rPr lang="sv-SE" altLang="sv-SE" dirty="0" smtClean="0"/>
              <a:t>Referenser:</a:t>
            </a:r>
          </a:p>
          <a:p>
            <a:r>
              <a:rPr lang="sv-SE" altLang="sv-SE" dirty="0" smtClean="0"/>
              <a:t>Socialstyrelsen. Indikatorer för god läkemedelsterapi hos äldre. 2017-6</a:t>
            </a:r>
          </a:p>
          <a:p>
            <a:r>
              <a:rPr lang="sv-SE" altLang="sv-SE" dirty="0" smtClean="0">
                <a:latin typeface="Times" panose="02020603050405020304" pitchFamily="18" charset="0"/>
              </a:rPr>
              <a:t>Läkemedelsrådet. Region Skåne. Terapigrupp Äldre och läkemedel. </a:t>
            </a:r>
            <a:r>
              <a:rPr lang="sv-SE" altLang="sv-SE" dirty="0" smtClean="0">
                <a:solidFill>
                  <a:srgbClr val="FF0000"/>
                </a:solidFill>
                <a:latin typeface="Times" panose="02020603050405020304" pitchFamily="18" charset="0"/>
              </a:rPr>
              <a:t>Guide för att minska ogynnsamma effekter av läkemedel hos äldre </a:t>
            </a:r>
            <a:endParaRPr lang="sv-SE" altLang="sv-SE" dirty="0" smtClean="0">
              <a:solidFill>
                <a:srgbClr val="FF0000"/>
              </a:solidFill>
            </a:endParaRPr>
          </a:p>
          <a:p>
            <a:r>
              <a:rPr lang="sv-SE" altLang="sv-SE" dirty="0" smtClean="0">
                <a:latin typeface="Times" panose="02020603050405020304" pitchFamily="18" charset="0"/>
              </a:rPr>
              <a:t>H Gyllensvärd Statens Folkhälsoinstitut. Fallolyckor bland äldre En samhällsekonomisk analys och effektiva preventionsåtgärder. 2009 </a:t>
            </a:r>
            <a:endParaRPr lang="sv-SE" altLang="sv-SE" dirty="0" smtClean="0"/>
          </a:p>
          <a:p>
            <a:r>
              <a:rPr lang="sv-SE" altLang="sv-SE" dirty="0" smtClean="0"/>
              <a:t>Frid A, Sterner G. Fyra fall av laktacidos vid metforminbehandling. </a:t>
            </a:r>
            <a:r>
              <a:rPr lang="en-US" altLang="sv-SE" dirty="0" smtClean="0"/>
              <a:t>Läkartidningen 2006, nr 36.</a:t>
            </a:r>
            <a:endParaRPr lang="sv-SE" altLang="sv-SE" dirty="0" smtClean="0"/>
          </a:p>
          <a:p>
            <a:r>
              <a:rPr lang="en-US" altLang="sv-SE" dirty="0" smtClean="0"/>
              <a:t>Nicolle LE. Urinary tract infections in the elderly. Clin Geriatr Med 25;423-36, 2009</a:t>
            </a:r>
          </a:p>
          <a:p>
            <a:r>
              <a:rPr lang="sv-SE" altLang="sv-SE" dirty="0" smtClean="0"/>
              <a:t>Socialstyrelsen. Läkemedel som kan öka risken för fallskada eller mag-tarmblödning hos äldre. Juni 2016</a:t>
            </a:r>
            <a:r>
              <a:rPr lang="sv-SE" altLang="sv-SE" dirty="0" smtClean="0">
                <a:hlinkClick r:id="rId3"/>
              </a:rPr>
              <a:t/>
            </a:r>
            <a:br>
              <a:rPr lang="sv-SE" altLang="sv-SE" dirty="0" smtClean="0">
                <a:hlinkClick r:id="rId3"/>
              </a:rPr>
            </a:br>
            <a:endParaRPr lang="sv-SE" altLang="sv-SE" dirty="0" smtClean="0"/>
          </a:p>
          <a:p>
            <a:endParaRPr lang="sv-SE" altLang="sv-SE" dirty="0" smtClean="0"/>
          </a:p>
        </p:txBody>
      </p:sp>
      <p:sp>
        <p:nvSpPr>
          <p:cNvPr id="4100"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0EA1FEC2-292B-41C6-937F-036722B66E70}" type="slidenum">
              <a:rPr lang="sv-SE" altLang="sv-SE" sz="1200" smtClean="0">
                <a:solidFill>
                  <a:schemeClr val="tx1"/>
                </a:solidFill>
                <a:latin typeface="Arial" panose="020B0604020202020204" pitchFamily="34" charset="0"/>
              </a:rPr>
              <a:pPr/>
              <a:t>1</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01346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tshållare för bildobjekt 1"/>
          <p:cNvSpPr>
            <a:spLocks noGrp="1" noRot="1" noChangeAspect="1" noTextEdit="1"/>
          </p:cNvSpPr>
          <p:nvPr>
            <p:ph type="sldImg"/>
          </p:nvPr>
        </p:nvSpPr>
        <p:spPr>
          <a:ln/>
        </p:spPr>
      </p:sp>
      <p:sp>
        <p:nvSpPr>
          <p:cNvPr id="22531"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Smärta hos äldre kan många gånger vara underbehandlad och minskar då livskvalitet och funktionsförmåga. Fråga vårdtagaren aktivt om smärta! Många äldre anser att det är normalt att ha ont. </a:t>
            </a:r>
          </a:p>
          <a:p>
            <a:endParaRPr lang="sv-SE" altLang="sv-SE" dirty="0" smtClean="0"/>
          </a:p>
          <a:p>
            <a:r>
              <a:rPr lang="sv-SE" altLang="sv-SE" dirty="0" smtClean="0"/>
              <a:t>Basen i smärtbehandling är paracetamol som finns i t ex Alvedon och Panodil. </a:t>
            </a:r>
          </a:p>
          <a:p>
            <a:r>
              <a:rPr lang="sv-SE" altLang="sv-SE" dirty="0" smtClean="0"/>
              <a:t>Även fysisk aktivitet lindrar smärta och är inte farligt utan skall uppmuntras. </a:t>
            </a:r>
          </a:p>
          <a:p>
            <a:endParaRPr lang="sv-SE" altLang="sv-SE" dirty="0" smtClean="0"/>
          </a:p>
          <a:p>
            <a:r>
              <a:rPr lang="sv-SE" altLang="sv-SE" dirty="0" smtClean="0"/>
              <a:t>Det smärtstillande läkemedlet </a:t>
            </a:r>
            <a:r>
              <a:rPr lang="sv-SE" altLang="sv-SE" b="1" dirty="0" smtClean="0"/>
              <a:t>tramadol</a:t>
            </a:r>
            <a:r>
              <a:rPr lang="sv-SE" altLang="sv-SE" dirty="0" smtClean="0"/>
              <a:t> ska undvikas, eftersom det ofta (nästan alltid) ger yrsel, illamående och förvirring hos äldre.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Även kodein och kombinationer med kodein som tex Citodon klassas som olämpligt för äldre. Kodein har stor individuell skillnad i effekt och ger risk för förstoppning.</a:t>
            </a:r>
            <a:endParaRPr lang="sv-SE" dirty="0" smtClean="0"/>
          </a:p>
          <a:p>
            <a:endParaRPr lang="sv-SE" altLang="sv-SE" dirty="0" smtClean="0"/>
          </a:p>
          <a:p>
            <a:r>
              <a:rPr lang="sv-SE" altLang="sv-SE" dirty="0" smtClean="0"/>
              <a:t>Om starkare medel (morfin) behöver användas är risken för förstoppning stor och bör förebyggas med t ex Laktulos, Movicol eller Cilaxoral.</a:t>
            </a:r>
          </a:p>
          <a:p>
            <a:r>
              <a:rPr lang="sv-SE" altLang="sv-SE" dirty="0" smtClean="0"/>
              <a:t>Smärtstillande plåster med morfinliknande läkemedel, ibland kallade morfinplåster, bör bara användas vid sväljningssvårigheter och illamående. Riskerna med plåster är flera och bl a finns de bara i betydligt högre doser än morfin i tablettform.</a:t>
            </a:r>
          </a:p>
          <a:p>
            <a:endParaRPr lang="sv-SE" altLang="sv-SE" dirty="0" smtClean="0"/>
          </a:p>
        </p:txBody>
      </p:sp>
      <p:sp>
        <p:nvSpPr>
          <p:cNvPr id="22532"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07673600-A024-4B17-BC54-80248D070F3A}" type="slidenum">
              <a:rPr lang="sv-SE" altLang="sv-SE" sz="1200" smtClean="0">
                <a:solidFill>
                  <a:schemeClr val="tx1"/>
                </a:solidFill>
                <a:latin typeface="Arial" panose="020B0604020202020204" pitchFamily="34" charset="0"/>
              </a:rPr>
              <a:pPr/>
              <a:t>10</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05813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tshållare för bildobjekt 1"/>
          <p:cNvSpPr>
            <a:spLocks noGrp="1" noRot="1" noChangeAspect="1" noTextEdit="1"/>
          </p:cNvSpPr>
          <p:nvPr>
            <p:ph type="sldImg"/>
          </p:nvPr>
        </p:nvSpPr>
        <p:spPr>
          <a:ln/>
        </p:spPr>
      </p:sp>
      <p:sp>
        <p:nvSpPr>
          <p:cNvPr id="24579"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b="1" dirty="0" smtClean="0"/>
              <a:t>Inkontinensläkemedel</a:t>
            </a:r>
            <a:r>
              <a:rPr lang="sv-SE" altLang="sv-SE" dirty="0" smtClean="0"/>
              <a:t> (vid överaktiv blåsa) har sin effekt genom att påverka receptorer i urinblåseväggen, men samtidigt påverkas receptorer i hjärnan och i övriga perifera nervsystemet, vilket kan leda till förvirring och försämrad tankeförmåga samt förstoppning och muntorrhet</a:t>
            </a:r>
            <a:r>
              <a:rPr lang="sv-SE" altLang="sv-SE" b="1" i="1" dirty="0" smtClean="0"/>
              <a:t>. </a:t>
            </a:r>
            <a:r>
              <a:rPr lang="sv-SE" altLang="sv-SE" dirty="0" smtClean="0"/>
              <a:t>(Ex på dessa läkemedel är Detrusitol, Tolterodin, Vesicare, Toviaz)</a:t>
            </a:r>
          </a:p>
          <a:p>
            <a:r>
              <a:rPr lang="sv-SE" altLang="sv-SE" dirty="0" smtClean="0"/>
              <a:t>I vissa fall kan medlen ha god effekt på symtomen och hjälpa patienten till ett drägligare liv men effekten och biverkningarna bör utvärderas tätt. </a:t>
            </a:r>
          </a:p>
          <a:p>
            <a:r>
              <a:rPr lang="sv-SE" altLang="sv-SE" dirty="0" smtClean="0"/>
              <a:t>Om vårdtagaren ändå är inkontinent och beroende av blöja ska medlen inte användas.</a:t>
            </a:r>
          </a:p>
          <a:p>
            <a:endParaRPr lang="sv-SE" altLang="sv-SE" dirty="0" smtClean="0"/>
          </a:p>
          <a:p>
            <a:r>
              <a:rPr lang="sv-SE" altLang="sv-SE" dirty="0" smtClean="0"/>
              <a:t>Personer med Alzheimerdemens är extra känsliga för biverkningar av dessa läkemedel. Faktiskt tar de helt ut effekten av eventuell behandling med demensmedicin, som verkar på samma receptorer i hjärnan.</a:t>
            </a:r>
          </a:p>
          <a:p>
            <a:endParaRPr lang="sv-SE" altLang="sv-SE" dirty="0" smtClean="0"/>
          </a:p>
          <a:p>
            <a:r>
              <a:rPr lang="sv-SE" altLang="sv-SE" dirty="0" smtClean="0"/>
              <a:t>Andra läkemedel med s k antikolinerg effekt är Atarax, Lergigan, Saroten, Nozinan.</a:t>
            </a:r>
          </a:p>
          <a:p>
            <a:endParaRPr lang="sv-SE" altLang="sv-SE" dirty="0" smtClean="0"/>
          </a:p>
        </p:txBody>
      </p:sp>
      <p:sp>
        <p:nvSpPr>
          <p:cNvPr id="24580"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CDEE07AE-1298-483B-B722-A096057B8608}" type="slidenum">
              <a:rPr lang="sv-SE" altLang="sv-SE" sz="1200" smtClean="0">
                <a:solidFill>
                  <a:schemeClr val="tx1"/>
                </a:solidFill>
                <a:latin typeface="Arial" panose="020B0604020202020204" pitchFamily="34" charset="0"/>
              </a:rPr>
              <a:pPr/>
              <a:t>11</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56887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tshållare för bildobjekt 1"/>
          <p:cNvSpPr>
            <a:spLocks noGrp="1" noRot="1" noChangeAspect="1" noTextEdit="1"/>
          </p:cNvSpPr>
          <p:nvPr>
            <p:ph type="sldImg"/>
          </p:nvPr>
        </p:nvSpPr>
        <p:spPr>
          <a:ln/>
        </p:spPr>
      </p:sp>
      <p:sp>
        <p:nvSpPr>
          <p:cNvPr id="26627"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1"/>
            <a:r>
              <a:rPr lang="sv-SE" altLang="sv-SE" dirty="0" smtClean="0"/>
              <a:t>Många äldre faller årligen som en konsekvens av såväl sjuklighet som av läkemedel. Resultatet blir frakturer och sjukhusvård och i vissa fall t o m död. </a:t>
            </a:r>
            <a:r>
              <a:rPr lang="sv-SE" altLang="sv-SE" dirty="0" smtClean="0">
                <a:latin typeface="Times" panose="02020603050405020304" pitchFamily="18" charset="0"/>
              </a:rPr>
              <a:t>Varannan 80 åring eller äldre drabbas av minst en fallolycka per år. Fallolyckor medför stora kostnader för samhället förutom personliga lidanden och</a:t>
            </a:r>
            <a:br>
              <a:rPr lang="sv-SE" altLang="sv-SE" dirty="0" smtClean="0">
                <a:latin typeface="Times" panose="02020603050405020304" pitchFamily="18" charset="0"/>
              </a:rPr>
            </a:br>
            <a:r>
              <a:rPr lang="sv-SE" altLang="sv-SE" dirty="0" smtClean="0">
                <a:latin typeface="Times" panose="02020603050405020304" pitchFamily="18" charset="0"/>
              </a:rPr>
              <a:t>är ett stort och ökande folkhälsoproblem. </a:t>
            </a:r>
          </a:p>
          <a:p>
            <a:endParaRPr lang="sv-SE" altLang="sv-SE" dirty="0" smtClean="0"/>
          </a:p>
          <a:p>
            <a:r>
              <a:rPr lang="sv-SE" altLang="sv-SE" dirty="0" smtClean="0"/>
              <a:t>Läkemedel som påverkar vakenhetsgraden eller ger muskelsvaghet (lugnande medel och sömnmedel) ökar risken för fall. Det gör även läkemedel med blodtryckssänkande effekt som kan leda till yrsel och svimningsbenägenhet vid uppresning. Ofta sjunker blodtrycket med åldern och tidigare blodtrycksbehandling blir då riskabel. Till blodtryckssänkarna hör även kärlvidgande medel som används mot kärlkramp, medel mot parkinsons sjukdom samt det lugnande medlet Heminevrin.</a:t>
            </a:r>
          </a:p>
          <a:p>
            <a:r>
              <a:rPr lang="sv-SE" altLang="sv-SE" dirty="0" smtClean="0"/>
              <a:t>Även antidepressiva läkemedel kan öka risken för fall.</a:t>
            </a:r>
          </a:p>
          <a:p>
            <a:endParaRPr lang="sv-SE" altLang="sv-SE" dirty="0" smtClean="0"/>
          </a:p>
          <a:p>
            <a:r>
              <a:rPr lang="sv-SE" altLang="sv-SE" dirty="0" smtClean="0"/>
              <a:t>Förutom läkemedelsjustering är förebyggande åtgärder som god belysning och borttagande av mattkanter, trösklar etc av stort värde.</a:t>
            </a:r>
          </a:p>
          <a:p>
            <a:endParaRPr lang="sv-SE" altLang="sv-SE" dirty="0" smtClean="0"/>
          </a:p>
        </p:txBody>
      </p:sp>
      <p:sp>
        <p:nvSpPr>
          <p:cNvPr id="26628"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31BC7CE0-03C0-47A1-90E5-7A2C938EFEE6}" type="slidenum">
              <a:rPr lang="sv-SE" altLang="sv-SE" sz="1200" smtClean="0">
                <a:solidFill>
                  <a:schemeClr val="tx1"/>
                </a:solidFill>
                <a:latin typeface="Arial" panose="020B0604020202020204" pitchFamily="34" charset="0"/>
              </a:rPr>
              <a:pPr/>
              <a:t>12</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025321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När äldre drabbas av sjukdomar som ökar flödet i tarmen eller ger kräkningar är risken stor för intorkning. Det är då viktigt att tänka på att:</a:t>
            </a:r>
          </a:p>
          <a:p>
            <a:endParaRPr lang="sv-SE" altLang="sv-SE" dirty="0" smtClean="0"/>
          </a:p>
          <a:p>
            <a:r>
              <a:rPr lang="sv-SE" altLang="sv-SE" dirty="0" smtClean="0"/>
              <a:t>-medel mot förstoppning, som annars behövs regelbundet, naturligtvis inte ska ges under en diarréperiod.</a:t>
            </a:r>
          </a:p>
          <a:p>
            <a:endParaRPr lang="sv-SE" altLang="sv-SE" dirty="0" smtClean="0"/>
          </a:p>
          <a:p>
            <a:r>
              <a:rPr lang="sv-SE" altLang="sv-SE" dirty="0" smtClean="0"/>
              <a:t>-patienter som står på tablettbehandling mot diabetes kan behöva minska dosen eller tillfälligt upphöra med behandlingen, eftersom dessa medel är farliga vid intorkning. Beslut om ändrad dos tas av ansvarig läkare men upplys gärna läkaren om att patienten har diarré eller annan sjukdom med minskat vätskeintag.</a:t>
            </a:r>
          </a:p>
          <a:p>
            <a:endParaRPr lang="sv-SE" altLang="sv-SE" dirty="0" smtClean="0"/>
          </a:p>
          <a:p>
            <a:r>
              <a:rPr lang="sv-SE" altLang="sv-SE" dirty="0" smtClean="0"/>
              <a:t>-insulinbehandlade patienter kan behöva ändrade doser vid infektion med feber. Tag gärna en extra blodsockerkurva och rapportera!</a:t>
            </a:r>
          </a:p>
          <a:p>
            <a:endParaRPr lang="sv-SE" altLang="sv-SE" dirty="0" smtClean="0"/>
          </a:p>
        </p:txBody>
      </p:sp>
      <p:sp>
        <p:nvSpPr>
          <p:cNvPr id="28676"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056BD6B8-7693-4764-B953-7A8EEA31FAF0}" type="slidenum">
              <a:rPr lang="sv-SE" altLang="sv-SE" sz="1200" smtClean="0">
                <a:solidFill>
                  <a:schemeClr val="tx1"/>
                </a:solidFill>
                <a:latin typeface="Arial" panose="020B0604020202020204" pitchFamily="34" charset="0"/>
              </a:rPr>
              <a:pPr/>
              <a:t>13</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62853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a:ln/>
        </p:spPr>
      </p:sp>
      <p:sp>
        <p:nvSpPr>
          <p:cNvPr id="30723"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Det finns en utbredd uppfattning om att nytillkommen förvirring eller trötthet hos äldre ofta beror på urinvägsinfektion. I själva verket finns inget sådant samband enligt flera vetenskapliga undersökningar. </a:t>
            </a:r>
          </a:p>
          <a:p>
            <a:endParaRPr lang="sv-SE" altLang="sv-SE" dirty="0" smtClean="0"/>
          </a:p>
          <a:p>
            <a:r>
              <a:rPr lang="sv-SE" altLang="sv-SE" dirty="0" smtClean="0"/>
              <a:t>Många äldre har ständigt bakterier i urinen (s k asymtomatisk bakterieuri, ABU). Uppemot 50% av vårdtagarna på särskilda boenden har ABU, kanske beroende på en liten ständigt kvarvarande mängd urin i blåsan p g a t ex framfall eller förstorad prostata. </a:t>
            </a:r>
          </a:p>
          <a:p>
            <a:endParaRPr lang="sv-SE" altLang="sv-SE" dirty="0" smtClean="0"/>
          </a:p>
          <a:p>
            <a:r>
              <a:rPr lang="sv-SE" altLang="sv-SE" dirty="0" smtClean="0"/>
              <a:t>Om inga symtom på blåskatarr (sveda eller trängningar) eller feber föreligger skall dessa bakterier i allmänhet inte behandlas med antibiotika. I stället gör man patienten en björntjänst om antibiotika ges eftersom de snälla bakterierna, som håller undan de mer aggressiva, då behandlas bort. Man selekterar också fram mer resistenta bakterier. </a:t>
            </a:r>
          </a:p>
          <a:p>
            <a:endParaRPr lang="sv-SE" altLang="sv-SE" dirty="0" smtClean="0"/>
          </a:p>
          <a:p>
            <a:r>
              <a:rPr lang="sv-SE" altLang="sv-SE" dirty="0" smtClean="0"/>
              <a:t>Det finns ingen ökad risk för allvarlig urinvägsinfektion om man har ABU. </a:t>
            </a:r>
          </a:p>
          <a:p>
            <a:endParaRPr lang="sv-SE" altLang="sv-SE" dirty="0" smtClean="0"/>
          </a:p>
        </p:txBody>
      </p:sp>
      <p:sp>
        <p:nvSpPr>
          <p:cNvPr id="30724"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3BB01BA6-0F07-4BAB-9496-C423FD640EB8}" type="slidenum">
              <a:rPr lang="sv-SE" altLang="sv-SE" sz="1200" smtClean="0">
                <a:solidFill>
                  <a:schemeClr val="tx1"/>
                </a:solidFill>
                <a:latin typeface="Arial" panose="020B0604020202020204" pitchFamily="34" charset="0"/>
              </a:rPr>
              <a:pPr/>
              <a:t>14</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1093229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Dela gärna ut foldern med samma namn som denna presentation. (Läkemedel och äldre. Vad är viktigt att ha i åtanke vid omvårdnaden?)</a:t>
            </a:r>
          </a:p>
          <a:p>
            <a:endParaRPr lang="sv-SE" altLang="sv-SE" dirty="0" smtClean="0"/>
          </a:p>
          <a:p>
            <a:r>
              <a:rPr lang="sv-SE" altLang="sv-SE" dirty="0" smtClean="0"/>
              <a:t>Den finns att beställa på http://vardgivare.skane.se/vardriktlinjer/lakemedel/bestallning/</a:t>
            </a:r>
          </a:p>
          <a:p>
            <a:endParaRPr lang="sv-SE" altLang="sv-SE" dirty="0" smtClean="0"/>
          </a:p>
          <a:p>
            <a:r>
              <a:rPr lang="sv-SE" altLang="sv-SE" dirty="0" smtClean="0"/>
              <a:t>Den går också att ladda ner på http://vardgivare.skane.se/vardriktlinjer/lakemedel/god-lakemedelsbehandling-till-aldre/</a:t>
            </a:r>
          </a:p>
        </p:txBody>
      </p:sp>
      <p:sp>
        <p:nvSpPr>
          <p:cNvPr id="32772"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DC61EC61-3690-4FBA-AE64-2D186D122542}" type="slidenum">
              <a:rPr lang="sv-SE" altLang="sv-SE" sz="1200" smtClean="0">
                <a:solidFill>
                  <a:schemeClr val="tx1"/>
                </a:solidFill>
                <a:latin typeface="Arial" panose="020B0604020202020204" pitchFamily="34" charset="0"/>
              </a:rPr>
              <a:pPr/>
              <a:t>15</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416956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tshållare för bildobjekt 1"/>
          <p:cNvSpPr>
            <a:spLocks noGrp="1" noRot="1" noChangeAspect="1" noTextEdit="1"/>
          </p:cNvSpPr>
          <p:nvPr>
            <p:ph type="sldImg"/>
          </p:nvPr>
        </p:nvSpPr>
        <p:spPr>
          <a:ln/>
        </p:spPr>
      </p:sp>
      <p:sp>
        <p:nvSpPr>
          <p:cNvPr id="6147"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Läkemedel är naturligtvis i grunden något gott som minskar lidande och sjuklighet. </a:t>
            </a:r>
          </a:p>
          <a:p>
            <a:endParaRPr lang="sv-SE" altLang="sv-SE" dirty="0" smtClean="0"/>
          </a:p>
          <a:p>
            <a:r>
              <a:rPr lang="sv-SE" altLang="sv-SE" dirty="0" smtClean="0">
                <a:latin typeface="Times" panose="02020603050405020304" pitchFamily="18" charset="0"/>
              </a:rPr>
              <a:t>Sverige är ett av de länder som har högst medellivslängd i världen. Samtidigt som vi har möjlighet att leva ett allt längre liv ökar också risken att drabbas av sjukdom, exempelvis hjärt–kärlsjukdomar, diabetes, sjukdomar i rörelseorganen och demens. Det är sjukdomar som kräver medicinsk behandling, oftast med läkemedel. Drygt 40 procent av alla läkemedel förskrivs till patienter som är 65 år eller äldre. </a:t>
            </a:r>
          </a:p>
          <a:p>
            <a:endParaRPr lang="sv-SE" altLang="sv-SE" dirty="0" smtClean="0">
              <a:latin typeface="Times" panose="02020603050405020304" pitchFamily="18" charset="0"/>
            </a:endParaRPr>
          </a:p>
          <a:p>
            <a:r>
              <a:rPr lang="sv-SE" altLang="sv-SE" dirty="0" smtClean="0"/>
              <a:t>På senare år har det utvecklats många nya läkemedel med dokumenterad effekt (t ex mot hjärtsvikt och depression). </a:t>
            </a:r>
            <a:r>
              <a:rPr lang="sv-SE" altLang="sv-SE" dirty="0" smtClean="0">
                <a:latin typeface="Times" panose="02020603050405020304" pitchFamily="18" charset="0"/>
              </a:rPr>
              <a:t>Detta innebär större möjligheter att behandla åldrandets sjukdomar och besvär, men medför samtidigt en betydande risk för läkemedelsproblem.</a:t>
            </a:r>
            <a:endParaRPr lang="sv-SE" altLang="sv-SE" dirty="0" smtClean="0"/>
          </a:p>
          <a:p>
            <a:endParaRPr lang="sv-SE" altLang="sv-SE" dirty="0" smtClean="0"/>
          </a:p>
        </p:txBody>
      </p:sp>
      <p:sp>
        <p:nvSpPr>
          <p:cNvPr id="6148"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D9BF501B-A3A3-4C9E-85E8-D569CB49A410}" type="slidenum">
              <a:rPr lang="sv-SE" altLang="sv-SE" sz="1200" smtClean="0">
                <a:solidFill>
                  <a:schemeClr val="tx1"/>
                </a:solidFill>
                <a:latin typeface="Arial" panose="020B0604020202020204" pitchFamily="34" charset="0"/>
              </a:rPr>
              <a:pPr/>
              <a:t>2</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61198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bildobjekt 1"/>
          <p:cNvSpPr>
            <a:spLocks noGrp="1" noRot="1" noChangeAspect="1" noTextEdit="1"/>
          </p:cNvSpPr>
          <p:nvPr>
            <p:ph type="sldImg"/>
          </p:nvPr>
        </p:nvSpPr>
        <p:spPr>
          <a:ln/>
        </p:spPr>
      </p:sp>
      <p:sp>
        <p:nvSpPr>
          <p:cNvPr id="8195"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Äldre personer med flera sjukdomar använder många läkemedel. I synnerhet gäller det multisjuka på särskilda boenden (ca 10 läkemedel/dag). Om inte behandlingen utvärderas regelbundet finns det risk för att ordinationer kvarstår trots upphört eller minskat behov eller trots bristande effekt eller biverkningar. </a:t>
            </a:r>
          </a:p>
          <a:p>
            <a:endParaRPr lang="sv-SE" altLang="sv-SE" dirty="0" smtClean="0"/>
          </a:p>
          <a:p>
            <a:r>
              <a:rPr lang="sv-SE" altLang="sv-SE" dirty="0" smtClean="0"/>
              <a:t>En risk med att ta ett stort antal läkemedel är att det lättare uppstår</a:t>
            </a:r>
            <a:r>
              <a:rPr lang="sv-SE" altLang="sv-SE" b="1" dirty="0" smtClean="0"/>
              <a:t> biverkningar</a:t>
            </a:r>
            <a:r>
              <a:rPr lang="sv-SE" altLang="sv-SE" dirty="0" smtClean="0"/>
              <a:t>, vilket ger ökat lidande. </a:t>
            </a:r>
          </a:p>
          <a:p>
            <a:r>
              <a:rPr lang="sv-SE" altLang="sv-SE" dirty="0" smtClean="0"/>
              <a:t>Det är även risk att </a:t>
            </a:r>
            <a:r>
              <a:rPr lang="sv-SE" altLang="sv-SE" b="1" dirty="0" smtClean="0"/>
              <a:t>läkemedlen påverkar varandra (interagerar) </a:t>
            </a:r>
            <a:r>
              <a:rPr lang="sv-SE" altLang="sv-SE" dirty="0" smtClean="0"/>
              <a:t>med sämre behandlingsresultat eller förstärkt effekt som följd. Interaktioner studeras parvis – hur flera läkemedel påverkar varandra är mycket svårt att förutsäga.</a:t>
            </a:r>
          </a:p>
          <a:p>
            <a:r>
              <a:rPr lang="sv-SE" altLang="sv-SE" dirty="0" smtClean="0"/>
              <a:t>Man har också sett i många studier att </a:t>
            </a:r>
            <a:r>
              <a:rPr lang="sv-SE" altLang="sv-SE" b="1" dirty="0" smtClean="0"/>
              <a:t>följsamheten</a:t>
            </a:r>
            <a:r>
              <a:rPr lang="sv-SE" altLang="sv-SE" dirty="0" smtClean="0"/>
              <a:t> till ordinerad behandling blir sämre med ökat antal läkemedel. Följsamhet är viktig för säkerheten och för att uppnå tänkt effekt.</a:t>
            </a:r>
          </a:p>
          <a:p>
            <a:r>
              <a:rPr lang="sv-SE" altLang="sv-SE" dirty="0" smtClean="0"/>
              <a:t>Ökade mängd läkemedel innebär också ökade </a:t>
            </a:r>
            <a:r>
              <a:rPr lang="sv-SE" altLang="sv-SE" b="1" dirty="0" smtClean="0"/>
              <a:t>kostnader</a:t>
            </a:r>
            <a:r>
              <a:rPr lang="sv-SE" altLang="sv-SE" dirty="0" smtClean="0"/>
              <a:t> – inte främst för själva läkemedlen utan för komplikationerna, t ex frakturer och sjukhusvård pga biverkningar.</a:t>
            </a:r>
          </a:p>
          <a:p>
            <a:endParaRPr lang="sv-SE" altLang="sv-SE" dirty="0" smtClean="0"/>
          </a:p>
          <a:p>
            <a:r>
              <a:rPr lang="sv-SE" altLang="sv-SE" dirty="0" smtClean="0"/>
              <a:t>Det är dock inte bara antalet läkemedel som skapar problem utan även vilka läkemedel patienterna behandlas med. </a:t>
            </a:r>
          </a:p>
          <a:p>
            <a:endParaRPr lang="sv-SE" altLang="sv-SE" dirty="0" smtClean="0"/>
          </a:p>
          <a:p>
            <a:r>
              <a:rPr lang="sv-SE" altLang="sv-SE" dirty="0" smtClean="0"/>
              <a:t>Viktigt att påpeka att det är läkaren som har ansvar för att ta ställning till fortsatt behandling eller utsättning likaväl som till nyinsättningar, men </a:t>
            </a:r>
            <a:r>
              <a:rPr lang="sv-SE" altLang="sv-SE" b="1" dirty="0" smtClean="0"/>
              <a:t>omvårdnadspersonalen har en viktig roll i att observera misstänkta läkemedelsrelaterade problem och att rapportera dessa vidare</a:t>
            </a:r>
            <a:r>
              <a:rPr lang="sv-SE" altLang="sv-SE" dirty="0" smtClean="0"/>
              <a:t>.</a:t>
            </a:r>
          </a:p>
          <a:p>
            <a:endParaRPr lang="sv-SE" altLang="sv-SE" dirty="0" smtClean="0"/>
          </a:p>
        </p:txBody>
      </p:sp>
      <p:sp>
        <p:nvSpPr>
          <p:cNvPr id="8196"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75997A55-930B-4D5F-972C-45EA38E7CAAD}" type="slidenum">
              <a:rPr lang="sv-SE" altLang="sv-SE" sz="1200" smtClean="0">
                <a:solidFill>
                  <a:schemeClr val="tx1"/>
                </a:solidFill>
                <a:latin typeface="Arial" panose="020B0604020202020204" pitchFamily="34" charset="0"/>
              </a:rPr>
              <a:pPr/>
              <a:t>3</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53351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bildobjekt 1"/>
          <p:cNvSpPr>
            <a:spLocks noGrp="1" noRot="1" noChangeAspect="1" noTextEdit="1"/>
          </p:cNvSpPr>
          <p:nvPr>
            <p:ph type="sldImg"/>
          </p:nvPr>
        </p:nvSpPr>
        <p:spPr>
          <a:ln/>
        </p:spPr>
      </p:sp>
      <p:sp>
        <p:nvSpPr>
          <p:cNvPr id="10243"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Äldre människor drabbas lättare av läkemedelsrelaterade problem. Anledningen till detta är att organen i kroppen åldras och därför påverkas annorlunda av läkemedlen. </a:t>
            </a:r>
          </a:p>
          <a:p>
            <a:endParaRPr lang="sv-SE" altLang="sv-SE" dirty="0" smtClean="0"/>
          </a:p>
          <a:p>
            <a:r>
              <a:rPr lang="sv-SE" altLang="sv-SE" dirty="0" smtClean="0"/>
              <a:t>Dessutom ansamlas läkemedel lättare i en åldrad kropp på grund av kroppssammansättningen (ökad andel fett i förhållande till vatten) och att njurarna inte utsöndrar läkemedlen lika effektivt som tidigare. Ansamlingen kan leda till förlängd verkan och biverkningar.</a:t>
            </a:r>
          </a:p>
          <a:p>
            <a:endParaRPr lang="sv-SE" altLang="sv-SE" dirty="0" smtClean="0"/>
          </a:p>
          <a:p>
            <a:r>
              <a:rPr lang="sv-SE" altLang="sv-SE" dirty="0" smtClean="0"/>
              <a:t>Vissa läkemedel måste sättas ut eller dosjusteras hos patienter där njurfunktionen sjunkit kraftigt, t ex metformin, digoxin, ACE-hämmare.</a:t>
            </a:r>
          </a:p>
          <a:p>
            <a:endParaRPr lang="sv-SE" altLang="sv-SE" dirty="0" smtClean="0"/>
          </a:p>
        </p:txBody>
      </p:sp>
      <p:sp>
        <p:nvSpPr>
          <p:cNvPr id="10244"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9AF3FEF0-5C73-4AAB-99C1-0875B2DCF53C}" type="slidenum">
              <a:rPr lang="sv-SE" altLang="sv-SE" sz="1200" smtClean="0">
                <a:solidFill>
                  <a:schemeClr val="tx1"/>
                </a:solidFill>
                <a:latin typeface="Arial" panose="020B0604020202020204" pitchFamily="34" charset="0"/>
              </a:rPr>
              <a:pPr/>
              <a:t>4</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21226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bildobjekt 1"/>
          <p:cNvSpPr>
            <a:spLocks noGrp="1" noRot="1" noChangeAspect="1" noTextEdit="1"/>
          </p:cNvSpPr>
          <p:nvPr>
            <p:ph type="sldImg"/>
          </p:nvPr>
        </p:nvSpPr>
        <p:spPr>
          <a:ln/>
        </p:spPr>
      </p:sp>
      <p:sp>
        <p:nvSpPr>
          <p:cNvPr id="12291"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Hos äldre är </a:t>
            </a:r>
            <a:r>
              <a:rPr lang="sv-SE" altLang="sv-SE" b="1" dirty="0" smtClean="0"/>
              <a:t>hjärnan</a:t>
            </a:r>
            <a:r>
              <a:rPr lang="sv-SE" altLang="sv-SE" dirty="0" smtClean="0"/>
              <a:t> ofta mer känslig för läkemedel. Det ökar risken för biverkningar som trötthet och påverkan på tänkande, uppmärksamhet och minne. Symtomen varierar från lätta minnesstörningar till förvirringstillstånd. Till och med demensliknande tillstånd har beskrivits. </a:t>
            </a:r>
          </a:p>
          <a:p>
            <a:r>
              <a:rPr lang="sv-SE" altLang="sv-SE" dirty="0" smtClean="0"/>
              <a:t>En person som har Alzheimers sjukdom eller haft stroke (dvs har en skadad hjärna utöver åldersförändringar) är ännu mer känslig för läkemedel som påverkar hjärnan – t ex lugnande medel, parkinsonmedel, epilepsimedel, morfinpreparat.</a:t>
            </a:r>
          </a:p>
          <a:p>
            <a:endParaRPr lang="sv-SE" altLang="sv-SE" dirty="0" smtClean="0"/>
          </a:p>
          <a:p>
            <a:r>
              <a:rPr lang="sv-SE" altLang="sv-SE" b="1" dirty="0" smtClean="0"/>
              <a:t>Systemet som reglerar blodtrycket</a:t>
            </a:r>
            <a:r>
              <a:rPr lang="sv-SE" altLang="sv-SE" dirty="0" smtClean="0"/>
              <a:t> försämras med åldern, vilket gör att patienten lättare drabbas av blodtrycksfall i hjärnan. Detta kan hända även utan medicinering men med läkemedel som sänker blodtrycket (hjärtmediciner, vissa lugnande medel) är risken större. Följden blir yrsel, svimningsbenägenhet, ökad risk för fall och frakturer, trötthet och försämrad tankeförmåga. Hos personer med demens är lågt blodtryck en vanlig orsak till ökad oro – hjärnan får sämre genomblödning. Mät blodtrycket i både sittande och stående – det kan skilja sig avsevärt! Blodtrycksfall kan också uppstå efter flera minuters stående, varför en hel serie stående blodtryck (omedelbart, 2 min, 5 min, 10 min) är att föredra om möjligt.</a:t>
            </a:r>
          </a:p>
          <a:p>
            <a:endParaRPr lang="sv-SE" altLang="sv-SE" dirty="0" smtClean="0"/>
          </a:p>
          <a:p>
            <a:r>
              <a:rPr lang="sv-SE" altLang="sv-SE" b="1" dirty="0" smtClean="0"/>
              <a:t>Mag-tarmkanalens</a:t>
            </a:r>
            <a:r>
              <a:rPr lang="sv-SE" altLang="sv-SE" dirty="0" smtClean="0"/>
              <a:t> rörlighet minskar, vilket gör att den äldre lättare drabbas av förstoppning. Tendensen förstärks av att äldre ofta rör sig sparsamt och dricker för lite. Mediciner som ytterligare stoppar upp i tarmen är främst smärtstillande av morfintyp, varför dessa alltid ska kompletteras av medel mot förstoppning. Även t ex kalktabletter kan ge trög mage. Vidare löper mag–tarmkanalen hos äldre ökad risk för blödning och sår orsakade främst av inflammationshämmande smärtstillande läkemedel,  tex ibuprofen och diklofenak,  p g a sämre skydd i magen. En vanlig kombination av läkemedel som tillsammans kraftigt ökar blödningsrisken är trombyl och medel mot depression (SSRI).</a:t>
            </a:r>
          </a:p>
          <a:p>
            <a:endParaRPr lang="sv-SE" altLang="sv-SE" dirty="0" smtClean="0"/>
          </a:p>
          <a:p>
            <a:endParaRPr lang="sv-SE" altLang="sv-SE" dirty="0" smtClean="0"/>
          </a:p>
          <a:p>
            <a:endParaRPr lang="sv-SE" altLang="sv-SE" dirty="0" smtClean="0"/>
          </a:p>
        </p:txBody>
      </p:sp>
      <p:sp>
        <p:nvSpPr>
          <p:cNvPr id="12292"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BAB1271C-21FE-4F97-9F1C-898B749711C5}" type="slidenum">
              <a:rPr lang="sv-SE" altLang="sv-SE" sz="1200" smtClean="0">
                <a:solidFill>
                  <a:schemeClr val="tx1"/>
                </a:solidFill>
                <a:latin typeface="Arial" panose="020B0604020202020204" pitchFamily="34" charset="0"/>
              </a:rPr>
              <a:pPr/>
              <a:t>5</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87411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tshållare för bildobjekt 1"/>
          <p:cNvSpPr>
            <a:spLocks noGrp="1" noRot="1" noChangeAspect="1" noTextEdit="1"/>
          </p:cNvSpPr>
          <p:nvPr>
            <p:ph type="sldImg"/>
          </p:nvPr>
        </p:nvSpPr>
        <p:spPr>
          <a:ln/>
        </p:spPr>
      </p:sp>
      <p:sp>
        <p:nvSpPr>
          <p:cNvPr id="14339"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Det finns några grupper av läkemedel som särskilt ofta ger biverkningar hos äldre och som Socialstyrelsen därför klassar som olämpliga för personer över 75 år. Användningen av dessa läkemedel bör på gruppnivå vara så låg som möjligt, men i det enskilda fallet kan ett visst läkemedel vara motiverat (men måste då följas upp tätt och utvärderas). </a:t>
            </a:r>
            <a:br>
              <a:rPr lang="sv-SE" altLang="sv-SE" dirty="0" smtClean="0"/>
            </a:br>
            <a:endParaRPr lang="sv-SE" altLang="sv-SE" dirty="0" smtClean="0"/>
          </a:p>
        </p:txBody>
      </p:sp>
      <p:sp>
        <p:nvSpPr>
          <p:cNvPr id="14340"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001E5419-A18B-4EDD-A338-A0227DE00766}" type="slidenum">
              <a:rPr lang="sv-SE" altLang="sv-SE" sz="1200" smtClean="0">
                <a:solidFill>
                  <a:schemeClr val="tx1"/>
                </a:solidFill>
                <a:latin typeface="Arial" panose="020B0604020202020204" pitchFamily="34" charset="0"/>
              </a:rPr>
              <a:pPr/>
              <a:t>6</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946814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tshållare för bildobjekt 1"/>
          <p:cNvSpPr>
            <a:spLocks noGrp="1" noRot="1" noChangeAspect="1" noTextEdit="1"/>
          </p:cNvSpPr>
          <p:nvPr>
            <p:ph type="sldImg"/>
          </p:nvPr>
        </p:nvSpPr>
        <p:spPr>
          <a:ln/>
        </p:spPr>
      </p:sp>
      <p:sp>
        <p:nvSpPr>
          <p:cNvPr id="16387"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b="1" dirty="0" smtClean="0"/>
              <a:t>Långverkande lugnande och sömngivande medel</a:t>
            </a:r>
            <a:r>
              <a:rPr lang="sv-SE" altLang="sv-SE" dirty="0" smtClean="0"/>
              <a:t> (s k bensodiazepiner som Stesolid eller Flunitrazepam) ansamlas lätt i kroppen hos äldre och ger då trötthet, muskelsvaghet och risk för fall och frakturer. Ibland kan kortverkande lugnande medel (t ex Oxascand eller Sobril) behöva användas mot oro men oftast är bästa hjälpen samtal, uppmärksamhet och beröring. Det är också viktigt att ta reda på om ökad oro egentligen beror på smärta eller annan nytillkommen sjukdom. </a:t>
            </a:r>
          </a:p>
          <a:p>
            <a:endParaRPr lang="sv-SE" altLang="sv-SE" dirty="0" smtClean="0"/>
          </a:p>
          <a:p>
            <a:r>
              <a:rPr lang="sv-SE" altLang="sv-SE" dirty="0" smtClean="0"/>
              <a:t>Ett annat sömnmedel som är olämpligt är läkemedlet </a:t>
            </a:r>
            <a:r>
              <a:rPr lang="sv-SE" altLang="sv-SE" b="1" dirty="0" smtClean="0"/>
              <a:t>Propavan,</a:t>
            </a:r>
            <a:r>
              <a:rPr lang="sv-SE" altLang="sv-SE" dirty="0" smtClean="0"/>
              <a:t> som ofta ger besvärande dagtrötthet och myrkrypningar i benen. </a:t>
            </a:r>
          </a:p>
          <a:p>
            <a:endParaRPr lang="sv-SE" altLang="sv-SE" dirty="0" smtClean="0"/>
          </a:p>
        </p:txBody>
      </p:sp>
      <p:sp>
        <p:nvSpPr>
          <p:cNvPr id="16388"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00BF3616-BD44-4E6D-9C39-A786EF2E8288}" type="slidenum">
              <a:rPr lang="sv-SE" altLang="sv-SE" sz="1200" smtClean="0">
                <a:solidFill>
                  <a:schemeClr val="tx1"/>
                </a:solidFill>
                <a:latin typeface="Arial" panose="020B0604020202020204" pitchFamily="34" charset="0"/>
              </a:rPr>
              <a:pPr/>
              <a:t>7</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362845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p:cNvSpPr>
            <a:spLocks noGrp="1" noRot="1" noChangeAspect="1" noTextEdit="1"/>
          </p:cNvSpPr>
          <p:nvPr>
            <p:ph type="sldImg"/>
          </p:nvPr>
        </p:nvSpPr>
        <p:spPr>
          <a:ln/>
        </p:spPr>
      </p:sp>
      <p:sp>
        <p:nvSpPr>
          <p:cNvPr id="18435"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Att vara mätt på kvällen förbättrar sömnen och en kaloririk smoothie (”Säröbomb”) eller en kvällssmörgås har både säkrare och många gånger bättre effekt än sömnmedel. (Recept på Säröbomb kan enkelt googlas fram)</a:t>
            </a:r>
          </a:p>
          <a:p>
            <a:endParaRPr lang="sv-SE" altLang="sv-SE" dirty="0" smtClean="0"/>
          </a:p>
          <a:p>
            <a:r>
              <a:rPr lang="sv-SE" altLang="sv-SE" dirty="0" smtClean="0"/>
              <a:t>Inaktivitet, brist på utevistelse och lång middagsvila minskar sömnbehovet på natten. </a:t>
            </a:r>
          </a:p>
          <a:p>
            <a:endParaRPr lang="sv-SE" altLang="sv-SE" dirty="0" smtClean="0"/>
          </a:p>
        </p:txBody>
      </p:sp>
      <p:sp>
        <p:nvSpPr>
          <p:cNvPr id="18436"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DAC43533-1C7C-4939-996A-07A553854A4C}" type="slidenum">
              <a:rPr lang="sv-SE" altLang="sv-SE" sz="1200" smtClean="0">
                <a:solidFill>
                  <a:schemeClr val="tx1"/>
                </a:solidFill>
                <a:latin typeface="Arial" panose="020B0604020202020204" pitchFamily="34" charset="0"/>
              </a:rPr>
              <a:pPr/>
              <a:t>8</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4752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tshållare för bildobjekt 1"/>
          <p:cNvSpPr>
            <a:spLocks noGrp="1" noRot="1" noChangeAspect="1" noTextEdit="1"/>
          </p:cNvSpPr>
          <p:nvPr>
            <p:ph type="sldImg"/>
          </p:nvPr>
        </p:nvSpPr>
        <p:spPr>
          <a:ln/>
        </p:spPr>
      </p:sp>
      <p:sp>
        <p:nvSpPr>
          <p:cNvPr id="20483" name="Platshållare för anteckninga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altLang="sv-SE" dirty="0" smtClean="0"/>
              <a:t>Nyttan och säkerheten med att behandla med sömnläkemedel under lång tid är inte dokumenterad. En betydande tolerans kan utvecklas mot den sömngivande effekten, medan negativa effekter på tankeförmågan ofta finns kvar. Man bör därför bara använda sömnmedel vid behov och inte för regelbunden behandling under längre tid än 1–2 månader. Det sömnmedel som är rekommenderat för äldre är Zopiklon.</a:t>
            </a:r>
          </a:p>
          <a:p>
            <a:endParaRPr lang="sv-SE" altLang="sv-SE" dirty="0" smtClean="0"/>
          </a:p>
          <a:p>
            <a:r>
              <a:rPr lang="sv-SE" altLang="sv-SE" dirty="0" smtClean="0"/>
              <a:t>Sömnmedel skall inte ges av rutin för att vårdtagaren inte sover hela och långa nätter. Om vårdtagaren lägger sig redan klockan 20 är det inte förvånande om han eller hon är uppe och ”orolig” klockan 04. </a:t>
            </a:r>
          </a:p>
          <a:p>
            <a:endParaRPr lang="sv-SE" altLang="sv-SE" dirty="0" smtClean="0"/>
          </a:p>
          <a:p>
            <a:r>
              <a:rPr lang="sv-SE" altLang="sv-SE" dirty="0" smtClean="0"/>
              <a:t>Vid misstänkta sömnbesvär bör man starta med att registrera alla dygnets sömntillfällen i en sömndagbok. Många gånger upptäcker man att en vårdtagare faktiskt sover tillräckligt och med ganska god kvalitet.</a:t>
            </a:r>
          </a:p>
          <a:p>
            <a:endParaRPr lang="sv-SE" altLang="sv-SE" dirty="0" smtClean="0"/>
          </a:p>
        </p:txBody>
      </p:sp>
      <p:sp>
        <p:nvSpPr>
          <p:cNvPr id="20484" name="Platshållare för bildnumm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a:defRPr sz="2400">
                <a:solidFill>
                  <a:srgbClr val="FF0000"/>
                </a:solidFill>
                <a:latin typeface="Times New Roman" panose="02020603050405020304" pitchFamily="18" charset="0"/>
                <a:ea typeface="ヒラギノ角ゴ Pro W3" pitchFamily="1" charset="-128"/>
              </a:defRPr>
            </a:lvl1pPr>
            <a:lvl2pPr marL="742950" indent="-285750" defTabSz="920750">
              <a:defRPr sz="2400">
                <a:solidFill>
                  <a:srgbClr val="FF0000"/>
                </a:solidFill>
                <a:latin typeface="Times New Roman" panose="02020603050405020304" pitchFamily="18" charset="0"/>
                <a:ea typeface="ヒラギノ角ゴ Pro W3" pitchFamily="1" charset="-128"/>
              </a:defRPr>
            </a:lvl2pPr>
            <a:lvl3pPr marL="1143000" indent="-228600" defTabSz="920750">
              <a:defRPr sz="2400">
                <a:solidFill>
                  <a:srgbClr val="FF0000"/>
                </a:solidFill>
                <a:latin typeface="Times New Roman" panose="02020603050405020304" pitchFamily="18" charset="0"/>
                <a:ea typeface="ヒラギノ角ゴ Pro W3" pitchFamily="1" charset="-128"/>
              </a:defRPr>
            </a:lvl3pPr>
            <a:lvl4pPr marL="1600200" indent="-228600" defTabSz="920750">
              <a:defRPr sz="2400">
                <a:solidFill>
                  <a:srgbClr val="FF0000"/>
                </a:solidFill>
                <a:latin typeface="Times New Roman" panose="02020603050405020304" pitchFamily="18" charset="0"/>
                <a:ea typeface="ヒラギノ角ゴ Pro W3" pitchFamily="1" charset="-128"/>
              </a:defRPr>
            </a:lvl4pPr>
            <a:lvl5pPr marL="2057400" indent="-228600" defTabSz="920750">
              <a:defRPr sz="2400">
                <a:solidFill>
                  <a:srgbClr val="FF0000"/>
                </a:solidFill>
                <a:latin typeface="Times New Roman" panose="02020603050405020304" pitchFamily="18" charset="0"/>
                <a:ea typeface="ヒラギノ角ゴ Pro W3" pitchFamily="1" charset="-128"/>
              </a:defRPr>
            </a:lvl5pPr>
            <a:lvl6pPr marL="25146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6pPr>
            <a:lvl7pPr marL="29718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7pPr>
            <a:lvl8pPr marL="34290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8pPr>
            <a:lvl9pPr marL="3886200" indent="-228600" defTabSz="920750" eaLnBrk="0" fontAlgn="base" hangingPunct="0">
              <a:spcBef>
                <a:spcPct val="0"/>
              </a:spcBef>
              <a:spcAft>
                <a:spcPct val="0"/>
              </a:spcAft>
              <a:defRPr sz="2400">
                <a:solidFill>
                  <a:srgbClr val="FF0000"/>
                </a:solidFill>
                <a:latin typeface="Times New Roman" panose="02020603050405020304" pitchFamily="18" charset="0"/>
                <a:ea typeface="ヒラギノ角ゴ Pro W3" pitchFamily="1" charset="-128"/>
              </a:defRPr>
            </a:lvl9pPr>
          </a:lstStyle>
          <a:p>
            <a:fld id="{1017BF30-4CC0-4D50-A74D-7AFBC2A09883}" type="slidenum">
              <a:rPr lang="sv-SE" altLang="sv-SE" sz="1200" smtClean="0">
                <a:solidFill>
                  <a:schemeClr val="tx1"/>
                </a:solidFill>
                <a:latin typeface="Arial" panose="020B0604020202020204" pitchFamily="34" charset="0"/>
              </a:rPr>
              <a:pPr/>
              <a:t>9</a:t>
            </a:fld>
            <a:endParaRPr lang="sv-SE" altLang="sv-SE" sz="12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74766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871476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6401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75745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57200" y="274638"/>
            <a:ext cx="8229600" cy="1143000"/>
          </a:xfrm>
          <a:prstGeom prst="rect">
            <a:avLst/>
          </a:prstGeom>
        </p:spPr>
        <p:txBody>
          <a:bodyPr/>
          <a:lstStyle>
            <a:lvl1pPr>
              <a:defRPr sz="2400"/>
            </a:lvl1pPr>
          </a:lstStyle>
          <a:p>
            <a:r>
              <a:rPr lang="sv-SE" dirty="0" smtClean="0"/>
              <a:t>Kli</a:t>
            </a:r>
            <a:br>
              <a:rPr lang="sv-SE" dirty="0" smtClean="0"/>
            </a:br>
            <a:r>
              <a:rPr lang="sv-SE" dirty="0" err="1" smtClean="0"/>
              <a:t>cka</a:t>
            </a:r>
            <a:r>
              <a:rPr lang="sv-SE" dirty="0" smtClean="0"/>
              <a:t> här för att ändra format</a:t>
            </a:r>
            <a:endParaRPr lang="sv-SE" dirty="0"/>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1790284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extLst>
      <p:ext uri="{BB962C8B-B14F-4D97-AF65-F5344CB8AC3E}">
        <p14:creationId xmlns:p14="http://schemas.microsoft.com/office/powerpoint/2010/main" val="3073586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10530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06027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Tree>
    <p:extLst>
      <p:ext uri="{BB962C8B-B14F-4D97-AF65-F5344CB8AC3E}">
        <p14:creationId xmlns:p14="http://schemas.microsoft.com/office/powerpoint/2010/main" val="42336561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2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8509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dirty="0" smtClean="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2379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43888" y="6165850"/>
            <a:ext cx="649287" cy="59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7" name="Text Box 19"/>
          <p:cNvSpPr txBox="1">
            <a:spLocks noChangeArrowheads="1"/>
          </p:cNvSpPr>
          <p:nvPr/>
        </p:nvSpPr>
        <p:spPr bwMode="auto">
          <a:xfrm>
            <a:off x="104776" y="6196451"/>
            <a:ext cx="3365024" cy="584775"/>
          </a:xfrm>
          <a:prstGeom prst="rect">
            <a:avLst/>
          </a:prstGeom>
          <a:noFill/>
          <a:ln>
            <a:noFill/>
          </a:ln>
          <a:effectLst/>
          <a:extLst>
            <a:ext uri="{909E8E84-426E-40dd-AFC4-6F175D3DCCD1}">
              <a14:hiddenFill xmlns:a14="http://schemas.microsoft.com/office/drawing/2010/main" xmlns="">
                <a:gradFill rotWithShape="1">
                  <a:gsLst>
                    <a:gs pos="0">
                      <a:srgbClr val="FFFFFF"/>
                    </a:gs>
                    <a:gs pos="100000">
                      <a:srgbClr val="DAEAF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fontAlgn="base">
              <a:spcBef>
                <a:spcPct val="0"/>
              </a:spcBef>
              <a:spcAft>
                <a:spcPct val="0"/>
              </a:spcAft>
              <a:defRPr/>
            </a:pPr>
            <a:r>
              <a:rPr lang="sv-SE" sz="1600" b="1" dirty="0" smtClean="0">
                <a:solidFill>
                  <a:srgbClr val="D4272E"/>
                </a:solidFill>
              </a:rPr>
              <a:t>Läkemedelsrådet</a:t>
            </a:r>
          </a:p>
          <a:p>
            <a:pPr fontAlgn="base">
              <a:spcBef>
                <a:spcPct val="0"/>
              </a:spcBef>
              <a:spcAft>
                <a:spcPct val="0"/>
              </a:spcAft>
              <a:defRPr/>
            </a:pPr>
            <a:r>
              <a:rPr lang="sv-SE" sz="1600" b="1" dirty="0" smtClean="0">
                <a:solidFill>
                  <a:srgbClr val="D4272E"/>
                </a:solidFill>
              </a:rPr>
              <a:t>Enheten för Läkemedelsstyrning</a:t>
            </a:r>
          </a:p>
        </p:txBody>
      </p:sp>
    </p:spTree>
    <p:extLst>
      <p:ext uri="{BB962C8B-B14F-4D97-AF65-F5344CB8AC3E}">
        <p14:creationId xmlns:p14="http://schemas.microsoft.com/office/powerpoint/2010/main" val="2279381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Arial" charset="0"/>
          <a:ea typeface="ヒラギノ角ゴ Pro W3" pitchFamily="1" charset="-128"/>
        </a:defRPr>
      </a:lvl2pPr>
      <a:lvl3pPr algn="l" rtl="0" eaLnBrk="0" fontAlgn="base" hangingPunct="0">
        <a:spcBef>
          <a:spcPct val="0"/>
        </a:spcBef>
        <a:spcAft>
          <a:spcPct val="0"/>
        </a:spcAft>
        <a:defRPr sz="4000" b="1">
          <a:solidFill>
            <a:schemeClr val="tx1"/>
          </a:solidFill>
          <a:latin typeface="Arial" charset="0"/>
          <a:ea typeface="ヒラギノ角ゴ Pro W3" pitchFamily="1" charset="-128"/>
        </a:defRPr>
      </a:lvl3pPr>
      <a:lvl4pPr algn="l" rtl="0" eaLnBrk="0" fontAlgn="base" hangingPunct="0">
        <a:spcBef>
          <a:spcPct val="0"/>
        </a:spcBef>
        <a:spcAft>
          <a:spcPct val="0"/>
        </a:spcAft>
        <a:defRPr sz="4000" b="1">
          <a:solidFill>
            <a:schemeClr val="tx1"/>
          </a:solidFill>
          <a:latin typeface="Arial" charset="0"/>
          <a:ea typeface="ヒラギノ角ゴ Pro W3" pitchFamily="1" charset="-128"/>
        </a:defRPr>
      </a:lvl4pPr>
      <a:lvl5pPr algn="l" rtl="0" eaLnBrk="0" fontAlgn="base" hangingPunct="0">
        <a:spcBef>
          <a:spcPct val="0"/>
        </a:spcBef>
        <a:spcAft>
          <a:spcPct val="0"/>
        </a:spcAft>
        <a:defRPr sz="4000" b="1">
          <a:solidFill>
            <a:schemeClr val="tx1"/>
          </a:solidFill>
          <a:latin typeface="Arial" charset="0"/>
          <a:ea typeface="ヒラギノ角ゴ Pro W3" pitchFamily="1" charset="-128"/>
        </a:defRPr>
      </a:lvl5pPr>
      <a:lvl6pPr marL="457200" algn="l" rtl="0" fontAlgn="base">
        <a:spcBef>
          <a:spcPct val="0"/>
        </a:spcBef>
        <a:spcAft>
          <a:spcPct val="0"/>
        </a:spcAft>
        <a:defRPr sz="4000" b="1">
          <a:solidFill>
            <a:schemeClr val="tx1"/>
          </a:solidFill>
          <a:latin typeface="Arial" charset="0"/>
          <a:ea typeface="ヒラギノ角ゴ Pro W3" pitchFamily="1" charset="-128"/>
        </a:defRPr>
      </a:lvl6pPr>
      <a:lvl7pPr marL="914400" algn="l" rtl="0" fontAlgn="base">
        <a:spcBef>
          <a:spcPct val="0"/>
        </a:spcBef>
        <a:spcAft>
          <a:spcPct val="0"/>
        </a:spcAft>
        <a:defRPr sz="4000" b="1">
          <a:solidFill>
            <a:schemeClr val="tx1"/>
          </a:solidFill>
          <a:latin typeface="Arial" charset="0"/>
          <a:ea typeface="ヒラギノ角ゴ Pro W3" pitchFamily="1" charset="-128"/>
        </a:defRPr>
      </a:lvl7pPr>
      <a:lvl8pPr marL="1371600" algn="l" rtl="0" fontAlgn="base">
        <a:spcBef>
          <a:spcPct val="0"/>
        </a:spcBef>
        <a:spcAft>
          <a:spcPct val="0"/>
        </a:spcAft>
        <a:defRPr sz="4000" b="1">
          <a:solidFill>
            <a:schemeClr val="tx1"/>
          </a:solidFill>
          <a:latin typeface="Arial" charset="0"/>
          <a:ea typeface="ヒラギノ角ゴ Pro W3" pitchFamily="1" charset="-128"/>
        </a:defRPr>
      </a:lvl8pPr>
      <a:lvl9pPr marL="1828800" algn="l" rtl="0" fontAlgn="base">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ctrTitle"/>
          </p:nvPr>
        </p:nvSpPr>
        <p:spPr bwMode="auto">
          <a:xfrm>
            <a:off x="1143000" y="620713"/>
            <a:ext cx="6858000" cy="20875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6000" dirty="0" smtClean="0"/>
              <a:t>Läkemedel </a:t>
            </a:r>
            <a:br>
              <a:rPr lang="sv-SE" altLang="sv-SE" sz="6000" dirty="0" smtClean="0"/>
            </a:br>
            <a:r>
              <a:rPr lang="sv-SE" altLang="sv-SE" sz="6000" dirty="0" smtClean="0"/>
              <a:t>och äldre</a:t>
            </a:r>
          </a:p>
        </p:txBody>
      </p:sp>
      <p:sp>
        <p:nvSpPr>
          <p:cNvPr id="3075" name="Underrubrik 2"/>
          <p:cNvSpPr>
            <a:spLocks noGrp="1"/>
          </p:cNvSpPr>
          <p:nvPr>
            <p:ph type="subTitle" idx="1"/>
          </p:nvPr>
        </p:nvSpPr>
        <p:spPr bwMode="auto">
          <a:xfrm>
            <a:off x="1143000" y="2852738"/>
            <a:ext cx="6858000" cy="24050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t>Vad är viktigt att ha i åtanke </a:t>
            </a:r>
          </a:p>
          <a:p>
            <a:r>
              <a:rPr lang="sv-SE" altLang="sv-SE" dirty="0" smtClean="0"/>
              <a:t>vid omvårdnaden?</a:t>
            </a:r>
          </a:p>
          <a:p>
            <a:endParaRPr lang="sv-SE" altLang="sv-SE" dirty="0" smtClean="0"/>
          </a:p>
        </p:txBody>
      </p:sp>
      <p:pic>
        <p:nvPicPr>
          <p:cNvPr id="3076" name="Picture 4" descr="MP900407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292600"/>
            <a:ext cx="2520950"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80732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4000" dirty="0" smtClean="0"/>
              <a:t>Smärta</a:t>
            </a:r>
          </a:p>
        </p:txBody>
      </p:sp>
      <p:sp>
        <p:nvSpPr>
          <p:cNvPr id="21507" name="Platshållare för innehåll 2"/>
          <p:cNvSpPr>
            <a:spLocks noGrp="1"/>
          </p:cNvSpPr>
          <p:nvPr>
            <p:ph idx="1"/>
          </p:nvPr>
        </p:nvSpPr>
        <p:spPr bwMode="auto">
          <a:xfrm>
            <a:off x="628650" y="908720"/>
            <a:ext cx="7886700" cy="555649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t>Ofta underbehandlad!</a:t>
            </a:r>
          </a:p>
          <a:p>
            <a:r>
              <a:rPr lang="sv-SE" altLang="sv-SE" dirty="0" smtClean="0"/>
              <a:t>Fysisk aktivitet lindrar</a:t>
            </a:r>
          </a:p>
          <a:p>
            <a:r>
              <a:rPr lang="sv-SE" altLang="sv-SE" dirty="0" smtClean="0"/>
              <a:t>Paracetamol (Alvedon, Panodil) är basen</a:t>
            </a:r>
          </a:p>
          <a:p>
            <a:r>
              <a:rPr lang="sv-SE" altLang="sv-SE" dirty="0" smtClean="0"/>
              <a:t>Tramadol bör undvikas – stor risk för illamående, yrsel och förvirring</a:t>
            </a:r>
          </a:p>
          <a:p>
            <a:r>
              <a:rPr lang="sv-SE" altLang="sv-SE" dirty="0" smtClean="0"/>
              <a:t>Kodein (Citodon) – individuell effekt, risk för förstoppning</a:t>
            </a:r>
          </a:p>
          <a:p>
            <a:r>
              <a:rPr lang="sv-SE" altLang="sv-SE" dirty="0" smtClean="0"/>
              <a:t>Morfin lämpligast vid stark smärta – förebygg förstoppning!</a:t>
            </a:r>
          </a:p>
        </p:txBody>
      </p:sp>
    </p:spTree>
    <p:extLst>
      <p:ext uri="{BB962C8B-B14F-4D97-AF65-F5344CB8AC3E}">
        <p14:creationId xmlns:p14="http://schemas.microsoft.com/office/powerpoint/2010/main" val="219095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4000" dirty="0" smtClean="0"/>
              <a:t>Läkemedel med s k </a:t>
            </a:r>
            <a:br>
              <a:rPr lang="sv-SE" altLang="sv-SE" sz="4000" dirty="0" smtClean="0"/>
            </a:br>
            <a:r>
              <a:rPr lang="sv-SE" altLang="sv-SE" sz="4000" dirty="0" smtClean="0"/>
              <a:t>antikolinerg effekt </a:t>
            </a:r>
          </a:p>
        </p:txBody>
      </p:sp>
      <p:sp>
        <p:nvSpPr>
          <p:cNvPr id="23555" name="Platshållare för innehåll 2"/>
          <p:cNvSpPr>
            <a:spLocks noGrp="1"/>
          </p:cNvSpPr>
          <p:nvPr>
            <p:ph idx="1"/>
          </p:nvPr>
        </p:nvSpPr>
        <p:spPr bwMode="auto">
          <a:xfrm>
            <a:off x="628650" y="2060575"/>
            <a:ext cx="78867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t>Påverkar även receptorer i hjärnan</a:t>
            </a:r>
          </a:p>
          <a:p>
            <a:r>
              <a:rPr lang="sv-SE" altLang="sv-SE" dirty="0" smtClean="0"/>
              <a:t>Främst vissa inkontinensmedel</a:t>
            </a:r>
          </a:p>
          <a:p>
            <a:r>
              <a:rPr lang="sv-SE" altLang="sv-SE" dirty="0" smtClean="0"/>
              <a:t>Alzheimersjuka extra känsliga</a:t>
            </a:r>
          </a:p>
          <a:p>
            <a:endParaRPr lang="sv-SE" altLang="sv-SE" dirty="0" smtClean="0"/>
          </a:p>
        </p:txBody>
      </p:sp>
    </p:spTree>
    <p:extLst>
      <p:ext uri="{BB962C8B-B14F-4D97-AF65-F5344CB8AC3E}">
        <p14:creationId xmlns:p14="http://schemas.microsoft.com/office/powerpoint/2010/main" val="3531400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4000" dirty="0" smtClean="0"/>
              <a:t>Fallriskläkemedel</a:t>
            </a:r>
          </a:p>
        </p:txBody>
      </p:sp>
      <p:sp>
        <p:nvSpPr>
          <p:cNvPr id="25603" name="Platshållare för innehåll 2"/>
          <p:cNvSpPr>
            <a:spLocks noGrp="1"/>
          </p:cNvSpPr>
          <p:nvPr>
            <p:ph idx="1"/>
          </p:nvPr>
        </p:nvSpPr>
        <p:spPr bwMode="auto">
          <a:xfrm>
            <a:off x="628650" y="1484313"/>
            <a:ext cx="7886700" cy="46926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t>Lugnande medel</a:t>
            </a:r>
          </a:p>
          <a:p>
            <a:r>
              <a:rPr lang="sv-SE" altLang="sv-SE" dirty="0" smtClean="0"/>
              <a:t>Sömnmedel</a:t>
            </a:r>
          </a:p>
          <a:p>
            <a:r>
              <a:rPr lang="sv-SE" altLang="sv-SE" dirty="0" smtClean="0"/>
              <a:t>Blodtryckssänkande medel</a:t>
            </a:r>
          </a:p>
          <a:p>
            <a:r>
              <a:rPr lang="sv-SE" altLang="sv-SE" dirty="0" smtClean="0"/>
              <a:t>Medel mot kärlkramp</a:t>
            </a:r>
          </a:p>
          <a:p>
            <a:endParaRPr lang="sv-SE" altLang="sv-SE" dirty="0" smtClean="0"/>
          </a:p>
          <a:p>
            <a:r>
              <a:rPr lang="sv-SE" altLang="sv-SE" dirty="0" smtClean="0"/>
              <a:t>Åtgärd: Läkemedelsjustering </a:t>
            </a:r>
          </a:p>
          <a:p>
            <a:pPr>
              <a:buFontTx/>
              <a:buNone/>
            </a:pPr>
            <a:r>
              <a:rPr lang="sv-SE" altLang="sv-SE" dirty="0" smtClean="0"/>
              <a:t>	samt förebyggande åtgärder </a:t>
            </a:r>
          </a:p>
          <a:p>
            <a:pPr>
              <a:buFontTx/>
              <a:buNone/>
            </a:pPr>
            <a:r>
              <a:rPr lang="sv-SE" altLang="sv-SE" dirty="0" smtClean="0"/>
              <a:t>	(belysning, mattor, trösklar)</a:t>
            </a:r>
          </a:p>
        </p:txBody>
      </p:sp>
      <p:pic>
        <p:nvPicPr>
          <p:cNvPr id="25604" name="Bildobjekt 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688" y="1628775"/>
            <a:ext cx="2159000"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5304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4000" dirty="0" smtClean="0"/>
              <a:t>Risk för intorkning</a:t>
            </a:r>
          </a:p>
        </p:txBody>
      </p:sp>
      <p:sp>
        <p:nvSpPr>
          <p:cNvPr id="27651" name="Platshållare för innehåll 2"/>
          <p:cNvSpPr>
            <a:spLocks noGrp="1"/>
          </p:cNvSpPr>
          <p:nvPr>
            <p:ph idx="1"/>
          </p:nvPr>
        </p:nvSpPr>
        <p:spPr bwMode="auto">
          <a:xfrm>
            <a:off x="628650" y="1341438"/>
            <a:ext cx="7886700" cy="48355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t>Vid diarré, kräkningar eller feber</a:t>
            </a:r>
          </a:p>
          <a:p>
            <a:r>
              <a:rPr lang="sv-SE" altLang="sv-SE" dirty="0" smtClean="0"/>
              <a:t>Ge inte medel mot förstoppning vid diarré</a:t>
            </a:r>
          </a:p>
          <a:p>
            <a:r>
              <a:rPr lang="sv-SE" altLang="sv-SE" dirty="0" smtClean="0"/>
              <a:t>Diabetespatienter kan behöva ändrade doser av tablettbehandling – upplys läkare om symtom</a:t>
            </a:r>
          </a:p>
          <a:p>
            <a:r>
              <a:rPr lang="sv-SE" altLang="sv-SE" dirty="0" smtClean="0"/>
              <a:t>Insulindosering kan behöva justeras vid feber - tag gärna extra blodsockerprov och informera läkare</a:t>
            </a:r>
          </a:p>
        </p:txBody>
      </p:sp>
    </p:spTree>
    <p:extLst>
      <p:ext uri="{BB962C8B-B14F-4D97-AF65-F5344CB8AC3E}">
        <p14:creationId xmlns:p14="http://schemas.microsoft.com/office/powerpoint/2010/main" val="389708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tshållare för innehåll 2"/>
          <p:cNvSpPr>
            <a:spLocks noGrp="1"/>
          </p:cNvSpPr>
          <p:nvPr>
            <p:ph idx="1"/>
          </p:nvPr>
        </p:nvSpPr>
        <p:spPr bwMode="auto">
          <a:xfrm>
            <a:off x="628650" y="1125538"/>
            <a:ext cx="7886700" cy="50514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sv-SE" altLang="sv-SE" i="1" dirty="0" smtClean="0"/>
              <a:t>	Bakterier i urinen bör som regel inte behandlas om inte patienten har sveda, trängningar eller feber. Enbart förvirring eller trötthet beror inte på bakterier i urinen.</a:t>
            </a:r>
          </a:p>
          <a:p>
            <a:pPr>
              <a:buFontTx/>
              <a:buNone/>
            </a:pPr>
            <a:r>
              <a:rPr lang="sv-SE" altLang="sv-SE" i="1" dirty="0" smtClean="0"/>
              <a:t>	</a:t>
            </a:r>
          </a:p>
          <a:p>
            <a:pPr>
              <a:buFontTx/>
              <a:buNone/>
            </a:pPr>
            <a:r>
              <a:rPr lang="sv-SE" altLang="sv-SE" i="1" dirty="0" smtClean="0"/>
              <a:t>	S k asymtomatisk bakteriuri leder inte till fler allvarliga urinvägsinfektioner.</a:t>
            </a:r>
            <a:endParaRPr lang="sv-SE" altLang="sv-SE" dirty="0" smtClean="0"/>
          </a:p>
          <a:p>
            <a:endParaRPr lang="sv-SE" altLang="sv-SE" dirty="0" smtClean="0"/>
          </a:p>
        </p:txBody>
      </p:sp>
    </p:spTree>
    <p:extLst>
      <p:ext uri="{BB962C8B-B14F-4D97-AF65-F5344CB8AC3E}">
        <p14:creationId xmlns:p14="http://schemas.microsoft.com/office/powerpoint/2010/main" val="1185822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innehåll 2"/>
          <p:cNvSpPr>
            <a:spLocks noGrp="1"/>
          </p:cNvSpPr>
          <p:nvPr>
            <p:ph idx="1"/>
          </p:nvPr>
        </p:nvSpPr>
        <p:spPr bwMode="auto">
          <a:xfrm>
            <a:off x="628650" y="908050"/>
            <a:ext cx="7886700" cy="52689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50000"/>
              </a:lnSpc>
              <a:buFontTx/>
              <a:buNone/>
            </a:pPr>
            <a:r>
              <a:rPr lang="sv-SE" altLang="sv-SE" sz="4000" i="1" dirty="0" smtClean="0"/>
              <a:t>Tack för Ditt intresse!</a:t>
            </a:r>
          </a:p>
          <a:p>
            <a:pPr algn="ctr">
              <a:lnSpc>
                <a:spcPct val="150000"/>
              </a:lnSpc>
              <a:buFontTx/>
              <a:buNone/>
            </a:pPr>
            <a:r>
              <a:rPr lang="sv-SE" altLang="sv-SE" sz="4000" i="1" dirty="0" smtClean="0"/>
              <a:t>Frågor?</a:t>
            </a:r>
          </a:p>
        </p:txBody>
      </p:sp>
      <p:pic>
        <p:nvPicPr>
          <p:cNvPr id="31747" name="Bildobjek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284538"/>
            <a:ext cx="4073525"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1545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latshållare för innehåll 2"/>
          <p:cNvSpPr>
            <a:spLocks noGrp="1"/>
          </p:cNvSpPr>
          <p:nvPr>
            <p:ph idx="1"/>
          </p:nvPr>
        </p:nvSpPr>
        <p:spPr bwMode="auto">
          <a:xfrm>
            <a:off x="628650" y="765175"/>
            <a:ext cx="7886700" cy="54117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r>
              <a:rPr lang="sv-SE" altLang="sv-SE" dirty="0" smtClean="0"/>
              <a:t>Läkemedel är i grunden bra och leder till minskat lidande och sjuklighet!</a:t>
            </a:r>
          </a:p>
          <a:p>
            <a:pPr marL="0" indent="0">
              <a:buFontTx/>
              <a:buNone/>
            </a:pPr>
            <a:r>
              <a:rPr lang="sv-SE" altLang="sv-SE" dirty="0" smtClean="0"/>
              <a:t/>
            </a:r>
            <a:br>
              <a:rPr lang="sv-SE" altLang="sv-SE" dirty="0" smtClean="0"/>
            </a:br>
            <a:endParaRPr lang="sv-SE" altLang="sv-SE" dirty="0" smtClean="0"/>
          </a:p>
          <a:p>
            <a:pPr marL="0" indent="0">
              <a:buFontTx/>
              <a:buNone/>
            </a:pPr>
            <a:r>
              <a:rPr lang="sv-SE" altLang="sv-SE" dirty="0" smtClean="0"/>
              <a:t>Nya läkemedel har </a:t>
            </a:r>
            <a:br>
              <a:rPr lang="sv-SE" altLang="sv-SE" dirty="0" smtClean="0"/>
            </a:br>
            <a:r>
              <a:rPr lang="sv-SE" altLang="sv-SE" dirty="0" smtClean="0"/>
              <a:t>utvecklats, med </a:t>
            </a:r>
            <a:br>
              <a:rPr lang="sv-SE" altLang="sv-SE" dirty="0" smtClean="0"/>
            </a:br>
            <a:r>
              <a:rPr lang="sv-SE" altLang="sv-SE" dirty="0" smtClean="0"/>
              <a:t>möjlighet att</a:t>
            </a:r>
            <a:br>
              <a:rPr lang="sv-SE" altLang="sv-SE" dirty="0" smtClean="0"/>
            </a:br>
            <a:r>
              <a:rPr lang="sv-SE" altLang="sv-SE" dirty="0" smtClean="0"/>
              <a:t>behandla åldrandets</a:t>
            </a:r>
            <a:br>
              <a:rPr lang="sv-SE" altLang="sv-SE" dirty="0" smtClean="0"/>
            </a:br>
            <a:r>
              <a:rPr lang="sv-SE" altLang="sv-SE" dirty="0" smtClean="0"/>
              <a:t>sjukdomar och besvär.</a:t>
            </a:r>
          </a:p>
        </p:txBody>
      </p:sp>
      <p:pic>
        <p:nvPicPr>
          <p:cNvPr id="5123" name="Bildobjekt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141663"/>
            <a:ext cx="3455988"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078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4000" dirty="0" smtClean="0"/>
              <a:t>Risker med alltför många läkemedel</a:t>
            </a:r>
            <a:br>
              <a:rPr lang="sv-SE" altLang="sv-SE" sz="4000" dirty="0" smtClean="0"/>
            </a:br>
            <a:endParaRPr lang="sv-SE" altLang="sv-SE" sz="4000" dirty="0" smtClean="0"/>
          </a:p>
        </p:txBody>
      </p:sp>
      <p:sp>
        <p:nvSpPr>
          <p:cNvPr id="7171" name="Platshållare för innehåll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endParaRPr lang="sv-SE" altLang="sv-SE" dirty="0" smtClean="0"/>
          </a:p>
          <a:p>
            <a:r>
              <a:rPr lang="sv-SE" altLang="sv-SE" dirty="0" smtClean="0"/>
              <a:t>Fler biverkningar</a:t>
            </a:r>
          </a:p>
          <a:p>
            <a:r>
              <a:rPr lang="sv-SE" altLang="sv-SE" dirty="0" smtClean="0"/>
              <a:t>Läkemedlen påverkar varandra och ger sämre eller förstärkt effekt</a:t>
            </a:r>
          </a:p>
          <a:p>
            <a:r>
              <a:rPr lang="sv-SE" altLang="sv-SE" dirty="0" smtClean="0"/>
              <a:t>Sämre följsamhet till ordination</a:t>
            </a:r>
          </a:p>
          <a:p>
            <a:endParaRPr lang="sv-SE" altLang="sv-SE" dirty="0" smtClean="0"/>
          </a:p>
        </p:txBody>
      </p:sp>
    </p:spTree>
    <p:extLst>
      <p:ext uri="{BB962C8B-B14F-4D97-AF65-F5344CB8AC3E}">
        <p14:creationId xmlns:p14="http://schemas.microsoft.com/office/powerpoint/2010/main" val="362068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052513"/>
            <a:ext cx="7886700" cy="5124450"/>
          </a:xfrm>
        </p:spPr>
        <p:txBody>
          <a:bodyPr/>
          <a:lstStyle/>
          <a:p>
            <a:pPr marL="0" indent="0" algn="ctr">
              <a:buFontTx/>
              <a:buNone/>
              <a:defRPr/>
            </a:pPr>
            <a:r>
              <a:rPr lang="sv-SE" sz="4000" i="1" dirty="0"/>
              <a:t>Läkemedel ansamlas lättare </a:t>
            </a:r>
            <a:endParaRPr lang="sv-SE" sz="4000" i="1" dirty="0" smtClean="0"/>
          </a:p>
          <a:p>
            <a:pPr marL="0" indent="0" algn="ctr">
              <a:buFontTx/>
              <a:buNone/>
              <a:defRPr/>
            </a:pPr>
            <a:r>
              <a:rPr lang="sv-SE" sz="4000" i="1" dirty="0" smtClean="0"/>
              <a:t>i </a:t>
            </a:r>
            <a:r>
              <a:rPr lang="sv-SE" sz="4000" i="1" dirty="0"/>
              <a:t>en åldrad kropp vilket </a:t>
            </a:r>
            <a:endParaRPr lang="sv-SE" sz="4000" i="1" dirty="0" smtClean="0"/>
          </a:p>
          <a:p>
            <a:pPr marL="0" indent="0" algn="ctr">
              <a:buFontTx/>
              <a:buNone/>
              <a:defRPr/>
            </a:pPr>
            <a:r>
              <a:rPr lang="sv-SE" sz="4000" i="1" dirty="0" smtClean="0"/>
              <a:t>leder till </a:t>
            </a:r>
            <a:r>
              <a:rPr lang="sv-SE" sz="4000" i="1" dirty="0"/>
              <a:t>förlängd effekt </a:t>
            </a:r>
            <a:endParaRPr lang="sv-SE" sz="4000" i="1" dirty="0" smtClean="0"/>
          </a:p>
          <a:p>
            <a:pPr marL="0" indent="0" algn="ctr">
              <a:buFontTx/>
              <a:buNone/>
              <a:defRPr/>
            </a:pPr>
            <a:r>
              <a:rPr lang="sv-SE" sz="4000" i="1" dirty="0" smtClean="0"/>
              <a:t>och fler biverkningar.</a:t>
            </a:r>
            <a:endParaRPr lang="sv-SE" sz="4000" dirty="0"/>
          </a:p>
          <a:p>
            <a:pPr>
              <a:defRPr/>
            </a:pPr>
            <a:endParaRPr lang="sv-SE" dirty="0"/>
          </a:p>
        </p:txBody>
      </p:sp>
    </p:spTree>
    <p:extLst>
      <p:ext uri="{BB962C8B-B14F-4D97-AF65-F5344CB8AC3E}">
        <p14:creationId xmlns:p14="http://schemas.microsoft.com/office/powerpoint/2010/main" val="305885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4000" dirty="0" smtClean="0"/>
              <a:t>Organsystem som hos äldre är känsliga för läkemedel</a:t>
            </a:r>
            <a:br>
              <a:rPr lang="sv-SE" altLang="sv-SE" sz="4000" dirty="0" smtClean="0"/>
            </a:br>
            <a:r>
              <a:rPr lang="sv-SE" altLang="sv-SE" sz="4000" dirty="0" smtClean="0"/>
              <a:t/>
            </a:r>
            <a:br>
              <a:rPr lang="sv-SE" altLang="sv-SE" sz="4000" dirty="0" smtClean="0"/>
            </a:br>
            <a:r>
              <a:rPr lang="sv-SE" altLang="sv-SE" sz="4000" dirty="0" smtClean="0"/>
              <a:t/>
            </a:r>
            <a:br>
              <a:rPr lang="sv-SE" altLang="sv-SE" sz="4000" dirty="0" smtClean="0"/>
            </a:br>
            <a:endParaRPr lang="sv-SE" altLang="sv-SE" sz="4000" dirty="0" smtClean="0"/>
          </a:p>
        </p:txBody>
      </p:sp>
      <p:sp>
        <p:nvSpPr>
          <p:cNvPr id="11267" name="Platshållare för innehåll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ltLang="sv-SE" dirty="0" smtClean="0"/>
          </a:p>
          <a:p>
            <a:r>
              <a:rPr lang="sv-SE" altLang="sv-SE" dirty="0" smtClean="0"/>
              <a:t>Hjärna </a:t>
            </a:r>
            <a:r>
              <a:rPr lang="sv-SE" altLang="sv-SE" i="1" dirty="0" smtClean="0"/>
              <a:t>(förvirring, trötthet)</a:t>
            </a:r>
          </a:p>
          <a:p>
            <a:r>
              <a:rPr lang="sv-SE" altLang="sv-SE" dirty="0" smtClean="0"/>
              <a:t>Blodtrycksreglering </a:t>
            </a:r>
            <a:r>
              <a:rPr lang="sv-SE" altLang="sv-SE" i="1" dirty="0" smtClean="0"/>
              <a:t>(fallbenägenhet, trötthet, oro)</a:t>
            </a:r>
          </a:p>
          <a:p>
            <a:r>
              <a:rPr lang="sv-SE" altLang="sv-SE" dirty="0" smtClean="0"/>
              <a:t>Mag–tarm-kanal </a:t>
            </a:r>
            <a:r>
              <a:rPr lang="sv-SE" altLang="sv-SE" i="1" dirty="0" smtClean="0"/>
              <a:t>(förstoppning, blödningar)</a:t>
            </a:r>
          </a:p>
          <a:p>
            <a:endParaRPr lang="sv-SE" altLang="sv-SE" dirty="0" smtClean="0"/>
          </a:p>
        </p:txBody>
      </p:sp>
    </p:spTree>
    <p:extLst>
      <p:ext uri="{BB962C8B-B14F-4D97-AF65-F5344CB8AC3E}">
        <p14:creationId xmlns:p14="http://schemas.microsoft.com/office/powerpoint/2010/main" val="2883276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sz="4000" dirty="0" smtClean="0"/>
              <a:t>Olämpliga läkemedel för äldre (enligt Socialstyrelsen)</a:t>
            </a:r>
          </a:p>
        </p:txBody>
      </p:sp>
      <p:sp>
        <p:nvSpPr>
          <p:cNvPr id="13315" name="Platshållare för innehåll 2"/>
          <p:cNvSpPr>
            <a:spLocks noGrp="1"/>
          </p:cNvSpPr>
          <p:nvPr>
            <p:ph idx="1"/>
          </p:nvPr>
        </p:nvSpPr>
        <p:spPr bwMode="auto">
          <a:xfrm>
            <a:off x="457200" y="1844675"/>
            <a:ext cx="8229600" cy="42814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sv-SE" altLang="sv-SE" dirty="0" smtClean="0"/>
              <a:t>Exempel</a:t>
            </a:r>
          </a:p>
          <a:p>
            <a:r>
              <a:rPr lang="sv-SE" altLang="sv-SE" dirty="0" smtClean="0"/>
              <a:t>Långverkande sömnmedel</a:t>
            </a:r>
          </a:p>
          <a:p>
            <a:r>
              <a:rPr lang="sv-SE" altLang="sv-SE" dirty="0" err="1" smtClean="0"/>
              <a:t>Tramadol</a:t>
            </a:r>
            <a:r>
              <a:rPr lang="sv-SE" altLang="sv-SE" dirty="0" smtClean="0"/>
              <a:t>, Citodon (smärtstillande)</a:t>
            </a:r>
          </a:p>
          <a:p>
            <a:r>
              <a:rPr lang="sv-SE" altLang="sv-SE" dirty="0" smtClean="0"/>
              <a:t>Vissa inkontinensmedel m fl (påverkar receptorer i hjärna och nervsystem)</a:t>
            </a:r>
          </a:p>
          <a:p>
            <a:endParaRPr lang="sv-SE" altLang="sv-SE" dirty="0" smtClean="0"/>
          </a:p>
        </p:txBody>
      </p:sp>
    </p:spTree>
    <p:extLst>
      <p:ext uri="{BB962C8B-B14F-4D97-AF65-F5344CB8AC3E}">
        <p14:creationId xmlns:p14="http://schemas.microsoft.com/office/powerpoint/2010/main" val="1365276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ubrik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sv-SE" altLang="sv-SE" sz="4000" dirty="0" smtClean="0"/>
              <a:t>Olämpliga sömnmedel</a:t>
            </a:r>
          </a:p>
        </p:txBody>
      </p:sp>
      <p:sp>
        <p:nvSpPr>
          <p:cNvPr id="15363" name="Platshållare för innehåll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altLang="sv-SE" dirty="0" smtClean="0"/>
              <a:t>Långverkande s k bensodiazepiner som Flunitrazepam (för sömnen) och Stesolid (mot ångest)</a:t>
            </a:r>
          </a:p>
          <a:p>
            <a:endParaRPr lang="sv-SE" altLang="sv-SE" dirty="0" smtClean="0"/>
          </a:p>
          <a:p>
            <a:r>
              <a:rPr lang="sv-SE" altLang="sv-SE" dirty="0" smtClean="0"/>
              <a:t>Propavan</a:t>
            </a:r>
          </a:p>
        </p:txBody>
      </p:sp>
      <p:pic>
        <p:nvPicPr>
          <p:cNvPr id="15364" name="Bildobjek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0200" y="3357563"/>
            <a:ext cx="3927475" cy="237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80365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tshållare för innehåll 2"/>
          <p:cNvSpPr>
            <a:spLocks noGrp="1"/>
          </p:cNvSpPr>
          <p:nvPr>
            <p:ph idx="1"/>
          </p:nvPr>
        </p:nvSpPr>
        <p:spPr bwMode="auto">
          <a:xfrm>
            <a:off x="628650" y="1196975"/>
            <a:ext cx="7886700" cy="49799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sv-SE" altLang="sv-SE" sz="3600" i="1" dirty="0" smtClean="0"/>
              <a:t>	Mättnadskänsla inför sänggåendet är väl så effektivt som mediciner.</a:t>
            </a:r>
          </a:p>
          <a:p>
            <a:pPr>
              <a:buFontTx/>
              <a:buNone/>
            </a:pPr>
            <a:endParaRPr lang="sv-SE" altLang="sv-SE" sz="3600" dirty="0" smtClean="0"/>
          </a:p>
          <a:p>
            <a:pPr>
              <a:buFontTx/>
              <a:buNone/>
            </a:pPr>
            <a:r>
              <a:rPr lang="sv-SE" altLang="sv-SE" sz="3600" i="1" dirty="0" smtClean="0"/>
              <a:t>	Lång middagsvila och tidigt sänggående ger normalt ett tidigare uppvaknande</a:t>
            </a:r>
            <a:r>
              <a:rPr lang="sv-SE" altLang="sv-SE" i="1" dirty="0" smtClean="0"/>
              <a:t>.</a:t>
            </a:r>
            <a:endParaRPr lang="sv-SE" altLang="sv-SE" dirty="0" smtClean="0"/>
          </a:p>
          <a:p>
            <a:endParaRPr lang="sv-SE" altLang="sv-SE" dirty="0" smtClean="0"/>
          </a:p>
        </p:txBody>
      </p:sp>
    </p:spTree>
    <p:extLst>
      <p:ext uri="{BB962C8B-B14F-4D97-AF65-F5344CB8AC3E}">
        <p14:creationId xmlns:p14="http://schemas.microsoft.com/office/powerpoint/2010/main" val="3512787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28650" y="1268413"/>
            <a:ext cx="7886700" cy="4908550"/>
          </a:xfrm>
        </p:spPr>
        <p:txBody>
          <a:bodyPr/>
          <a:lstStyle/>
          <a:p>
            <a:pPr marL="0" indent="0" algn="ctr">
              <a:buFontTx/>
              <a:buNone/>
              <a:defRPr/>
            </a:pPr>
            <a:r>
              <a:rPr lang="sv-SE" sz="4000" i="1" dirty="0" smtClean="0"/>
              <a:t>Sömnmedel är tänkta för korttidsbehandling. Effekten och säkerheten avtar med tiden.</a:t>
            </a:r>
            <a:endParaRPr lang="sv-SE" sz="4000" dirty="0" smtClean="0"/>
          </a:p>
          <a:p>
            <a:pPr>
              <a:defRPr/>
            </a:pPr>
            <a:endParaRPr lang="sv-SE" dirty="0"/>
          </a:p>
        </p:txBody>
      </p:sp>
    </p:spTree>
    <p:extLst>
      <p:ext uri="{BB962C8B-B14F-4D97-AF65-F5344CB8AC3E}">
        <p14:creationId xmlns:p14="http://schemas.microsoft.com/office/powerpoint/2010/main" val="2931289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6_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_x00e5_lgrupper xmlns="e94c5edb-4c97-43a8-8b42-5f400862cf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77DA2E6E2CE3F46AC9755C0F4A92E52" ma:contentTypeVersion="1" ma:contentTypeDescription="Skapa ett nytt dokument." ma:contentTypeScope="" ma:versionID="3040ba845acaae2877905e39b4a8d834">
  <xsd:schema xmlns:xsd="http://www.w3.org/2001/XMLSchema" xmlns:xs="http://www.w3.org/2001/XMLSchema" xmlns:p="http://schemas.microsoft.com/office/2006/metadata/properties" xmlns:ns2="e94c5edb-4c97-43a8-8b42-5f400862cf78" targetNamespace="http://schemas.microsoft.com/office/2006/metadata/properties" ma:root="true" ma:fieldsID="6aefd969c5b6eaa961bbd888a1866d64" ns2:_="">
    <xsd:import namespace="e94c5edb-4c97-43a8-8b42-5f400862cf78"/>
    <xsd:element name="properties">
      <xsd:complexType>
        <xsd:sequence>
          <xsd:element name="documentManagement">
            <xsd:complexType>
              <xsd:all>
                <xsd:element ref="ns2:M_x00e5_lgrupp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c5edb-4c97-43a8-8b42-5f400862cf78" elementFormDefault="qualified">
    <xsd:import namespace="http://schemas.microsoft.com/office/2006/documentManagement/types"/>
    <xsd:import namespace="http://schemas.microsoft.com/office/infopath/2007/PartnerControls"/>
    <xsd:element name="M_x00e5_lgrupper" ma:index="8" nillable="true" ma:displayName="Målgrupper" ma:internalName="M_x00e5_lgrupp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24DE7-D077-49B0-AF9C-7C747605903F}">
  <ds:schemaRefs>
    <ds:schemaRef ds:uri="http://schemas.microsoft.com/sharepoint/v3/contenttype/forms"/>
  </ds:schemaRefs>
</ds:datastoreItem>
</file>

<file path=customXml/itemProps2.xml><?xml version="1.0" encoding="utf-8"?>
<ds:datastoreItem xmlns:ds="http://schemas.openxmlformats.org/officeDocument/2006/customXml" ds:itemID="{79E1D61F-EABB-4D83-A24D-9E0C52FA8339}">
  <ds:schemaRef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purl.org/dc/elements/1.1/"/>
    <ds:schemaRef ds:uri="http://purl.org/dc/dcmitype/"/>
    <ds:schemaRef ds:uri="e94c5edb-4c97-43a8-8b42-5f400862cf78"/>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0BAD353-4A81-4B44-86FC-A73741EEEC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c5edb-4c97-43a8-8b42-5f400862c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12883</TotalTime>
  <Words>2174</Words>
  <Application>Microsoft Office PowerPoint</Application>
  <PresentationFormat>Bildspel på skärmen (4:3)</PresentationFormat>
  <Paragraphs>168</Paragraphs>
  <Slides>15</Slides>
  <Notes>15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Times</vt:lpstr>
      <vt:lpstr>ヒラギノ角ゴ Pro W3</vt:lpstr>
      <vt:lpstr>6_Tom presentation</vt:lpstr>
      <vt:lpstr>Läkemedel  och äldre</vt:lpstr>
      <vt:lpstr>PowerPoint-presentation</vt:lpstr>
      <vt:lpstr>Risker med alltför många läkemedel </vt:lpstr>
      <vt:lpstr>PowerPoint-presentation</vt:lpstr>
      <vt:lpstr>Organsystem som hos äldre är känsliga för läkemedel   </vt:lpstr>
      <vt:lpstr>Olämpliga läkemedel för äldre (enligt Socialstyrelsen)</vt:lpstr>
      <vt:lpstr>Olämpliga sömnmedel</vt:lpstr>
      <vt:lpstr>PowerPoint-presentation</vt:lpstr>
      <vt:lpstr>PowerPoint-presentation</vt:lpstr>
      <vt:lpstr>Smärta</vt:lpstr>
      <vt:lpstr>Läkemedel med s k  antikolinerg effekt </vt:lpstr>
      <vt:lpstr>Fallriskläkemedel</vt:lpstr>
      <vt:lpstr>Risk för intorkning</vt:lpstr>
      <vt:lpstr>PowerPoint-presentation</vt:lpstr>
      <vt:lpstr>PowerPoint-presentation</vt:lpstr>
    </vt:vector>
  </TitlesOfParts>
  <Manager/>
  <Company>Region Skåne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Läkemedel och äldre</dc:title>
  <dc:subject/>
  <dc:creator>Sara Modig</dc:creator>
  <cp:keywords/>
  <dc:description/>
  <cp:lastModifiedBy>Andersson Catharina A</cp:lastModifiedBy>
  <cp:revision>453</cp:revision>
  <cp:lastPrinted>2014-12-30T07:02:26Z</cp:lastPrinted>
  <dcterms:created xsi:type="dcterms:W3CDTF">2014-10-10T12:28:20Z</dcterms:created>
  <dcterms:modified xsi:type="dcterms:W3CDTF">2017-08-22T14:32:56Z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0x010100277DA2E6E2CE3F46AC9755C0F4A92E52</vt:lpwstr>
  </property>
</Properties>
</file>