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63" r:id="rId2"/>
    <p:sldId id="265" r:id="rId3"/>
    <p:sldId id="275" r:id="rId4"/>
    <p:sldId id="276" r:id="rId5"/>
    <p:sldId id="278" r:id="rId6"/>
    <p:sldId id="277" r:id="rId7"/>
    <p:sldId id="274" r:id="rId8"/>
    <p:sldId id="279" r:id="rId9"/>
    <p:sldId id="271" r:id="rId10"/>
    <p:sldId id="272" r:id="rId11"/>
    <p:sldId id="280"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0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811" autoAdjust="0"/>
  </p:normalViewPr>
  <p:slideViewPr>
    <p:cSldViewPr snapToGrid="0">
      <p:cViewPr varScale="1">
        <p:scale>
          <a:sx n="67" d="100"/>
          <a:sy n="67" d="100"/>
        </p:scale>
        <p:origin x="644" y="32"/>
      </p:cViewPr>
      <p:guideLst>
        <p:guide orient="horz" pos="1003"/>
        <p:guide pos="3840"/>
      </p:guideLst>
    </p:cSldViewPr>
  </p:slideViewPr>
  <p:outlineViewPr>
    <p:cViewPr>
      <p:scale>
        <a:sx n="33" d="100"/>
        <a:sy n="33" d="100"/>
      </p:scale>
      <p:origin x="0" y="-799"/>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7BAE7D-8CED-4A3F-8B24-D729E74A197C}" type="datetimeFigureOut">
              <a:rPr lang="sv-SE" smtClean="0"/>
              <a:t>2022-05-04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F77D33-42C1-4342-81A5-9B602CAFF3E6}" type="slidenum">
              <a:rPr lang="sv-SE" smtClean="0"/>
              <a:t>‹#›</a:t>
            </a:fld>
            <a:endParaRPr lang="sv-SE"/>
          </a:p>
        </p:txBody>
      </p:sp>
    </p:spTree>
    <p:extLst>
      <p:ext uri="{BB962C8B-B14F-4D97-AF65-F5344CB8AC3E}">
        <p14:creationId xmlns:p14="http://schemas.microsoft.com/office/powerpoint/2010/main" val="873834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5DE81B6C-57E3-A940-92C3-110294C5356B}" type="slidenum">
              <a:rPr lang="sv-SE" smtClean="0"/>
              <a:pPr>
                <a:defRPr/>
              </a:pPr>
              <a:t>12</a:t>
            </a:fld>
            <a:endParaRPr lang="sv-SE"/>
          </a:p>
        </p:txBody>
      </p:sp>
    </p:spTree>
    <p:extLst>
      <p:ext uri="{BB962C8B-B14F-4D97-AF65-F5344CB8AC3E}">
        <p14:creationId xmlns:p14="http://schemas.microsoft.com/office/powerpoint/2010/main" val="3475677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E786888E-D22B-4F0F-81ED-29F185979FC0}" type="slidenum">
              <a:rPr lang="sv-SE"/>
              <a:pPr/>
              <a:t>13</a:t>
            </a:fld>
            <a:endParaRPr lang="sv-SE"/>
          </a:p>
        </p:txBody>
      </p:sp>
      <p:sp>
        <p:nvSpPr>
          <p:cNvPr id="717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335DA0D1-6158-4F9D-9CFB-F8270A43F541}" type="slidenum">
              <a:rPr lang="sv-SE" sz="1200">
                <a:latin typeface="Calibri" pitchFamily="34" charset="0"/>
                <a:cs typeface="Arial" charset="0"/>
              </a:rPr>
              <a:pPr algn="r"/>
              <a:t>13</a:t>
            </a:fld>
            <a:endParaRPr lang="sv-SE" sz="1200">
              <a:latin typeface="Calibri" pitchFamily="34" charset="0"/>
              <a:cs typeface="Arial" charset="0"/>
            </a:endParaRPr>
          </a:p>
        </p:txBody>
      </p:sp>
      <p:sp>
        <p:nvSpPr>
          <p:cNvPr id="7171" name="Rectangle 2"/>
          <p:cNvSpPr>
            <a:spLocks noGrp="1" noRot="1" noChangeAspect="1" noChangeArrowheads="1" noTextEdit="1"/>
          </p:cNvSpPr>
          <p:nvPr>
            <p:ph type="sldImg"/>
          </p:nvPr>
        </p:nvSpPr>
        <p:spPr>
          <a:ln/>
          <a:extLst>
            <a:ext uri="{909E8E84-426E-40DD-AFC4-6F175D3DCCD1}">
              <a14:hiddenFill xmlns:a14="http://schemas.microsoft.com/office/drawing/2010/main">
                <a:noFill/>
              </a14:hiddenFill>
            </a:ext>
          </a:extLst>
        </p:spPr>
      </p:sp>
      <p:sp>
        <p:nvSpPr>
          <p:cNvPr id="7172" name="Rectangle 3"/>
          <p:cNvSpPr>
            <a:spLocks noGrp="1" noChangeArrowheads="1"/>
          </p:cNvSpPr>
          <p:nvPr>
            <p:ph type="body" idx="1"/>
          </p:nvPr>
        </p:nvSpPr>
        <p:spPr/>
        <p:txBody>
          <a:bodyPr/>
          <a:lstStyle/>
          <a:p>
            <a:pPr>
              <a:spcBef>
                <a:spcPct val="0"/>
              </a:spcBef>
            </a:pPr>
            <a:endParaRPr lang="sv-SE" dirty="0"/>
          </a:p>
        </p:txBody>
      </p:sp>
    </p:spTree>
    <p:extLst>
      <p:ext uri="{BB962C8B-B14F-4D97-AF65-F5344CB8AC3E}">
        <p14:creationId xmlns:p14="http://schemas.microsoft.com/office/powerpoint/2010/main" val="331928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Rubrikbild">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A07AEC-4933-4E73-917F-A4A367715DCB}"/>
              </a:ext>
            </a:extLst>
          </p:cNvPr>
          <p:cNvSpPr>
            <a:spLocks noGrp="1"/>
          </p:cNvSpPr>
          <p:nvPr>
            <p:ph type="ctrTitle"/>
          </p:nvPr>
        </p:nvSpPr>
        <p:spPr>
          <a:xfrm>
            <a:off x="914400" y="1700809"/>
            <a:ext cx="10363200" cy="1470025"/>
          </a:xfrm>
        </p:spPr>
        <p:txBody>
          <a:bodyPr anchor="b"/>
          <a:lstStyle>
            <a:lvl1pPr algn="ctr">
              <a:lnSpc>
                <a:spcPct val="110000"/>
              </a:lnSpc>
              <a:defRPr sz="4000">
                <a:solidFill>
                  <a:schemeClr val="tx2"/>
                </a:solidFill>
              </a:defRPr>
            </a:lvl1pPr>
          </a:lstStyle>
          <a:p>
            <a:r>
              <a:rPr lang="sv-SE"/>
              <a:t>Klicka här för att ändra mall för rubrikformat</a:t>
            </a:r>
            <a:endParaRPr lang="en-US" dirty="0"/>
          </a:p>
        </p:txBody>
      </p:sp>
      <p:sp>
        <p:nvSpPr>
          <p:cNvPr id="3" name="Underrubrik 2">
            <a:extLst>
              <a:ext uri="{FF2B5EF4-FFF2-40B4-BE49-F238E27FC236}">
                <a16:creationId xmlns:a16="http://schemas.microsoft.com/office/drawing/2014/main" id="{74B17208-3F22-4DF6-B2AB-2683AB098CC7}"/>
              </a:ext>
            </a:extLst>
          </p:cNvPr>
          <p:cNvSpPr>
            <a:spLocks noGrp="1"/>
          </p:cNvSpPr>
          <p:nvPr>
            <p:ph type="subTitle" idx="1"/>
          </p:nvPr>
        </p:nvSpPr>
        <p:spPr>
          <a:xfrm>
            <a:off x="1828800" y="3404592"/>
            <a:ext cx="8534400" cy="1752600"/>
          </a:xfrm>
        </p:spPr>
        <p:txBody>
          <a:bodyPr/>
          <a:lstStyle>
            <a:lvl1pPr marL="0" indent="0" algn="ctr">
              <a:lnSpc>
                <a:spcPct val="110000"/>
              </a:lnSpc>
              <a:buNone/>
              <a:defRPr sz="32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4" name="Platshållare för datum 3">
            <a:extLst>
              <a:ext uri="{FF2B5EF4-FFF2-40B4-BE49-F238E27FC236}">
                <a16:creationId xmlns:a16="http://schemas.microsoft.com/office/drawing/2014/main" id="{10461F43-B2CB-4520-900E-F3955BA56D3D}"/>
              </a:ext>
            </a:extLst>
          </p:cNvPr>
          <p:cNvSpPr>
            <a:spLocks noGrp="1"/>
          </p:cNvSpPr>
          <p:nvPr>
            <p:ph type="dt" sz="half" idx="10"/>
          </p:nvPr>
        </p:nvSpPr>
        <p:spPr/>
        <p:txBody>
          <a:bodyPr/>
          <a:lstStyle>
            <a:lvl1pPr>
              <a:defRPr>
                <a:solidFill>
                  <a:schemeClr val="bg2"/>
                </a:solidFill>
              </a:defRPr>
            </a:lvl1pPr>
          </a:lstStyle>
          <a:p>
            <a:fld id="{A6E01E74-C129-49CC-A8E9-55F17C697E65}" type="datetimeFigureOut">
              <a:rPr lang="sv-SE" smtClean="0"/>
              <a:t>2022-05-04</a:t>
            </a:fld>
            <a:endParaRPr lang="sv-SE"/>
          </a:p>
        </p:txBody>
      </p:sp>
      <p:sp>
        <p:nvSpPr>
          <p:cNvPr id="5" name="Platshållare för sidfot 4">
            <a:extLst>
              <a:ext uri="{FF2B5EF4-FFF2-40B4-BE49-F238E27FC236}">
                <a16:creationId xmlns:a16="http://schemas.microsoft.com/office/drawing/2014/main" id="{719AC333-F4E3-40BB-A65E-53AF712E71AF}"/>
              </a:ext>
            </a:extLst>
          </p:cNvPr>
          <p:cNvSpPr>
            <a:spLocks noGrp="1"/>
          </p:cNvSpPr>
          <p:nvPr>
            <p:ph type="ftr" sz="quarter" idx="11"/>
          </p:nvPr>
        </p:nvSpPr>
        <p:spPr/>
        <p:txBody>
          <a:bodyPr/>
          <a:lstStyle>
            <a:lvl1pPr>
              <a:defRPr>
                <a:solidFill>
                  <a:schemeClr val="bg2"/>
                </a:solidFill>
              </a:defRPr>
            </a:lvl1pPr>
          </a:lstStyle>
          <a:p>
            <a:endParaRPr lang="sv-SE"/>
          </a:p>
        </p:txBody>
      </p:sp>
      <p:sp>
        <p:nvSpPr>
          <p:cNvPr id="6" name="Platshållare för bildnummer 5">
            <a:extLst>
              <a:ext uri="{FF2B5EF4-FFF2-40B4-BE49-F238E27FC236}">
                <a16:creationId xmlns:a16="http://schemas.microsoft.com/office/drawing/2014/main" id="{0425F725-9A08-4697-93A3-92578D977A93}"/>
              </a:ext>
            </a:extLst>
          </p:cNvPr>
          <p:cNvSpPr>
            <a:spLocks noGrp="1"/>
          </p:cNvSpPr>
          <p:nvPr>
            <p:ph type="sldNum" sz="quarter" idx="12"/>
          </p:nvPr>
        </p:nvSpPr>
        <p:spPr/>
        <p:txBody>
          <a:bodyPr/>
          <a:lstStyle>
            <a:lvl1pPr>
              <a:defRPr>
                <a:solidFill>
                  <a:schemeClr val="bg2"/>
                </a:solidFill>
              </a:defRPr>
            </a:lvl1pPr>
          </a:lstStyle>
          <a:p>
            <a:fld id="{B4730AA7-F777-4CAC-8CCC-AEA20B9348DC}" type="slidenum">
              <a:rPr lang="sv-SE" smtClean="0"/>
              <a:t>‹#›</a:t>
            </a:fld>
            <a:endParaRPr lang="sv-SE"/>
          </a:p>
        </p:txBody>
      </p:sp>
    </p:spTree>
    <p:extLst>
      <p:ext uri="{BB962C8B-B14F-4D97-AF65-F5344CB8AC3E}">
        <p14:creationId xmlns:p14="http://schemas.microsoft.com/office/powerpoint/2010/main" val="228847525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Halvsides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p:nvPr>
        </p:nvSpPr>
        <p:spPr>
          <a:xfrm>
            <a:off x="609600" y="274638"/>
            <a:ext cx="5181600" cy="1143000"/>
          </a:xfrm>
        </p:spPr>
        <p:txBody>
          <a:bodyPr/>
          <a:lstStyle>
            <a:lvl1pPr>
              <a:defRPr sz="3200"/>
            </a:lvl1pPr>
          </a:lstStyle>
          <a:p>
            <a:r>
              <a:rPr lang="sv-SE"/>
              <a:t>Klicka här för att ändra mall för rubrikformat</a:t>
            </a:r>
            <a:endParaRPr lang="en-US" dirty="0"/>
          </a:p>
        </p:txBody>
      </p:sp>
      <p:sp>
        <p:nvSpPr>
          <p:cNvPr id="3" name="Platshållare för datum 2">
            <a:extLst>
              <a:ext uri="{FF2B5EF4-FFF2-40B4-BE49-F238E27FC236}">
                <a16:creationId xmlns:a16="http://schemas.microsoft.com/office/drawing/2014/main" id="{E52497BE-5C99-4235-BD47-33F28688C66C}"/>
              </a:ext>
            </a:extLst>
          </p:cNvPr>
          <p:cNvSpPr>
            <a:spLocks noGrp="1"/>
          </p:cNvSpPr>
          <p:nvPr>
            <p:ph type="dt" sz="half" idx="10"/>
          </p:nvPr>
        </p:nvSpPr>
        <p:spPr/>
        <p:txBody>
          <a:bodyPr/>
          <a:lstStyle/>
          <a:p>
            <a:fld id="{A6E01E74-C129-49CC-A8E9-55F17C697E65}" type="datetimeFigureOut">
              <a:rPr lang="sv-SE" smtClean="0"/>
              <a:t>2022-05-04</a:t>
            </a:fld>
            <a:endParaRPr lang="sv-SE"/>
          </a:p>
        </p:txBody>
      </p:sp>
      <p:sp>
        <p:nvSpPr>
          <p:cNvPr id="4" name="Platshållare för sidfot 3">
            <a:extLst>
              <a:ext uri="{FF2B5EF4-FFF2-40B4-BE49-F238E27FC236}">
                <a16:creationId xmlns:a16="http://schemas.microsoft.com/office/drawing/2014/main" id="{3540FD78-70B7-424E-A375-6D9ACFF741C0}"/>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FB14F48D-2FBD-4D25-8D1C-1F2C62904A80}"/>
              </a:ext>
            </a:extLst>
          </p:cNvPr>
          <p:cNvSpPr>
            <a:spLocks noGrp="1"/>
          </p:cNvSpPr>
          <p:nvPr>
            <p:ph type="sldNum" sz="quarter" idx="12"/>
          </p:nvPr>
        </p:nvSpPr>
        <p:spPr/>
        <p:txBody>
          <a:bodyPr/>
          <a:lstStyle/>
          <a:p>
            <a:fld id="{B4730AA7-F777-4CAC-8CCC-AEA20B9348DC}" type="slidenum">
              <a:rPr lang="sv-SE" smtClean="0"/>
              <a:t>‹#›</a:t>
            </a:fld>
            <a:endParaRPr lang="sv-SE"/>
          </a:p>
        </p:txBody>
      </p:sp>
      <p:sp>
        <p:nvSpPr>
          <p:cNvPr id="10" name="Platshållare för innehåll 2">
            <a:extLst>
              <a:ext uri="{FF2B5EF4-FFF2-40B4-BE49-F238E27FC236}">
                <a16:creationId xmlns:a16="http://schemas.microsoft.com/office/drawing/2014/main" id="{5C763317-F411-4D62-BE3D-5C26FC77F3B8}"/>
              </a:ext>
            </a:extLst>
          </p:cNvPr>
          <p:cNvSpPr>
            <a:spLocks noGrp="1"/>
          </p:cNvSpPr>
          <p:nvPr>
            <p:ph sz="half" idx="1"/>
          </p:nvPr>
        </p:nvSpPr>
        <p:spPr>
          <a:xfrm>
            <a:off x="609600" y="1600201"/>
            <a:ext cx="5181600" cy="4525963"/>
          </a:xfrm>
        </p:spPr>
        <p:txBody>
          <a:bodyPr/>
          <a:lstStyle>
            <a:lvl1pPr>
              <a:lnSpc>
                <a:spcPct val="110000"/>
              </a:lnSpc>
              <a:spcBef>
                <a:spcPts val="1600"/>
              </a:spcBef>
              <a:defRPr/>
            </a:lvl1pPr>
            <a:lvl2pPr>
              <a:spcBef>
                <a:spcPts val="1000"/>
              </a:spcBef>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19" name="Platshållare för bild 18">
            <a:extLst>
              <a:ext uri="{FF2B5EF4-FFF2-40B4-BE49-F238E27FC236}">
                <a16:creationId xmlns:a16="http://schemas.microsoft.com/office/drawing/2014/main" id="{D6486219-2215-4369-90BE-9897A751A24C}"/>
              </a:ext>
            </a:extLst>
          </p:cNvPr>
          <p:cNvSpPr>
            <a:spLocks noGrp="1" noChangeAspect="1"/>
          </p:cNvSpPr>
          <p:nvPr>
            <p:ph type="pic" sz="quarter" idx="13" hasCustomPrompt="1"/>
          </p:nvPr>
        </p:nvSpPr>
        <p:spPr>
          <a:xfrm>
            <a:off x="5969000" y="0"/>
            <a:ext cx="5880100" cy="6557963"/>
          </a:xfrm>
          <a:custGeom>
            <a:avLst/>
            <a:gdLst/>
            <a:ahLst/>
            <a:cxnLst/>
            <a:rect l="l" t="t" r="r" b="b"/>
            <a:pathLst>
              <a:path w="5880100" h="6557963">
                <a:moveTo>
                  <a:pt x="0" y="0"/>
                </a:moveTo>
                <a:lnTo>
                  <a:pt x="5880100" y="0"/>
                </a:lnTo>
                <a:lnTo>
                  <a:pt x="5880100" y="5413848"/>
                </a:lnTo>
                <a:lnTo>
                  <a:pt x="5815773" y="5417096"/>
                </a:lnTo>
                <a:cubicBezTo>
                  <a:pt x="5265126" y="5473017"/>
                  <a:pt x="4827361" y="5910782"/>
                  <a:pt x="4771440" y="6461429"/>
                </a:cubicBezTo>
                <a:lnTo>
                  <a:pt x="4766565" y="6557963"/>
                </a:lnTo>
                <a:lnTo>
                  <a:pt x="0" y="6557963"/>
                </a:lnTo>
                <a:close/>
              </a:path>
            </a:pathLst>
          </a:custGeom>
        </p:spPr>
        <p:txBody>
          <a:bodyPr wrap="square" anchor="ctr" anchorCtr="0">
            <a:noAutofit/>
          </a:bodyPr>
          <a:lstStyle>
            <a:lvl1pPr marL="0" indent="0">
              <a:lnSpc>
                <a:spcPct val="140000"/>
              </a:lnSpc>
              <a:buFontTx/>
              <a:buNone/>
              <a:defRPr sz="2000"/>
            </a:lvl1pPr>
          </a:lstStyle>
          <a:p>
            <a:r>
              <a:rPr lang="sv-SE" dirty="0"/>
              <a:t>Klicka på bildikonen och infoga bild, den fyller ut platshållaren med rundat hörn</a:t>
            </a:r>
            <a:endParaRPr lang="en-US" dirty="0"/>
          </a:p>
        </p:txBody>
      </p:sp>
    </p:spTree>
    <p:extLst>
      <p:ext uri="{BB962C8B-B14F-4D97-AF65-F5344CB8AC3E}">
        <p14:creationId xmlns:p14="http://schemas.microsoft.com/office/powerpoint/2010/main" val="3519901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p:nvPr>
        </p:nvSpPr>
        <p:spPr/>
        <p:txBody>
          <a:bodyPr/>
          <a:lstStyle/>
          <a:p>
            <a:r>
              <a:rPr lang="sv-SE"/>
              <a:t>Klicka här för att ändra mall för rubrikformat</a:t>
            </a:r>
            <a:endParaRPr lang="en-US" dirty="0"/>
          </a:p>
        </p:txBody>
      </p:sp>
      <p:sp>
        <p:nvSpPr>
          <p:cNvPr id="3" name="Platshållare för datum 2">
            <a:extLst>
              <a:ext uri="{FF2B5EF4-FFF2-40B4-BE49-F238E27FC236}">
                <a16:creationId xmlns:a16="http://schemas.microsoft.com/office/drawing/2014/main" id="{E52497BE-5C99-4235-BD47-33F28688C66C}"/>
              </a:ext>
            </a:extLst>
          </p:cNvPr>
          <p:cNvSpPr>
            <a:spLocks noGrp="1"/>
          </p:cNvSpPr>
          <p:nvPr>
            <p:ph type="dt" sz="half" idx="10"/>
          </p:nvPr>
        </p:nvSpPr>
        <p:spPr/>
        <p:txBody>
          <a:bodyPr/>
          <a:lstStyle/>
          <a:p>
            <a:fld id="{A6E01E74-C129-49CC-A8E9-55F17C697E65}" type="datetimeFigureOut">
              <a:rPr lang="sv-SE" smtClean="0"/>
              <a:t>2022-05-04</a:t>
            </a:fld>
            <a:endParaRPr lang="sv-SE"/>
          </a:p>
        </p:txBody>
      </p:sp>
      <p:sp>
        <p:nvSpPr>
          <p:cNvPr id="4" name="Platshållare för sidfot 3">
            <a:extLst>
              <a:ext uri="{FF2B5EF4-FFF2-40B4-BE49-F238E27FC236}">
                <a16:creationId xmlns:a16="http://schemas.microsoft.com/office/drawing/2014/main" id="{3540FD78-70B7-424E-A375-6D9ACFF741C0}"/>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FB14F48D-2FBD-4D25-8D1C-1F2C62904A80}"/>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684189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35652440-C592-4A93-8685-C39895AE5F28}"/>
              </a:ext>
            </a:extLst>
          </p:cNvPr>
          <p:cNvSpPr>
            <a:spLocks noGrp="1"/>
          </p:cNvSpPr>
          <p:nvPr>
            <p:ph type="dt" sz="half" idx="10"/>
          </p:nvPr>
        </p:nvSpPr>
        <p:spPr/>
        <p:txBody>
          <a:bodyPr/>
          <a:lstStyle/>
          <a:p>
            <a:fld id="{A6E01E74-C129-49CC-A8E9-55F17C697E65}" type="datetimeFigureOut">
              <a:rPr lang="sv-SE" smtClean="0"/>
              <a:t>2022-05-04</a:t>
            </a:fld>
            <a:endParaRPr lang="sv-SE"/>
          </a:p>
        </p:txBody>
      </p:sp>
      <p:sp>
        <p:nvSpPr>
          <p:cNvPr id="3" name="Platshållare för sidfot 2">
            <a:extLst>
              <a:ext uri="{FF2B5EF4-FFF2-40B4-BE49-F238E27FC236}">
                <a16:creationId xmlns:a16="http://schemas.microsoft.com/office/drawing/2014/main" id="{DFD48E40-3050-4C22-9774-9FCE32204BE2}"/>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6F3786E9-BBDD-431B-94DD-E3718E997FFE}"/>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204314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Bild med bildtext">
    <p:spTree>
      <p:nvGrpSpPr>
        <p:cNvPr id="1" name=""/>
        <p:cNvGrpSpPr/>
        <p:nvPr/>
      </p:nvGrpSpPr>
      <p:grpSpPr>
        <a:xfrm>
          <a:off x="0" y="0"/>
          <a:ext cx="0" cy="0"/>
          <a:chOff x="0" y="0"/>
          <a:chExt cx="0" cy="0"/>
        </a:xfrm>
      </p:grpSpPr>
      <p:sp>
        <p:nvSpPr>
          <p:cNvPr id="17" name="Platshållare för bild 16">
            <a:extLst>
              <a:ext uri="{FF2B5EF4-FFF2-40B4-BE49-F238E27FC236}">
                <a16:creationId xmlns:a16="http://schemas.microsoft.com/office/drawing/2014/main" id="{AD94CA0B-BF75-4D87-8705-6B5298FD7CD6}"/>
              </a:ext>
            </a:extLst>
          </p:cNvPr>
          <p:cNvSpPr>
            <a:spLocks noGrp="1" noChangeAspect="1"/>
          </p:cNvSpPr>
          <p:nvPr>
            <p:ph type="pic" sz="quarter" idx="13" hasCustomPrompt="1"/>
          </p:nvPr>
        </p:nvSpPr>
        <p:spPr>
          <a:xfrm>
            <a:off x="4904894" y="360000"/>
            <a:ext cx="6947669" cy="6178636"/>
          </a:xfrm>
          <a:custGeom>
            <a:avLst/>
            <a:gdLst/>
            <a:ahLst/>
            <a:cxnLst/>
            <a:rect l="l" t="t" r="r" b="b"/>
            <a:pathLst>
              <a:path w="6947669" h="6264000">
                <a:moveTo>
                  <a:pt x="0" y="0"/>
                </a:moveTo>
                <a:lnTo>
                  <a:pt x="6947669" y="0"/>
                </a:lnTo>
                <a:lnTo>
                  <a:pt x="6947669" y="5141325"/>
                </a:lnTo>
                <a:lnTo>
                  <a:pt x="6873812" y="5145055"/>
                </a:lnTo>
                <a:cubicBezTo>
                  <a:pt x="6323165" y="5200976"/>
                  <a:pt x="5885400" y="5638741"/>
                  <a:pt x="5829479" y="6189389"/>
                </a:cubicBezTo>
                <a:lnTo>
                  <a:pt x="5825711" y="6264000"/>
                </a:lnTo>
                <a:lnTo>
                  <a:pt x="0" y="6264000"/>
                </a:lnTo>
                <a:close/>
              </a:path>
            </a:pathLst>
          </a:custGeom>
        </p:spPr>
        <p:txBody>
          <a:bodyPr wrap="square" anchor="ctr" anchorCtr="0">
            <a:noAutofit/>
          </a:bodyPr>
          <a:lstStyle>
            <a:lvl1pPr marL="0" indent="0">
              <a:lnSpc>
                <a:spcPct val="180000"/>
              </a:lnSpc>
              <a:buFontTx/>
              <a:buNone/>
              <a:defRPr sz="2000"/>
            </a:lvl1pPr>
          </a:lstStyle>
          <a:p>
            <a:r>
              <a:rPr lang="sv-SE" dirty="0"/>
              <a:t>Klicka på ikonen för att lägga till en bild, den fyller </a:t>
            </a:r>
            <a:br>
              <a:rPr lang="sv-SE" dirty="0"/>
            </a:br>
            <a:r>
              <a:rPr lang="sv-SE" dirty="0"/>
              <a:t>ut platshållaren med rundat hörn</a:t>
            </a:r>
            <a:endParaRPr lang="en-US" dirty="0"/>
          </a:p>
        </p:txBody>
      </p:sp>
      <p:sp>
        <p:nvSpPr>
          <p:cNvPr id="2" name="Rubrik 1">
            <a:extLst>
              <a:ext uri="{FF2B5EF4-FFF2-40B4-BE49-F238E27FC236}">
                <a16:creationId xmlns:a16="http://schemas.microsoft.com/office/drawing/2014/main" id="{9EBF9E0C-BEB5-4F8D-9A18-C5E7E941A86E}"/>
              </a:ext>
            </a:extLst>
          </p:cNvPr>
          <p:cNvSpPr>
            <a:spLocks noGrp="1"/>
          </p:cNvSpPr>
          <p:nvPr>
            <p:ph type="title"/>
          </p:nvPr>
        </p:nvSpPr>
        <p:spPr>
          <a:xfrm>
            <a:off x="609600" y="360000"/>
            <a:ext cx="3932237" cy="1600200"/>
          </a:xfrm>
        </p:spPr>
        <p:txBody>
          <a:bodyPr anchor="t" anchorCtr="0"/>
          <a:lstStyle>
            <a:lvl1pPr>
              <a:defRPr sz="3200"/>
            </a:lvl1pPr>
          </a:lstStyle>
          <a:p>
            <a:r>
              <a:rPr lang="sv-SE"/>
              <a:t>Klicka här för att ändra mall för rubrikformat</a:t>
            </a:r>
            <a:endParaRPr lang="en-US" dirty="0"/>
          </a:p>
        </p:txBody>
      </p:sp>
      <p:sp>
        <p:nvSpPr>
          <p:cNvPr id="4" name="Platshållare för text 3">
            <a:extLst>
              <a:ext uri="{FF2B5EF4-FFF2-40B4-BE49-F238E27FC236}">
                <a16:creationId xmlns:a16="http://schemas.microsoft.com/office/drawing/2014/main" id="{A63E5C69-658D-4A13-BCB5-8E05A291B188}"/>
              </a:ext>
            </a:extLst>
          </p:cNvPr>
          <p:cNvSpPr>
            <a:spLocks noGrp="1"/>
          </p:cNvSpPr>
          <p:nvPr>
            <p:ph type="body" sz="half" idx="2"/>
          </p:nvPr>
        </p:nvSpPr>
        <p:spPr>
          <a:xfrm>
            <a:off x="609600" y="1972919"/>
            <a:ext cx="3932237" cy="4262781"/>
          </a:xfrm>
        </p:spPr>
        <p:txBody>
          <a:bodyPr/>
          <a:lstStyle>
            <a:lvl1pPr marL="0" indent="0">
              <a:lnSpc>
                <a:spcPct val="11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55887BAF-EE00-4485-8F3B-9963DB69C339}"/>
              </a:ext>
            </a:extLst>
          </p:cNvPr>
          <p:cNvSpPr>
            <a:spLocks noGrp="1"/>
          </p:cNvSpPr>
          <p:nvPr>
            <p:ph type="dt" sz="half" idx="10"/>
          </p:nvPr>
        </p:nvSpPr>
        <p:spPr/>
        <p:txBody>
          <a:bodyPr/>
          <a:lstStyle/>
          <a:p>
            <a:fld id="{A6E01E74-C129-49CC-A8E9-55F17C697E65}" type="datetimeFigureOut">
              <a:rPr lang="sv-SE" smtClean="0"/>
              <a:t>2022-05-04</a:t>
            </a:fld>
            <a:endParaRPr lang="sv-SE"/>
          </a:p>
        </p:txBody>
      </p:sp>
      <p:sp>
        <p:nvSpPr>
          <p:cNvPr id="6" name="Platshållare för sidfot 5">
            <a:extLst>
              <a:ext uri="{FF2B5EF4-FFF2-40B4-BE49-F238E27FC236}">
                <a16:creationId xmlns:a16="http://schemas.microsoft.com/office/drawing/2014/main" id="{C88BDE05-485E-4AB9-B501-0D51D70E5D0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98D94035-9302-4429-B749-DC9613F50DB8}"/>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985582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vå delar Halv färg">
    <p:bg>
      <p:bgRef idx="1001">
        <a:schemeClr val="bg2"/>
      </p:bgRef>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2098311B-514A-4DC4-8FD1-424CB79B5F36}"/>
              </a:ext>
            </a:extLst>
          </p:cNvPr>
          <p:cNvSpPr/>
          <p:nvPr/>
        </p:nvSpPr>
        <p:spPr>
          <a:xfrm>
            <a:off x="0" y="0"/>
            <a:ext cx="5983357" cy="69469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Rubrik 1">
            <a:extLst>
              <a:ext uri="{FF2B5EF4-FFF2-40B4-BE49-F238E27FC236}">
                <a16:creationId xmlns:a16="http://schemas.microsoft.com/office/drawing/2014/main" id="{8386BA53-80CA-499D-B273-3926ACA41EDA}"/>
              </a:ext>
            </a:extLst>
          </p:cNvPr>
          <p:cNvSpPr>
            <a:spLocks noGrp="1"/>
          </p:cNvSpPr>
          <p:nvPr>
            <p:ph type="title"/>
          </p:nvPr>
        </p:nvSpPr>
        <p:spPr>
          <a:xfrm>
            <a:off x="609600" y="360000"/>
            <a:ext cx="5111750" cy="1143000"/>
          </a:xfrm>
        </p:spPr>
        <p:txBody>
          <a:bodyPr/>
          <a:lstStyle>
            <a:lvl1pPr>
              <a:defRPr>
                <a:solidFill>
                  <a:schemeClr val="bg2"/>
                </a:solidFill>
              </a:defRPr>
            </a:lvl1pPr>
          </a:lstStyle>
          <a:p>
            <a:r>
              <a:rPr lang="sv-SE"/>
              <a:t>Klicka här för att ändra mall för rubrikformat</a:t>
            </a:r>
            <a:endParaRPr lang="en-US" dirty="0"/>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p:nvPr>
        </p:nvSpPr>
        <p:spPr>
          <a:xfrm>
            <a:off x="609600" y="1600201"/>
            <a:ext cx="5181600" cy="4525963"/>
          </a:xfrm>
        </p:spPr>
        <p:txBody>
          <a:bodyPr/>
          <a:lstStyle>
            <a:lvl1pPr>
              <a:lnSpc>
                <a:spcPct val="110000"/>
              </a:lnSpc>
              <a:spcBef>
                <a:spcPts val="1600"/>
              </a:spcBef>
              <a:defRPr>
                <a:solidFill>
                  <a:schemeClr val="bg2"/>
                </a:solidFill>
              </a:defRPr>
            </a:lvl1pPr>
            <a:lvl2pPr>
              <a:spcBef>
                <a:spcPts val="1000"/>
              </a:spcBef>
              <a:defRPr>
                <a:solidFill>
                  <a:schemeClr val="bg2"/>
                </a:solidFill>
              </a:defRPr>
            </a:lvl2pPr>
            <a:lvl3pPr>
              <a:lnSpc>
                <a:spcPct val="110000"/>
              </a:lnSpc>
              <a:defRPr>
                <a:solidFill>
                  <a:schemeClr val="bg2"/>
                </a:solidFill>
              </a:defRPr>
            </a:lvl3pPr>
            <a:lvl4pPr>
              <a:lnSpc>
                <a:spcPct val="110000"/>
              </a:lnSpc>
              <a:defRPr>
                <a:solidFill>
                  <a:schemeClr val="bg2"/>
                </a:solidFill>
              </a:defRPr>
            </a:lvl4pPr>
            <a:lvl5pPr>
              <a:lnSpc>
                <a:spcPct val="110000"/>
              </a:lnSpc>
              <a:defRPr>
                <a:solidFill>
                  <a:schemeClr val="bg2"/>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p:nvPr>
        </p:nvSpPr>
        <p:spPr>
          <a:xfrm>
            <a:off x="6172200" y="1600200"/>
            <a:ext cx="5181600" cy="4525963"/>
          </a:xfrm>
        </p:spPr>
        <p:txBody>
          <a:bodyPr/>
          <a:lstStyle>
            <a:lvl1pPr>
              <a:lnSpc>
                <a:spcPct val="110000"/>
              </a:lnSpc>
              <a:spcBef>
                <a:spcPts val="1600"/>
              </a:spcBef>
              <a:defRPr/>
            </a:lvl1pPr>
            <a:lvl2pPr>
              <a:lnSpc>
                <a:spcPct val="110000"/>
              </a:lnSpc>
              <a:spcBef>
                <a:spcPts val="1000"/>
              </a:spcBef>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Platshållare för datum 4">
            <a:extLst>
              <a:ext uri="{FF2B5EF4-FFF2-40B4-BE49-F238E27FC236}">
                <a16:creationId xmlns:a16="http://schemas.microsoft.com/office/drawing/2014/main" id="{CB1C50E5-8128-40E2-AE11-9CDB6525B05B}"/>
              </a:ext>
            </a:extLst>
          </p:cNvPr>
          <p:cNvSpPr>
            <a:spLocks noGrp="1"/>
          </p:cNvSpPr>
          <p:nvPr>
            <p:ph type="dt" sz="half" idx="10"/>
          </p:nvPr>
        </p:nvSpPr>
        <p:spPr/>
        <p:txBody>
          <a:bodyPr/>
          <a:lstStyle/>
          <a:p>
            <a:fld id="{A6E01E74-C129-49CC-A8E9-55F17C697E65}" type="datetimeFigureOut">
              <a:rPr lang="sv-SE" smtClean="0"/>
              <a:t>2022-05-04</a:t>
            </a:fld>
            <a:endParaRPr lang="sv-SE"/>
          </a:p>
        </p:txBody>
      </p:sp>
      <p:sp>
        <p:nvSpPr>
          <p:cNvPr id="6" name="Platshållare för sidfot 5">
            <a:extLst>
              <a:ext uri="{FF2B5EF4-FFF2-40B4-BE49-F238E27FC236}">
                <a16:creationId xmlns:a16="http://schemas.microsoft.com/office/drawing/2014/main" id="{F8D02EC5-E67C-4775-9C2D-C859085834C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CAE321A-11E3-462D-8B66-93319761E135}"/>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992310893"/>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358EF10-607E-443F-9A2B-8E0CCA88DDA4}"/>
              </a:ext>
            </a:extLst>
          </p:cNvPr>
          <p:cNvSpPr>
            <a:spLocks noGrp="1"/>
          </p:cNvSpPr>
          <p:nvPr>
            <p:ph type="title"/>
          </p:nvPr>
        </p:nvSpPr>
        <p:spPr>
          <a:xfrm>
            <a:off x="609600" y="360000"/>
            <a:ext cx="3932237" cy="1600200"/>
          </a:xfrm>
        </p:spPr>
        <p:txBody>
          <a:bodyPr anchor="t" anchorCtr="0"/>
          <a:lstStyle>
            <a:lvl1pPr>
              <a:defRPr sz="3200"/>
            </a:lvl1pPr>
          </a:lstStyle>
          <a:p>
            <a:r>
              <a:rPr lang="sv-SE"/>
              <a:t>Klicka här för att ändra mall för rubrikformat</a:t>
            </a:r>
            <a:endParaRPr lang="en-US" dirty="0"/>
          </a:p>
        </p:txBody>
      </p:sp>
      <p:sp>
        <p:nvSpPr>
          <p:cNvPr id="3" name="Platshållare för innehåll 2">
            <a:extLst>
              <a:ext uri="{FF2B5EF4-FFF2-40B4-BE49-F238E27FC236}">
                <a16:creationId xmlns:a16="http://schemas.microsoft.com/office/drawing/2014/main" id="{21D38C20-00FE-457A-BE28-DF515DC716F9}"/>
              </a:ext>
            </a:extLst>
          </p:cNvPr>
          <p:cNvSpPr>
            <a:spLocks noGrp="1"/>
          </p:cNvSpPr>
          <p:nvPr>
            <p:ph idx="1"/>
          </p:nvPr>
        </p:nvSpPr>
        <p:spPr>
          <a:xfrm>
            <a:off x="4904893" y="360000"/>
            <a:ext cx="5997150" cy="5186271"/>
          </a:xfrm>
        </p:spPr>
        <p:txBody>
          <a:bodyPr/>
          <a:lstStyle>
            <a:lvl1pPr>
              <a:lnSpc>
                <a:spcPct val="110000"/>
              </a:lnSpc>
              <a:spcBef>
                <a:spcPts val="1600"/>
              </a:spcBef>
              <a:defRPr sz="3200"/>
            </a:lvl1pPr>
            <a:lvl2pPr>
              <a:lnSpc>
                <a:spcPct val="110000"/>
              </a:lnSpc>
              <a:spcBef>
                <a:spcPts val="1000"/>
              </a:spcBef>
              <a:defRPr sz="2800"/>
            </a:lvl2pPr>
            <a:lvl3pPr>
              <a:lnSpc>
                <a:spcPct val="110000"/>
              </a:lnSpc>
              <a:defRPr sz="2400"/>
            </a:lvl3pPr>
            <a:lvl4pPr>
              <a:lnSpc>
                <a:spcPct val="110000"/>
              </a:lnSpc>
              <a:defRPr sz="2000"/>
            </a:lvl4pPr>
            <a:lvl5pPr>
              <a:lnSpc>
                <a:spcPct val="110000"/>
              </a:lnSpc>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Platshållare för text 3">
            <a:extLst>
              <a:ext uri="{FF2B5EF4-FFF2-40B4-BE49-F238E27FC236}">
                <a16:creationId xmlns:a16="http://schemas.microsoft.com/office/drawing/2014/main" id="{9411AA42-BF89-4282-B410-A24FF3FD62E0}"/>
              </a:ext>
            </a:extLst>
          </p:cNvPr>
          <p:cNvSpPr>
            <a:spLocks noGrp="1"/>
          </p:cNvSpPr>
          <p:nvPr>
            <p:ph type="body" sz="half" idx="2"/>
          </p:nvPr>
        </p:nvSpPr>
        <p:spPr>
          <a:xfrm>
            <a:off x="609600" y="1972920"/>
            <a:ext cx="3932237" cy="3573352"/>
          </a:xfrm>
        </p:spPr>
        <p:txBody>
          <a:bodyPr/>
          <a:lstStyle>
            <a:lvl1pPr marL="0" indent="0">
              <a:lnSpc>
                <a:spcPct val="11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E92E6BC3-D697-4291-AD7F-D9344F72EE10}"/>
              </a:ext>
            </a:extLst>
          </p:cNvPr>
          <p:cNvSpPr>
            <a:spLocks noGrp="1"/>
          </p:cNvSpPr>
          <p:nvPr>
            <p:ph type="dt" sz="half" idx="10"/>
          </p:nvPr>
        </p:nvSpPr>
        <p:spPr/>
        <p:txBody>
          <a:bodyPr/>
          <a:lstStyle/>
          <a:p>
            <a:fld id="{A6E01E74-C129-49CC-A8E9-55F17C697E65}" type="datetimeFigureOut">
              <a:rPr lang="sv-SE" smtClean="0"/>
              <a:t>2022-05-04</a:t>
            </a:fld>
            <a:endParaRPr lang="sv-SE"/>
          </a:p>
        </p:txBody>
      </p:sp>
      <p:sp>
        <p:nvSpPr>
          <p:cNvPr id="6" name="Platshållare för sidfot 5">
            <a:extLst>
              <a:ext uri="{FF2B5EF4-FFF2-40B4-BE49-F238E27FC236}">
                <a16:creationId xmlns:a16="http://schemas.microsoft.com/office/drawing/2014/main" id="{1CE3CC86-22E2-427D-ABE9-662DB6754D4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2A25E17-3393-4F80-B950-DA398AE31309}"/>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575183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EAF462B-7C8A-4EC2-9A86-754718BC7D02}"/>
              </a:ext>
            </a:extLst>
          </p:cNvPr>
          <p:cNvSpPr>
            <a:spLocks noGrp="1"/>
          </p:cNvSpPr>
          <p:nvPr>
            <p:ph type="title"/>
          </p:nvPr>
        </p:nvSpPr>
        <p:spPr/>
        <p:txBody>
          <a:bodyPr/>
          <a:lstStyle/>
          <a:p>
            <a:r>
              <a:rPr lang="sv-SE"/>
              <a:t>Klicka här för att ändra mall för rubrikformat</a:t>
            </a:r>
            <a:endParaRPr lang="en-US" dirty="0"/>
          </a:p>
        </p:txBody>
      </p:sp>
      <p:sp>
        <p:nvSpPr>
          <p:cNvPr id="3" name="Platshållare för lodrät text 2">
            <a:extLst>
              <a:ext uri="{FF2B5EF4-FFF2-40B4-BE49-F238E27FC236}">
                <a16:creationId xmlns:a16="http://schemas.microsoft.com/office/drawing/2014/main" id="{A21A1C40-F691-4CC5-83A6-5B0A1689B754}"/>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Platshållare för datum 3">
            <a:extLst>
              <a:ext uri="{FF2B5EF4-FFF2-40B4-BE49-F238E27FC236}">
                <a16:creationId xmlns:a16="http://schemas.microsoft.com/office/drawing/2014/main" id="{6187DD35-D714-4303-964A-38DDA8D022A4}"/>
              </a:ext>
            </a:extLst>
          </p:cNvPr>
          <p:cNvSpPr>
            <a:spLocks noGrp="1"/>
          </p:cNvSpPr>
          <p:nvPr>
            <p:ph type="dt" sz="half" idx="10"/>
          </p:nvPr>
        </p:nvSpPr>
        <p:spPr/>
        <p:txBody>
          <a:bodyPr/>
          <a:lstStyle/>
          <a:p>
            <a:fld id="{A6E01E74-C129-49CC-A8E9-55F17C697E65}" type="datetimeFigureOut">
              <a:rPr lang="sv-SE" smtClean="0"/>
              <a:t>2022-05-04</a:t>
            </a:fld>
            <a:endParaRPr lang="sv-SE"/>
          </a:p>
        </p:txBody>
      </p:sp>
      <p:sp>
        <p:nvSpPr>
          <p:cNvPr id="5" name="Platshållare för sidfot 4">
            <a:extLst>
              <a:ext uri="{FF2B5EF4-FFF2-40B4-BE49-F238E27FC236}">
                <a16:creationId xmlns:a16="http://schemas.microsoft.com/office/drawing/2014/main" id="{6E4A3F55-60A9-43F9-B11A-500A9EBBC0B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FB3C420-137E-419B-A4B1-6D7DDA032FDB}"/>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40032460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1819ED1B-8FA7-4CA8-8308-66D786E373F4}"/>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endParaRPr lang="en-US" dirty="0"/>
          </a:p>
        </p:txBody>
      </p:sp>
      <p:sp>
        <p:nvSpPr>
          <p:cNvPr id="3" name="Platshållare för lodrät text 2">
            <a:extLst>
              <a:ext uri="{FF2B5EF4-FFF2-40B4-BE49-F238E27FC236}">
                <a16:creationId xmlns:a16="http://schemas.microsoft.com/office/drawing/2014/main" id="{BDD152F3-FF17-474D-A5EA-0456353B6C2B}"/>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Platshållare för datum 3">
            <a:extLst>
              <a:ext uri="{FF2B5EF4-FFF2-40B4-BE49-F238E27FC236}">
                <a16:creationId xmlns:a16="http://schemas.microsoft.com/office/drawing/2014/main" id="{C71A49F8-BA16-414D-8C48-95EA85431E89}"/>
              </a:ext>
            </a:extLst>
          </p:cNvPr>
          <p:cNvSpPr>
            <a:spLocks noGrp="1"/>
          </p:cNvSpPr>
          <p:nvPr>
            <p:ph type="dt" sz="half" idx="10"/>
          </p:nvPr>
        </p:nvSpPr>
        <p:spPr/>
        <p:txBody>
          <a:bodyPr/>
          <a:lstStyle/>
          <a:p>
            <a:fld id="{A6E01E74-C129-49CC-A8E9-55F17C697E65}" type="datetimeFigureOut">
              <a:rPr lang="sv-SE" smtClean="0"/>
              <a:t>2022-05-04</a:t>
            </a:fld>
            <a:endParaRPr lang="sv-SE"/>
          </a:p>
        </p:txBody>
      </p:sp>
      <p:sp>
        <p:nvSpPr>
          <p:cNvPr id="5" name="Platshållare för sidfot 4">
            <a:extLst>
              <a:ext uri="{FF2B5EF4-FFF2-40B4-BE49-F238E27FC236}">
                <a16:creationId xmlns:a16="http://schemas.microsoft.com/office/drawing/2014/main" id="{B7DC6E67-21EC-4BD6-A546-4175E072BD8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22F75D8-00D5-4A7F-84FF-AE4D46287B28}"/>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884331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Rubrikbild Inverterad">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A07AEC-4933-4E73-917F-A4A367715DCB}"/>
              </a:ext>
            </a:extLst>
          </p:cNvPr>
          <p:cNvSpPr>
            <a:spLocks noGrp="1"/>
          </p:cNvSpPr>
          <p:nvPr>
            <p:ph type="ctrTitle"/>
          </p:nvPr>
        </p:nvSpPr>
        <p:spPr>
          <a:xfrm>
            <a:off x="914400" y="1700809"/>
            <a:ext cx="10363200" cy="1470025"/>
          </a:xfrm>
        </p:spPr>
        <p:txBody>
          <a:bodyPr anchor="b"/>
          <a:lstStyle>
            <a:lvl1pPr algn="ctr">
              <a:lnSpc>
                <a:spcPct val="110000"/>
              </a:lnSpc>
              <a:defRPr sz="4000">
                <a:solidFill>
                  <a:schemeClr val="tx2"/>
                </a:solidFill>
              </a:defRPr>
            </a:lvl1pPr>
          </a:lstStyle>
          <a:p>
            <a:r>
              <a:rPr lang="sv-SE"/>
              <a:t>Klicka här för att ändra mall för rubrikformat</a:t>
            </a:r>
            <a:endParaRPr lang="en-US" dirty="0"/>
          </a:p>
        </p:txBody>
      </p:sp>
      <p:sp>
        <p:nvSpPr>
          <p:cNvPr id="3" name="Underrubrik 2">
            <a:extLst>
              <a:ext uri="{FF2B5EF4-FFF2-40B4-BE49-F238E27FC236}">
                <a16:creationId xmlns:a16="http://schemas.microsoft.com/office/drawing/2014/main" id="{74B17208-3F22-4DF6-B2AB-2683AB098CC7}"/>
              </a:ext>
            </a:extLst>
          </p:cNvPr>
          <p:cNvSpPr>
            <a:spLocks noGrp="1"/>
          </p:cNvSpPr>
          <p:nvPr>
            <p:ph type="subTitle" idx="1"/>
          </p:nvPr>
        </p:nvSpPr>
        <p:spPr>
          <a:xfrm>
            <a:off x="1828800" y="3404592"/>
            <a:ext cx="8534400" cy="1752600"/>
          </a:xfrm>
        </p:spPr>
        <p:txBody>
          <a:bodyPr/>
          <a:lstStyle>
            <a:lvl1pPr marL="0" indent="0" algn="ctr">
              <a:lnSpc>
                <a:spcPct val="110000"/>
              </a:lnSpc>
              <a:buNone/>
              <a:defRPr sz="32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4" name="Platshållare för datum 3">
            <a:extLst>
              <a:ext uri="{FF2B5EF4-FFF2-40B4-BE49-F238E27FC236}">
                <a16:creationId xmlns:a16="http://schemas.microsoft.com/office/drawing/2014/main" id="{10461F43-B2CB-4520-900E-F3955BA56D3D}"/>
              </a:ext>
            </a:extLst>
          </p:cNvPr>
          <p:cNvSpPr>
            <a:spLocks noGrp="1"/>
          </p:cNvSpPr>
          <p:nvPr>
            <p:ph type="dt" sz="half" idx="10"/>
          </p:nvPr>
        </p:nvSpPr>
        <p:spPr/>
        <p:txBody>
          <a:bodyPr/>
          <a:lstStyle>
            <a:lvl1pPr>
              <a:defRPr>
                <a:solidFill>
                  <a:schemeClr val="bg2"/>
                </a:solidFill>
              </a:defRPr>
            </a:lvl1pPr>
          </a:lstStyle>
          <a:p>
            <a:fld id="{A6E01E74-C129-49CC-A8E9-55F17C697E65}" type="datetimeFigureOut">
              <a:rPr lang="sv-SE" smtClean="0"/>
              <a:t>2022-05-04</a:t>
            </a:fld>
            <a:endParaRPr lang="sv-SE"/>
          </a:p>
        </p:txBody>
      </p:sp>
      <p:sp>
        <p:nvSpPr>
          <p:cNvPr id="5" name="Platshållare för sidfot 4">
            <a:extLst>
              <a:ext uri="{FF2B5EF4-FFF2-40B4-BE49-F238E27FC236}">
                <a16:creationId xmlns:a16="http://schemas.microsoft.com/office/drawing/2014/main" id="{719AC333-F4E3-40BB-A65E-53AF712E71AF}"/>
              </a:ext>
            </a:extLst>
          </p:cNvPr>
          <p:cNvSpPr>
            <a:spLocks noGrp="1"/>
          </p:cNvSpPr>
          <p:nvPr>
            <p:ph type="ftr" sz="quarter" idx="11"/>
          </p:nvPr>
        </p:nvSpPr>
        <p:spPr/>
        <p:txBody>
          <a:bodyPr/>
          <a:lstStyle>
            <a:lvl1pPr>
              <a:defRPr>
                <a:solidFill>
                  <a:schemeClr val="bg2"/>
                </a:solidFill>
              </a:defRPr>
            </a:lvl1pPr>
          </a:lstStyle>
          <a:p>
            <a:endParaRPr lang="sv-SE"/>
          </a:p>
        </p:txBody>
      </p:sp>
      <p:sp>
        <p:nvSpPr>
          <p:cNvPr id="6" name="Platshållare för bildnummer 5">
            <a:extLst>
              <a:ext uri="{FF2B5EF4-FFF2-40B4-BE49-F238E27FC236}">
                <a16:creationId xmlns:a16="http://schemas.microsoft.com/office/drawing/2014/main" id="{0425F725-9A08-4697-93A3-92578D977A93}"/>
              </a:ext>
            </a:extLst>
          </p:cNvPr>
          <p:cNvSpPr>
            <a:spLocks noGrp="1"/>
          </p:cNvSpPr>
          <p:nvPr>
            <p:ph type="sldNum" sz="quarter" idx="12"/>
          </p:nvPr>
        </p:nvSpPr>
        <p:spPr/>
        <p:txBody>
          <a:bodyPr/>
          <a:lstStyle>
            <a:lvl1pPr>
              <a:defRPr>
                <a:solidFill>
                  <a:schemeClr val="bg2"/>
                </a:solidFill>
              </a:defRPr>
            </a:lvl1pPr>
          </a:lstStyle>
          <a:p>
            <a:fld id="{B4730AA7-F777-4CAC-8CCC-AEA20B9348DC}" type="slidenum">
              <a:rPr lang="sv-SE" smtClean="0"/>
              <a:t>‹#›</a:t>
            </a:fld>
            <a:endParaRPr lang="sv-SE"/>
          </a:p>
        </p:txBody>
      </p:sp>
      <p:pic>
        <p:nvPicPr>
          <p:cNvPr id="8" name="Bildobjekt 7">
            <a:extLst>
              <a:ext uri="{FF2B5EF4-FFF2-40B4-BE49-F238E27FC236}">
                <a16:creationId xmlns:a16="http://schemas.microsoft.com/office/drawing/2014/main" id="{5841A27E-EBFD-43BF-902B-FBFCD186907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11479" y="5848346"/>
            <a:ext cx="746613" cy="691200"/>
          </a:xfrm>
          <a:prstGeom prst="rect">
            <a:avLst/>
          </a:prstGeom>
        </p:spPr>
      </p:pic>
    </p:spTree>
    <p:extLst>
      <p:ext uri="{BB962C8B-B14F-4D97-AF65-F5344CB8AC3E}">
        <p14:creationId xmlns:p14="http://schemas.microsoft.com/office/powerpoint/2010/main" val="22700971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1CEC2D-54D3-4A2F-A308-910BC7CAD1A8}"/>
              </a:ext>
            </a:extLst>
          </p:cNvPr>
          <p:cNvSpPr>
            <a:spLocks noGrp="1"/>
          </p:cNvSpPr>
          <p:nvPr>
            <p:ph type="title"/>
          </p:nvPr>
        </p:nvSpPr>
        <p:spPr>
          <a:xfrm>
            <a:off x="609600" y="360000"/>
            <a:ext cx="10972800" cy="1143000"/>
          </a:xfrm>
        </p:spPr>
        <p:txBody>
          <a:bodyPr anchor="t" anchorCtr="0"/>
          <a:lstStyle/>
          <a:p>
            <a:r>
              <a:rPr lang="sv-SE"/>
              <a:t>Klicka här för att ändra mall för rubrikformat</a:t>
            </a:r>
            <a:endParaRPr lang="en-US" dirty="0"/>
          </a:p>
        </p:txBody>
      </p:sp>
      <p:sp>
        <p:nvSpPr>
          <p:cNvPr id="3" name="Platshållare för innehåll 2">
            <a:extLst>
              <a:ext uri="{FF2B5EF4-FFF2-40B4-BE49-F238E27FC236}">
                <a16:creationId xmlns:a16="http://schemas.microsoft.com/office/drawing/2014/main" id="{5EA48A55-5944-49AA-AEC9-DCE7F4FA134C}"/>
              </a:ext>
            </a:extLst>
          </p:cNvPr>
          <p:cNvSpPr>
            <a:spLocks noGrp="1"/>
          </p:cNvSpPr>
          <p:nvPr>
            <p:ph idx="1"/>
          </p:nvPr>
        </p:nvSpPr>
        <p:spPr/>
        <p:txBody>
          <a:bodyPr/>
          <a:lstStyle>
            <a:lvl1pPr>
              <a:lnSpc>
                <a:spcPct val="110000"/>
              </a:lnSpc>
              <a:spcBef>
                <a:spcPts val="1600"/>
              </a:spcBef>
              <a:defRPr/>
            </a:lvl1pPr>
            <a:lvl2pPr>
              <a:lnSpc>
                <a:spcPct val="110000"/>
              </a:lnSpc>
              <a:spcBef>
                <a:spcPts val="800"/>
              </a:spcBef>
              <a:defRPr/>
            </a:lvl2pPr>
            <a:lvl3pPr>
              <a:lnSpc>
                <a:spcPct val="110000"/>
              </a:lnSpc>
              <a:spcBef>
                <a:spcPts val="800"/>
              </a:spcBef>
              <a:defRPr/>
            </a:lvl3pPr>
            <a:lvl4pPr>
              <a:lnSpc>
                <a:spcPct val="110000"/>
              </a:lnSpc>
              <a:spcBef>
                <a:spcPts val="800"/>
              </a:spcBef>
              <a:defRPr/>
            </a:lvl4pPr>
            <a:lvl5pPr>
              <a:lnSpc>
                <a:spcPct val="110000"/>
              </a:lnSpc>
              <a:spcBef>
                <a:spcPts val="800"/>
              </a:spcBef>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Platshållare för datum 3">
            <a:extLst>
              <a:ext uri="{FF2B5EF4-FFF2-40B4-BE49-F238E27FC236}">
                <a16:creationId xmlns:a16="http://schemas.microsoft.com/office/drawing/2014/main" id="{7F369186-E3DF-440E-977F-FB2B3216ED4F}"/>
              </a:ext>
            </a:extLst>
          </p:cNvPr>
          <p:cNvSpPr>
            <a:spLocks noGrp="1"/>
          </p:cNvSpPr>
          <p:nvPr>
            <p:ph type="dt" sz="half" idx="10"/>
          </p:nvPr>
        </p:nvSpPr>
        <p:spPr/>
        <p:txBody>
          <a:bodyPr/>
          <a:lstStyle/>
          <a:p>
            <a:fld id="{A6E01E74-C129-49CC-A8E9-55F17C697E65}" type="datetimeFigureOut">
              <a:rPr lang="sv-SE" smtClean="0"/>
              <a:t>2022-05-04</a:t>
            </a:fld>
            <a:endParaRPr lang="sv-SE"/>
          </a:p>
        </p:txBody>
      </p:sp>
      <p:sp>
        <p:nvSpPr>
          <p:cNvPr id="5" name="Platshållare för sidfot 4">
            <a:extLst>
              <a:ext uri="{FF2B5EF4-FFF2-40B4-BE49-F238E27FC236}">
                <a16:creationId xmlns:a16="http://schemas.microsoft.com/office/drawing/2014/main" id="{D42A9194-8EFD-4250-AB50-26F4F10DACA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ED05CBE-4A1F-49DC-8E48-BBEEB3E600FA}"/>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3679600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Rubrik och innehåll Hav">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1CEC2D-54D3-4A2F-A308-910BC7CAD1A8}"/>
              </a:ext>
            </a:extLst>
          </p:cNvPr>
          <p:cNvSpPr>
            <a:spLocks noGrp="1"/>
          </p:cNvSpPr>
          <p:nvPr>
            <p:ph type="title"/>
          </p:nvPr>
        </p:nvSpPr>
        <p:spPr>
          <a:xfrm>
            <a:off x="609600" y="360000"/>
            <a:ext cx="10972800" cy="1143000"/>
          </a:xfrm>
        </p:spPr>
        <p:txBody>
          <a:bodyPr anchor="t" anchorCtr="0"/>
          <a:lstStyle>
            <a:lvl1pPr>
              <a:defRPr>
                <a:solidFill>
                  <a:schemeClr val="tx2"/>
                </a:solidFill>
              </a:defRPr>
            </a:lvl1pPr>
          </a:lstStyle>
          <a:p>
            <a:r>
              <a:rPr lang="sv-SE"/>
              <a:t>Klicka här för att ändra mall för rubrikformat</a:t>
            </a:r>
            <a:endParaRPr lang="en-US" dirty="0"/>
          </a:p>
        </p:txBody>
      </p:sp>
      <p:sp>
        <p:nvSpPr>
          <p:cNvPr id="3" name="Platshållare för innehåll 2">
            <a:extLst>
              <a:ext uri="{FF2B5EF4-FFF2-40B4-BE49-F238E27FC236}">
                <a16:creationId xmlns:a16="http://schemas.microsoft.com/office/drawing/2014/main" id="{5EA48A55-5944-49AA-AEC9-DCE7F4FA134C}"/>
              </a:ext>
            </a:extLst>
          </p:cNvPr>
          <p:cNvSpPr>
            <a:spLocks noGrp="1"/>
          </p:cNvSpPr>
          <p:nvPr>
            <p:ph idx="1"/>
          </p:nvPr>
        </p:nvSpPr>
        <p:spPr/>
        <p:txBody>
          <a:bodyPr/>
          <a:lstStyle>
            <a:lvl1pPr>
              <a:lnSpc>
                <a:spcPct val="110000"/>
              </a:lnSpc>
              <a:spcBef>
                <a:spcPts val="1600"/>
              </a:spcBef>
              <a:defRPr>
                <a:solidFill>
                  <a:schemeClr val="tx2"/>
                </a:solidFill>
              </a:defRPr>
            </a:lvl1pPr>
            <a:lvl2pPr>
              <a:lnSpc>
                <a:spcPct val="110000"/>
              </a:lnSpc>
              <a:spcBef>
                <a:spcPts val="800"/>
              </a:spcBef>
              <a:defRPr>
                <a:solidFill>
                  <a:schemeClr val="tx2"/>
                </a:solidFill>
              </a:defRPr>
            </a:lvl2pPr>
            <a:lvl3pPr>
              <a:lnSpc>
                <a:spcPct val="110000"/>
              </a:lnSpc>
              <a:spcBef>
                <a:spcPts val="800"/>
              </a:spcBef>
              <a:defRPr>
                <a:solidFill>
                  <a:schemeClr val="tx2"/>
                </a:solidFill>
              </a:defRPr>
            </a:lvl3pPr>
            <a:lvl4pPr>
              <a:lnSpc>
                <a:spcPct val="110000"/>
              </a:lnSpc>
              <a:spcBef>
                <a:spcPts val="800"/>
              </a:spcBef>
              <a:defRPr>
                <a:solidFill>
                  <a:schemeClr val="tx2"/>
                </a:solidFill>
              </a:defRPr>
            </a:lvl4pPr>
            <a:lvl5pPr>
              <a:lnSpc>
                <a:spcPct val="110000"/>
              </a:lnSpc>
              <a:spcBef>
                <a:spcPts val="800"/>
              </a:spcBef>
              <a:defRPr>
                <a:solidFill>
                  <a:schemeClr val="tx2"/>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Platshållare för datum 3">
            <a:extLst>
              <a:ext uri="{FF2B5EF4-FFF2-40B4-BE49-F238E27FC236}">
                <a16:creationId xmlns:a16="http://schemas.microsoft.com/office/drawing/2014/main" id="{7F369186-E3DF-440E-977F-FB2B3216ED4F}"/>
              </a:ext>
            </a:extLst>
          </p:cNvPr>
          <p:cNvSpPr>
            <a:spLocks noGrp="1"/>
          </p:cNvSpPr>
          <p:nvPr>
            <p:ph type="dt" sz="half" idx="10"/>
          </p:nvPr>
        </p:nvSpPr>
        <p:spPr/>
        <p:txBody>
          <a:bodyPr/>
          <a:lstStyle/>
          <a:p>
            <a:fld id="{A6E01E74-C129-49CC-A8E9-55F17C697E65}" type="datetimeFigureOut">
              <a:rPr lang="sv-SE" smtClean="0"/>
              <a:t>2022-05-04</a:t>
            </a:fld>
            <a:endParaRPr lang="sv-SE"/>
          </a:p>
        </p:txBody>
      </p:sp>
      <p:sp>
        <p:nvSpPr>
          <p:cNvPr id="5" name="Platshållare för sidfot 4">
            <a:extLst>
              <a:ext uri="{FF2B5EF4-FFF2-40B4-BE49-F238E27FC236}">
                <a16:creationId xmlns:a16="http://schemas.microsoft.com/office/drawing/2014/main" id="{D42A9194-8EFD-4250-AB50-26F4F10DACA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ED05CBE-4A1F-49DC-8E48-BBEEB3E600FA}"/>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033364922"/>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Rubrik och innehåll Grädde">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1CEC2D-54D3-4A2F-A308-910BC7CAD1A8}"/>
              </a:ext>
            </a:extLst>
          </p:cNvPr>
          <p:cNvSpPr>
            <a:spLocks noGrp="1"/>
          </p:cNvSpPr>
          <p:nvPr>
            <p:ph type="title"/>
          </p:nvPr>
        </p:nvSpPr>
        <p:spPr>
          <a:xfrm>
            <a:off x="609600" y="360000"/>
            <a:ext cx="10972800" cy="1143000"/>
          </a:xfrm>
        </p:spPr>
        <p:txBody>
          <a:bodyPr anchor="t" anchorCtr="0"/>
          <a:lstStyle>
            <a:lvl1pPr>
              <a:defRPr>
                <a:solidFill>
                  <a:schemeClr val="tx2"/>
                </a:solidFill>
              </a:defRPr>
            </a:lvl1pPr>
          </a:lstStyle>
          <a:p>
            <a:r>
              <a:rPr lang="sv-SE"/>
              <a:t>Klicka här för att ändra mall för rubrikformat</a:t>
            </a:r>
            <a:endParaRPr lang="en-US" dirty="0"/>
          </a:p>
        </p:txBody>
      </p:sp>
      <p:sp>
        <p:nvSpPr>
          <p:cNvPr id="3" name="Platshållare för innehåll 2">
            <a:extLst>
              <a:ext uri="{FF2B5EF4-FFF2-40B4-BE49-F238E27FC236}">
                <a16:creationId xmlns:a16="http://schemas.microsoft.com/office/drawing/2014/main" id="{5EA48A55-5944-49AA-AEC9-DCE7F4FA134C}"/>
              </a:ext>
            </a:extLst>
          </p:cNvPr>
          <p:cNvSpPr>
            <a:spLocks noGrp="1"/>
          </p:cNvSpPr>
          <p:nvPr>
            <p:ph idx="1"/>
          </p:nvPr>
        </p:nvSpPr>
        <p:spPr/>
        <p:txBody>
          <a:bodyPr/>
          <a:lstStyle>
            <a:lvl1pPr>
              <a:lnSpc>
                <a:spcPct val="110000"/>
              </a:lnSpc>
              <a:spcBef>
                <a:spcPts val="1600"/>
              </a:spcBef>
              <a:defRPr>
                <a:solidFill>
                  <a:schemeClr val="tx2"/>
                </a:solidFill>
              </a:defRPr>
            </a:lvl1pPr>
            <a:lvl2pPr>
              <a:lnSpc>
                <a:spcPct val="110000"/>
              </a:lnSpc>
              <a:spcBef>
                <a:spcPts val="800"/>
              </a:spcBef>
              <a:defRPr>
                <a:solidFill>
                  <a:schemeClr val="tx2"/>
                </a:solidFill>
              </a:defRPr>
            </a:lvl2pPr>
            <a:lvl3pPr>
              <a:lnSpc>
                <a:spcPct val="110000"/>
              </a:lnSpc>
              <a:spcBef>
                <a:spcPts val="800"/>
              </a:spcBef>
              <a:defRPr>
                <a:solidFill>
                  <a:schemeClr val="tx2"/>
                </a:solidFill>
              </a:defRPr>
            </a:lvl3pPr>
            <a:lvl4pPr>
              <a:lnSpc>
                <a:spcPct val="110000"/>
              </a:lnSpc>
              <a:spcBef>
                <a:spcPts val="800"/>
              </a:spcBef>
              <a:defRPr>
                <a:solidFill>
                  <a:schemeClr val="tx2"/>
                </a:solidFill>
              </a:defRPr>
            </a:lvl4pPr>
            <a:lvl5pPr>
              <a:lnSpc>
                <a:spcPct val="110000"/>
              </a:lnSpc>
              <a:spcBef>
                <a:spcPts val="800"/>
              </a:spcBef>
              <a:defRPr>
                <a:solidFill>
                  <a:schemeClr val="tx2"/>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Platshållare för datum 3">
            <a:extLst>
              <a:ext uri="{FF2B5EF4-FFF2-40B4-BE49-F238E27FC236}">
                <a16:creationId xmlns:a16="http://schemas.microsoft.com/office/drawing/2014/main" id="{7F369186-E3DF-440E-977F-FB2B3216ED4F}"/>
              </a:ext>
            </a:extLst>
          </p:cNvPr>
          <p:cNvSpPr>
            <a:spLocks noGrp="1"/>
          </p:cNvSpPr>
          <p:nvPr>
            <p:ph type="dt" sz="half" idx="10"/>
          </p:nvPr>
        </p:nvSpPr>
        <p:spPr/>
        <p:txBody>
          <a:bodyPr/>
          <a:lstStyle/>
          <a:p>
            <a:fld id="{A6E01E74-C129-49CC-A8E9-55F17C697E65}" type="datetimeFigureOut">
              <a:rPr lang="sv-SE" smtClean="0"/>
              <a:t>2022-05-04</a:t>
            </a:fld>
            <a:endParaRPr lang="sv-SE"/>
          </a:p>
        </p:txBody>
      </p:sp>
      <p:sp>
        <p:nvSpPr>
          <p:cNvPr id="5" name="Platshållare för sidfot 4">
            <a:extLst>
              <a:ext uri="{FF2B5EF4-FFF2-40B4-BE49-F238E27FC236}">
                <a16:creationId xmlns:a16="http://schemas.microsoft.com/office/drawing/2014/main" id="{D42A9194-8EFD-4250-AB50-26F4F10DACA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ED05CBE-4A1F-49DC-8E48-BBEEB3E600FA}"/>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702688171"/>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vsnittsrubrik">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051D5E-8234-4FE1-A794-EDA62F1A143A}"/>
              </a:ext>
            </a:extLst>
          </p:cNvPr>
          <p:cNvSpPr>
            <a:spLocks noGrp="1"/>
          </p:cNvSpPr>
          <p:nvPr>
            <p:ph type="title"/>
          </p:nvPr>
        </p:nvSpPr>
        <p:spPr>
          <a:xfrm>
            <a:off x="831850" y="1709738"/>
            <a:ext cx="10515600" cy="2852737"/>
          </a:xfrm>
        </p:spPr>
        <p:txBody>
          <a:bodyPr anchor="b"/>
          <a:lstStyle>
            <a:lvl1pPr>
              <a:defRPr sz="5000">
                <a:solidFill>
                  <a:schemeClr val="tx2"/>
                </a:solidFill>
              </a:defRPr>
            </a:lvl1pPr>
          </a:lstStyle>
          <a:p>
            <a:r>
              <a:rPr lang="sv-SE"/>
              <a:t>Klicka här för att ändra mall för rubrikformat</a:t>
            </a:r>
            <a:endParaRPr lang="en-US" dirty="0"/>
          </a:p>
        </p:txBody>
      </p:sp>
      <p:sp>
        <p:nvSpPr>
          <p:cNvPr id="3" name="Platshållare för text 2">
            <a:extLst>
              <a:ext uri="{FF2B5EF4-FFF2-40B4-BE49-F238E27FC236}">
                <a16:creationId xmlns:a16="http://schemas.microsoft.com/office/drawing/2014/main" id="{C39D4FA4-1020-4858-AFFD-B42ADD9A0257}"/>
              </a:ext>
            </a:extLst>
          </p:cNvPr>
          <p:cNvSpPr>
            <a:spLocks noGrp="1"/>
          </p:cNvSpPr>
          <p:nvPr>
            <p:ph type="body" idx="1"/>
          </p:nvPr>
        </p:nvSpPr>
        <p:spPr>
          <a:xfrm>
            <a:off x="831850" y="4589463"/>
            <a:ext cx="10515600" cy="1500187"/>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B9AA0B6B-7AF9-4DB1-9AD8-B53FE065E15E}"/>
              </a:ext>
            </a:extLst>
          </p:cNvPr>
          <p:cNvSpPr>
            <a:spLocks noGrp="1"/>
          </p:cNvSpPr>
          <p:nvPr>
            <p:ph type="dt" sz="half" idx="10"/>
          </p:nvPr>
        </p:nvSpPr>
        <p:spPr/>
        <p:txBody>
          <a:bodyPr/>
          <a:lstStyle/>
          <a:p>
            <a:fld id="{A6E01E74-C129-49CC-A8E9-55F17C697E65}" type="datetimeFigureOut">
              <a:rPr lang="sv-SE" smtClean="0"/>
              <a:t>2022-05-04</a:t>
            </a:fld>
            <a:endParaRPr lang="sv-SE"/>
          </a:p>
        </p:txBody>
      </p:sp>
      <p:sp>
        <p:nvSpPr>
          <p:cNvPr id="5" name="Platshållare för sidfot 4">
            <a:extLst>
              <a:ext uri="{FF2B5EF4-FFF2-40B4-BE49-F238E27FC236}">
                <a16:creationId xmlns:a16="http://schemas.microsoft.com/office/drawing/2014/main" id="{A173734F-9E81-4EBF-828B-55E450247C8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B4E38FE-8DC6-480D-A933-4F56F2E69512}"/>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469637950"/>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86BA53-80CA-499D-B273-3926ACA41EDA}"/>
              </a:ext>
            </a:extLst>
          </p:cNvPr>
          <p:cNvSpPr>
            <a:spLocks noGrp="1"/>
          </p:cNvSpPr>
          <p:nvPr>
            <p:ph type="title"/>
          </p:nvPr>
        </p:nvSpPr>
        <p:spPr/>
        <p:txBody>
          <a:bodyPr/>
          <a:lstStyle/>
          <a:p>
            <a:r>
              <a:rPr lang="sv-SE"/>
              <a:t>Klicka här för att ändra mall för rubrikformat</a:t>
            </a:r>
            <a:endParaRPr lang="en-US" dirty="0"/>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p:nvPr>
        </p:nvSpPr>
        <p:spPr>
          <a:xfrm>
            <a:off x="609600" y="1600201"/>
            <a:ext cx="5181600" cy="4525963"/>
          </a:xfrm>
        </p:spPr>
        <p:txBody>
          <a:bodyPr/>
          <a:lstStyle>
            <a:lvl1pPr>
              <a:lnSpc>
                <a:spcPct val="110000"/>
              </a:lnSpc>
              <a:spcBef>
                <a:spcPts val="1600"/>
              </a:spcBef>
              <a:defRPr/>
            </a:lvl1pPr>
            <a:lvl2pPr>
              <a:spcBef>
                <a:spcPts val="1000"/>
              </a:spcBef>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p:nvPr>
        </p:nvSpPr>
        <p:spPr>
          <a:xfrm>
            <a:off x="6172200" y="1600200"/>
            <a:ext cx="5181600" cy="4525963"/>
          </a:xfrm>
        </p:spPr>
        <p:txBody>
          <a:bodyPr/>
          <a:lstStyle>
            <a:lvl1pPr>
              <a:lnSpc>
                <a:spcPct val="110000"/>
              </a:lnSpc>
              <a:spcBef>
                <a:spcPts val="1600"/>
              </a:spcBef>
              <a:defRPr/>
            </a:lvl1pPr>
            <a:lvl2pPr>
              <a:lnSpc>
                <a:spcPct val="110000"/>
              </a:lnSpc>
              <a:spcBef>
                <a:spcPts val="1000"/>
              </a:spcBef>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Platshållare för datum 4">
            <a:extLst>
              <a:ext uri="{FF2B5EF4-FFF2-40B4-BE49-F238E27FC236}">
                <a16:creationId xmlns:a16="http://schemas.microsoft.com/office/drawing/2014/main" id="{CB1C50E5-8128-40E2-AE11-9CDB6525B05B}"/>
              </a:ext>
            </a:extLst>
          </p:cNvPr>
          <p:cNvSpPr>
            <a:spLocks noGrp="1"/>
          </p:cNvSpPr>
          <p:nvPr>
            <p:ph type="dt" sz="half" idx="10"/>
          </p:nvPr>
        </p:nvSpPr>
        <p:spPr/>
        <p:txBody>
          <a:bodyPr/>
          <a:lstStyle/>
          <a:p>
            <a:fld id="{A6E01E74-C129-49CC-A8E9-55F17C697E65}" type="datetimeFigureOut">
              <a:rPr lang="sv-SE" smtClean="0"/>
              <a:t>2022-05-04</a:t>
            </a:fld>
            <a:endParaRPr lang="sv-SE"/>
          </a:p>
        </p:txBody>
      </p:sp>
      <p:sp>
        <p:nvSpPr>
          <p:cNvPr id="6" name="Platshållare för sidfot 5">
            <a:extLst>
              <a:ext uri="{FF2B5EF4-FFF2-40B4-BE49-F238E27FC236}">
                <a16:creationId xmlns:a16="http://schemas.microsoft.com/office/drawing/2014/main" id="{F8D02EC5-E67C-4775-9C2D-C859085834C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CAE321A-11E3-462D-8B66-93319761E135}"/>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406839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109971-4745-4ECE-8A5C-4E00F03AC096}"/>
              </a:ext>
            </a:extLst>
          </p:cNvPr>
          <p:cNvSpPr>
            <a:spLocks noGrp="1"/>
          </p:cNvSpPr>
          <p:nvPr>
            <p:ph type="title"/>
          </p:nvPr>
        </p:nvSpPr>
        <p:spPr>
          <a:xfrm>
            <a:off x="609600" y="360000"/>
            <a:ext cx="10972800" cy="1143000"/>
          </a:xfrm>
        </p:spPr>
        <p:txBody>
          <a:bodyPr/>
          <a:lstStyle/>
          <a:p>
            <a:r>
              <a:rPr lang="sv-SE"/>
              <a:t>Klicka här för att ändra mall för rubrikformat</a:t>
            </a:r>
            <a:endParaRPr lang="en-US" dirty="0"/>
          </a:p>
        </p:txBody>
      </p:sp>
      <p:sp>
        <p:nvSpPr>
          <p:cNvPr id="3" name="Platshållare för text 2">
            <a:extLst>
              <a:ext uri="{FF2B5EF4-FFF2-40B4-BE49-F238E27FC236}">
                <a16:creationId xmlns:a16="http://schemas.microsoft.com/office/drawing/2014/main" id="{596A0ADB-768E-4380-A0DC-DA924401FB73}"/>
              </a:ext>
            </a:extLst>
          </p:cNvPr>
          <p:cNvSpPr>
            <a:spLocks noGrp="1"/>
          </p:cNvSpPr>
          <p:nvPr>
            <p:ph type="body" idx="1"/>
          </p:nvPr>
        </p:nvSpPr>
        <p:spPr>
          <a:xfrm>
            <a:off x="609600" y="154940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5419755C-5DBD-4541-AA01-2558E5D30508}"/>
              </a:ext>
            </a:extLst>
          </p:cNvPr>
          <p:cNvSpPr>
            <a:spLocks noGrp="1"/>
          </p:cNvSpPr>
          <p:nvPr>
            <p:ph sz="half" idx="2"/>
          </p:nvPr>
        </p:nvSpPr>
        <p:spPr>
          <a:xfrm>
            <a:off x="609600" y="2505075"/>
            <a:ext cx="5157787" cy="3684588"/>
          </a:xfrm>
        </p:spPr>
        <p:txBody>
          <a:bodyPr/>
          <a:lstStyle>
            <a:lvl1pPr>
              <a:lnSpc>
                <a:spcPct val="110000"/>
              </a:lnSpc>
              <a:spcBef>
                <a:spcPts val="1600"/>
              </a:spcBef>
              <a:defRPr sz="2800"/>
            </a:lvl1pPr>
            <a:lvl2pPr>
              <a:lnSpc>
                <a:spcPct val="110000"/>
              </a:lnSpc>
              <a:spcBef>
                <a:spcPts val="1000"/>
              </a:spcBef>
              <a:defRPr sz="2400"/>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Platshållare för text 4">
            <a:extLst>
              <a:ext uri="{FF2B5EF4-FFF2-40B4-BE49-F238E27FC236}">
                <a16:creationId xmlns:a16="http://schemas.microsoft.com/office/drawing/2014/main" id="{C84B153F-E910-4E67-86A0-0C4BB4976259}"/>
              </a:ext>
            </a:extLst>
          </p:cNvPr>
          <p:cNvSpPr>
            <a:spLocks noGrp="1"/>
          </p:cNvSpPr>
          <p:nvPr>
            <p:ph type="body" sz="quarter" idx="3"/>
          </p:nvPr>
        </p:nvSpPr>
        <p:spPr>
          <a:xfrm>
            <a:off x="6382650" y="154940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5E39F378-447A-4833-854F-DDA68DE37968}"/>
              </a:ext>
            </a:extLst>
          </p:cNvPr>
          <p:cNvSpPr>
            <a:spLocks noGrp="1"/>
          </p:cNvSpPr>
          <p:nvPr>
            <p:ph sz="quarter" idx="4"/>
          </p:nvPr>
        </p:nvSpPr>
        <p:spPr>
          <a:xfrm>
            <a:off x="6399212" y="2505074"/>
            <a:ext cx="5183188" cy="3684588"/>
          </a:xfrm>
        </p:spPr>
        <p:txBody>
          <a:bodyPr/>
          <a:lstStyle>
            <a:lvl1pPr>
              <a:lnSpc>
                <a:spcPct val="110000"/>
              </a:lnSpc>
              <a:spcBef>
                <a:spcPts val="1600"/>
              </a:spcBef>
              <a:defRPr sz="2800"/>
            </a:lvl1pPr>
            <a:lvl2pPr>
              <a:lnSpc>
                <a:spcPct val="110000"/>
              </a:lnSpc>
              <a:spcBef>
                <a:spcPts val="1000"/>
              </a:spcBef>
              <a:defRPr sz="2400"/>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Platshållare för datum 6">
            <a:extLst>
              <a:ext uri="{FF2B5EF4-FFF2-40B4-BE49-F238E27FC236}">
                <a16:creationId xmlns:a16="http://schemas.microsoft.com/office/drawing/2014/main" id="{C1B20FEC-AC6C-4185-9558-FF62052651D4}"/>
              </a:ext>
            </a:extLst>
          </p:cNvPr>
          <p:cNvSpPr>
            <a:spLocks noGrp="1"/>
          </p:cNvSpPr>
          <p:nvPr>
            <p:ph type="dt" sz="half" idx="10"/>
          </p:nvPr>
        </p:nvSpPr>
        <p:spPr/>
        <p:txBody>
          <a:bodyPr/>
          <a:lstStyle/>
          <a:p>
            <a:fld id="{A6E01E74-C129-49CC-A8E9-55F17C697E65}" type="datetimeFigureOut">
              <a:rPr lang="sv-SE" smtClean="0"/>
              <a:t>2022-05-04</a:t>
            </a:fld>
            <a:endParaRPr lang="sv-SE"/>
          </a:p>
        </p:txBody>
      </p:sp>
      <p:sp>
        <p:nvSpPr>
          <p:cNvPr id="8" name="Platshållare för sidfot 7">
            <a:extLst>
              <a:ext uri="{FF2B5EF4-FFF2-40B4-BE49-F238E27FC236}">
                <a16:creationId xmlns:a16="http://schemas.microsoft.com/office/drawing/2014/main" id="{C32B6478-60E6-4DB5-8AD9-C74836F55600}"/>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0966DAE3-5F86-48E0-A3B9-18884EA4F6F3}"/>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991789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Helsidesbild">
    <p:spTree>
      <p:nvGrpSpPr>
        <p:cNvPr id="1" name=""/>
        <p:cNvGrpSpPr/>
        <p:nvPr/>
      </p:nvGrpSpPr>
      <p:grpSpPr>
        <a:xfrm>
          <a:off x="0" y="0"/>
          <a:ext cx="0" cy="0"/>
          <a:chOff x="0" y="0"/>
          <a:chExt cx="0" cy="0"/>
        </a:xfrm>
      </p:grpSpPr>
      <p:sp>
        <p:nvSpPr>
          <p:cNvPr id="10" name="Platshållare för bild 9">
            <a:extLst>
              <a:ext uri="{FF2B5EF4-FFF2-40B4-BE49-F238E27FC236}">
                <a16:creationId xmlns:a16="http://schemas.microsoft.com/office/drawing/2014/main" id="{16386569-DA0D-4783-86EC-67A11FBDDEE2}"/>
              </a:ext>
            </a:extLst>
          </p:cNvPr>
          <p:cNvSpPr>
            <a:spLocks noGrp="1" noChangeAspect="1"/>
          </p:cNvSpPr>
          <p:nvPr>
            <p:ph type="pic" sz="quarter" idx="13" hasCustomPrompt="1"/>
          </p:nvPr>
        </p:nvSpPr>
        <p:spPr>
          <a:xfrm>
            <a:off x="0" y="0"/>
            <a:ext cx="11862000" cy="6552000"/>
          </a:xfrm>
          <a:custGeom>
            <a:avLst/>
            <a:gdLst/>
            <a:ahLst/>
            <a:cxnLst/>
            <a:rect l="l" t="t" r="r" b="b"/>
            <a:pathLst>
              <a:path w="11862000" h="6552000">
                <a:moveTo>
                  <a:pt x="0" y="0"/>
                </a:moveTo>
                <a:lnTo>
                  <a:pt x="11862000" y="0"/>
                </a:lnTo>
                <a:lnTo>
                  <a:pt x="11862000" y="5414062"/>
                </a:lnTo>
                <a:lnTo>
                  <a:pt x="11780700" y="5418167"/>
                </a:lnTo>
                <a:cubicBezTo>
                  <a:pt x="11269385" y="5470094"/>
                  <a:pt x="10855402" y="5851263"/>
                  <a:pt x="10754096" y="6346330"/>
                </a:cubicBezTo>
                <a:lnTo>
                  <a:pt x="10733363" y="6552000"/>
                </a:lnTo>
                <a:lnTo>
                  <a:pt x="0" y="6552000"/>
                </a:lnTo>
                <a:close/>
              </a:path>
            </a:pathLst>
          </a:custGeom>
        </p:spPr>
        <p:txBody>
          <a:bodyPr wrap="square" anchor="ctr" anchorCtr="1">
            <a:noAutofit/>
          </a:bodyPr>
          <a:lstStyle>
            <a:lvl1pPr marL="0" indent="0" algn="ctr">
              <a:lnSpc>
                <a:spcPct val="200000"/>
              </a:lnSpc>
              <a:buFontTx/>
              <a:buNone/>
              <a:defRPr/>
            </a:lvl1pPr>
          </a:lstStyle>
          <a:p>
            <a:r>
              <a:rPr lang="sv-SE" dirty="0"/>
              <a:t>Klicka på bildikonen och infoga bild, den fyller ut platshållaren med rundat hörn</a:t>
            </a:r>
            <a:endParaRPr lang="en-US" dirty="0"/>
          </a:p>
        </p:txBody>
      </p:sp>
      <p:sp>
        <p:nvSpPr>
          <p:cNvPr id="2" name="Rubrik 1">
            <a:extLst>
              <a:ext uri="{FF2B5EF4-FFF2-40B4-BE49-F238E27FC236}">
                <a16:creationId xmlns:a16="http://schemas.microsoft.com/office/drawing/2014/main" id="{7C30C2DA-4F3E-427C-8338-E3FE1B9EBD00}"/>
              </a:ext>
            </a:extLst>
          </p:cNvPr>
          <p:cNvSpPr>
            <a:spLocks noGrp="1"/>
          </p:cNvSpPr>
          <p:nvPr>
            <p:ph type="title"/>
          </p:nvPr>
        </p:nvSpPr>
        <p:spPr/>
        <p:txBody>
          <a:bodyPr/>
          <a:lstStyle/>
          <a:p>
            <a:r>
              <a:rPr lang="sv-SE"/>
              <a:t>Klicka här för att ändra mall för rubrikformat</a:t>
            </a:r>
            <a:endParaRPr lang="en-US" dirty="0"/>
          </a:p>
        </p:txBody>
      </p:sp>
      <p:sp>
        <p:nvSpPr>
          <p:cNvPr id="3" name="Platshållare för datum 2">
            <a:extLst>
              <a:ext uri="{FF2B5EF4-FFF2-40B4-BE49-F238E27FC236}">
                <a16:creationId xmlns:a16="http://schemas.microsoft.com/office/drawing/2014/main" id="{E52497BE-5C99-4235-BD47-33F28688C66C}"/>
              </a:ext>
            </a:extLst>
          </p:cNvPr>
          <p:cNvSpPr>
            <a:spLocks noGrp="1"/>
          </p:cNvSpPr>
          <p:nvPr>
            <p:ph type="dt" sz="half" idx="10"/>
          </p:nvPr>
        </p:nvSpPr>
        <p:spPr/>
        <p:txBody>
          <a:bodyPr/>
          <a:lstStyle/>
          <a:p>
            <a:fld id="{A6E01E74-C129-49CC-A8E9-55F17C697E65}" type="datetimeFigureOut">
              <a:rPr lang="sv-SE" smtClean="0"/>
              <a:t>2022-05-04</a:t>
            </a:fld>
            <a:endParaRPr lang="sv-SE"/>
          </a:p>
        </p:txBody>
      </p:sp>
      <p:sp>
        <p:nvSpPr>
          <p:cNvPr id="4" name="Platshållare för sidfot 3">
            <a:extLst>
              <a:ext uri="{FF2B5EF4-FFF2-40B4-BE49-F238E27FC236}">
                <a16:creationId xmlns:a16="http://schemas.microsoft.com/office/drawing/2014/main" id="{3540FD78-70B7-424E-A375-6D9ACFF741C0}"/>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FB14F48D-2FBD-4D25-8D1C-1F2C62904A80}"/>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3982186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FD2AB036-DCCD-4091-86D3-9356430B4B4E}"/>
              </a:ext>
            </a:extLst>
          </p:cNvPr>
          <p:cNvSpPr>
            <a:spLocks noGrp="1"/>
          </p:cNvSpPr>
          <p:nvPr>
            <p:ph type="title"/>
          </p:nvPr>
        </p:nvSpPr>
        <p:spPr>
          <a:xfrm>
            <a:off x="609600" y="360000"/>
            <a:ext cx="10972800" cy="1143000"/>
          </a:xfrm>
          <a:prstGeom prst="rect">
            <a:avLst/>
          </a:prstGeom>
        </p:spPr>
        <p:txBody>
          <a:bodyPr vert="horz" lIns="91440" tIns="45720" rIns="91440" bIns="45720" rtlCol="0" anchor="t" anchorCtr="0">
            <a:noAutofit/>
          </a:bodyPr>
          <a:lstStyle/>
          <a:p>
            <a:r>
              <a:rPr lang="en-US" dirty="0"/>
              <a:t>Klicka här för att ändra mall för rubrikformat</a:t>
            </a:r>
          </a:p>
        </p:txBody>
      </p:sp>
      <p:pic>
        <p:nvPicPr>
          <p:cNvPr id="7" name="Bildobjekt 5">
            <a:extLst>
              <a:ext uri="{FF2B5EF4-FFF2-40B4-BE49-F238E27FC236}">
                <a16:creationId xmlns:a16="http://schemas.microsoft.com/office/drawing/2014/main" id="{F7A0A58A-FC56-47DC-BCC8-CE51EE2570FE}"/>
              </a:ext>
            </a:extLst>
          </p:cNvPr>
          <p:cNvPicPr>
            <a:picLocks noChangeAspect="1" noChangeArrowheads="1"/>
          </p:cNvPicPr>
          <p:nvPr/>
        </p:nvPicPr>
        <p:blipFill>
          <a:blip r:embed="rId19" cstate="screen">
            <a:extLst>
              <a:ext uri="{28A0092B-C50C-407E-A947-70E740481C1C}">
                <a14:useLocalDpi xmlns:a14="http://schemas.microsoft.com/office/drawing/2010/main" val="0"/>
              </a:ext>
            </a:extLst>
          </a:blip>
          <a:srcRect l="2496" t="2553"/>
          <a:stretch>
            <a:fillRect/>
          </a:stretch>
        </p:blipFill>
        <p:spPr bwMode="auto">
          <a:xfrm>
            <a:off x="-12700" y="0"/>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Platshållare för text 2">
            <a:extLst>
              <a:ext uri="{FF2B5EF4-FFF2-40B4-BE49-F238E27FC236}">
                <a16:creationId xmlns:a16="http://schemas.microsoft.com/office/drawing/2014/main" id="{71996A95-48E2-4F6F-83D8-7449B280FD95}"/>
              </a:ext>
            </a:extLst>
          </p:cNvPr>
          <p:cNvSpPr>
            <a:spLocks noGrp="1"/>
          </p:cNvSpPr>
          <p:nvPr>
            <p:ph type="body" idx="1"/>
          </p:nvPr>
        </p:nvSpPr>
        <p:spPr>
          <a:xfrm>
            <a:off x="609600" y="1600201"/>
            <a:ext cx="10972800" cy="4525963"/>
          </a:xfrm>
          <a:prstGeom prst="rect">
            <a:avLst/>
          </a:prstGeom>
        </p:spPr>
        <p:txBody>
          <a:bodyPr vert="horz" lIns="91440" tIns="45720" rIns="91440" bIns="45720" rtlCol="0">
            <a:noAutofit/>
          </a:bodyPr>
          <a:lstStyle/>
          <a:p>
            <a:pPr lvl="0"/>
            <a:r>
              <a:rPr lang="en-US" dirty="0"/>
              <a:t>Klicka här för att ändra format på bakgrundstexten</a:t>
            </a:r>
          </a:p>
          <a:p>
            <a:pPr lvl="1"/>
            <a:r>
              <a:rPr lang="en-US" dirty="0"/>
              <a:t>Nivå två</a:t>
            </a:r>
          </a:p>
          <a:p>
            <a:pPr lvl="2"/>
            <a:r>
              <a:rPr lang="en-US" dirty="0"/>
              <a:t>Nivå tre</a:t>
            </a:r>
          </a:p>
          <a:p>
            <a:pPr lvl="3"/>
            <a:r>
              <a:rPr lang="en-US" dirty="0"/>
              <a:t>Nivå fyra</a:t>
            </a:r>
          </a:p>
          <a:p>
            <a:pPr lvl="4"/>
            <a:r>
              <a:rPr lang="en-US" dirty="0"/>
              <a:t>Nivå fem</a:t>
            </a:r>
          </a:p>
        </p:txBody>
      </p:sp>
      <p:sp>
        <p:nvSpPr>
          <p:cNvPr id="4" name="Platshållare för datum 3">
            <a:extLst>
              <a:ext uri="{FF2B5EF4-FFF2-40B4-BE49-F238E27FC236}">
                <a16:creationId xmlns:a16="http://schemas.microsoft.com/office/drawing/2014/main" id="{AA9493F9-282B-4097-A7AF-FB6F8D34651D}"/>
              </a:ext>
            </a:extLst>
          </p:cNvPr>
          <p:cNvSpPr>
            <a:spLocks noGrp="1"/>
          </p:cNvSpPr>
          <p:nvPr>
            <p:ph type="dt" sz="half" idx="2"/>
          </p:nvPr>
        </p:nvSpPr>
        <p:spPr>
          <a:xfrm>
            <a:off x="584754" y="6525320"/>
            <a:ext cx="96078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E01E74-C129-49CC-A8E9-55F17C697E65}" type="datetimeFigureOut">
              <a:rPr lang="sv-SE" smtClean="0"/>
              <a:t>2022-05-04</a:t>
            </a:fld>
            <a:endParaRPr lang="sv-SE"/>
          </a:p>
        </p:txBody>
      </p:sp>
      <p:sp>
        <p:nvSpPr>
          <p:cNvPr id="5" name="Platshållare för sidfot 4">
            <a:extLst>
              <a:ext uri="{FF2B5EF4-FFF2-40B4-BE49-F238E27FC236}">
                <a16:creationId xmlns:a16="http://schemas.microsoft.com/office/drawing/2014/main" id="{AA75777A-8889-41C5-9B21-1D01DDBB0F41}"/>
              </a:ext>
            </a:extLst>
          </p:cNvPr>
          <p:cNvSpPr>
            <a:spLocks noGrp="1"/>
          </p:cNvSpPr>
          <p:nvPr>
            <p:ph type="ftr" sz="quarter" idx="3"/>
          </p:nvPr>
        </p:nvSpPr>
        <p:spPr>
          <a:xfrm>
            <a:off x="1669775" y="6525320"/>
            <a:ext cx="936763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BE3D0A82-13FD-4CDE-95C7-C0163891E983}"/>
              </a:ext>
            </a:extLst>
          </p:cNvPr>
          <p:cNvSpPr>
            <a:spLocks noGrp="1"/>
          </p:cNvSpPr>
          <p:nvPr>
            <p:ph type="sldNum" sz="quarter" idx="4"/>
          </p:nvPr>
        </p:nvSpPr>
        <p:spPr>
          <a:xfrm>
            <a:off x="11226248" y="6525320"/>
            <a:ext cx="67918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730AA7-F777-4CAC-8CCC-AEA20B9348DC}" type="slidenum">
              <a:rPr lang="sv-SE" smtClean="0"/>
              <a:t>‹#›</a:t>
            </a:fld>
            <a:endParaRPr lang="sv-SE"/>
          </a:p>
        </p:txBody>
      </p:sp>
    </p:spTree>
    <p:extLst>
      <p:ext uri="{BB962C8B-B14F-4D97-AF65-F5344CB8AC3E}">
        <p14:creationId xmlns:p14="http://schemas.microsoft.com/office/powerpoint/2010/main" val="2262516603"/>
      </p:ext>
    </p:extLst>
  </p:cSld>
  <p:clrMap bg1="lt1" tx1="dk1" bg2="lt2" tx2="dk2" accent1="accent1" accent2="accent2" accent3="accent3" accent4="accent4" accent5="accent5" accent6="accent6" hlink="hlink" folHlink="folHlink"/>
  <p:sldLayoutIdLst>
    <p:sldLayoutId id="2147483661" r:id="rId1"/>
    <p:sldLayoutId id="2147483675" r:id="rId2"/>
    <p:sldLayoutId id="2147483662" r:id="rId3"/>
    <p:sldLayoutId id="2147483677" r:id="rId4"/>
    <p:sldLayoutId id="2147483676"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 id="2147483671" r:id="rId14"/>
    <p:sldLayoutId id="2147483672" r:id="rId15"/>
    <p:sldLayoutId id="2147483673" r:id="rId16"/>
    <p:sldLayoutId id="2147483674" r:id="rId17"/>
  </p:sldLayoutIdLst>
  <p:txStyles>
    <p:titleStyle>
      <a:lvl1pPr algn="l" defTabSz="914400" rtl="0" eaLnBrk="1" latinLnBrk="0" hangingPunct="1">
        <a:lnSpc>
          <a:spcPct val="11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8B4AB70-C4FB-4E59-9946-0F44BE9414B1}"/>
              </a:ext>
            </a:extLst>
          </p:cNvPr>
          <p:cNvSpPr>
            <a:spLocks noGrp="1"/>
          </p:cNvSpPr>
          <p:nvPr>
            <p:ph type="ctrTitle"/>
          </p:nvPr>
        </p:nvSpPr>
        <p:spPr/>
        <p:txBody>
          <a:bodyPr/>
          <a:lstStyle/>
          <a:p>
            <a:r>
              <a:rPr lang="sv-SE" dirty="0"/>
              <a:t>Prioritering</a:t>
            </a:r>
          </a:p>
        </p:txBody>
      </p:sp>
      <p:sp>
        <p:nvSpPr>
          <p:cNvPr id="3" name="Underrubrik 2">
            <a:extLst>
              <a:ext uri="{FF2B5EF4-FFF2-40B4-BE49-F238E27FC236}">
                <a16:creationId xmlns:a16="http://schemas.microsoft.com/office/drawing/2014/main" id="{C6560FF4-1697-441F-8FEF-3B8E45E2795D}"/>
              </a:ext>
            </a:extLst>
          </p:cNvPr>
          <p:cNvSpPr>
            <a:spLocks noGrp="1"/>
          </p:cNvSpPr>
          <p:nvPr>
            <p:ph type="subTitle" idx="1"/>
          </p:nvPr>
        </p:nvSpPr>
        <p:spPr/>
        <p:txBody>
          <a:bodyPr/>
          <a:lstStyle/>
          <a:p>
            <a:r>
              <a:rPr lang="sv-SE" dirty="0"/>
              <a:t>Verktyg för att prioritera rätt saker</a:t>
            </a:r>
          </a:p>
          <a:p>
            <a:endParaRPr lang="sv-SE" dirty="0"/>
          </a:p>
        </p:txBody>
      </p:sp>
      <p:grpSp>
        <p:nvGrpSpPr>
          <p:cNvPr id="7" name="Grupp 6" descr="Logotyp för Region Skåne">
            <a:extLst>
              <a:ext uri="{FF2B5EF4-FFF2-40B4-BE49-F238E27FC236}">
                <a16:creationId xmlns:a16="http://schemas.microsoft.com/office/drawing/2014/main" id="{91745122-F1F4-406D-9915-564572F96D66}"/>
              </a:ext>
            </a:extLst>
          </p:cNvPr>
          <p:cNvGrpSpPr/>
          <p:nvPr/>
        </p:nvGrpSpPr>
        <p:grpSpPr>
          <a:xfrm>
            <a:off x="11032836" y="5830454"/>
            <a:ext cx="949036" cy="894773"/>
            <a:chOff x="11032836" y="5830454"/>
            <a:chExt cx="949036" cy="894773"/>
          </a:xfrm>
        </p:grpSpPr>
        <p:sp>
          <p:nvSpPr>
            <p:cNvPr id="5" name="Ellips 4">
              <a:extLst>
                <a:ext uri="{FF2B5EF4-FFF2-40B4-BE49-F238E27FC236}">
                  <a16:creationId xmlns:a16="http://schemas.microsoft.com/office/drawing/2014/main" id="{3ECB80DB-3FDA-4623-8036-F3FCA8671E06}"/>
                </a:ext>
              </a:extLst>
            </p:cNvPr>
            <p:cNvSpPr/>
            <p:nvPr/>
          </p:nvSpPr>
          <p:spPr>
            <a:xfrm>
              <a:off x="11032836" y="5830454"/>
              <a:ext cx="949036" cy="89477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4" name="Bildobjekt 3">
              <a:extLst>
                <a:ext uri="{FF2B5EF4-FFF2-40B4-BE49-F238E27FC236}">
                  <a16:creationId xmlns:a16="http://schemas.microsoft.com/office/drawing/2014/main" id="{35749E1A-28CA-42F2-B71A-7D8DF071C13E}"/>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11479" y="5848346"/>
              <a:ext cx="746613" cy="691200"/>
            </a:xfrm>
            <a:prstGeom prst="rect">
              <a:avLst/>
            </a:prstGeom>
          </p:spPr>
        </p:pic>
      </p:grpSp>
    </p:spTree>
    <p:extLst>
      <p:ext uri="{BB962C8B-B14F-4D97-AF65-F5344CB8AC3E}">
        <p14:creationId xmlns:p14="http://schemas.microsoft.com/office/powerpoint/2010/main" val="3501079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Exempel</a:t>
            </a:r>
          </a:p>
        </p:txBody>
      </p:sp>
      <p:graphicFrame>
        <p:nvGraphicFramePr>
          <p:cNvPr id="4" name="Platshållare för innehåll 3"/>
          <p:cNvGraphicFramePr>
            <a:graphicFrameLocks noGrp="1"/>
          </p:cNvGraphicFramePr>
          <p:nvPr>
            <p:ph idx="1"/>
          </p:nvPr>
        </p:nvGraphicFramePr>
        <p:xfrm>
          <a:off x="2114551" y="1916113"/>
          <a:ext cx="8229911" cy="2433320"/>
        </p:xfrm>
        <a:graphic>
          <a:graphicData uri="http://schemas.openxmlformats.org/drawingml/2006/table">
            <a:tbl>
              <a:tblPr firstRow="1" lastCol="1" bandRow="1">
                <a:tableStyleId>{616DA210-FB5B-4158-B5E0-FEB733F419BA}</a:tableStyleId>
              </a:tblPr>
              <a:tblGrid>
                <a:gridCol w="1952934">
                  <a:extLst>
                    <a:ext uri="{9D8B030D-6E8A-4147-A177-3AD203B41FA5}">
                      <a16:colId xmlns:a16="http://schemas.microsoft.com/office/drawing/2014/main" val="20000"/>
                    </a:ext>
                  </a:extLst>
                </a:gridCol>
                <a:gridCol w="1464701">
                  <a:extLst>
                    <a:ext uri="{9D8B030D-6E8A-4147-A177-3AD203B41FA5}">
                      <a16:colId xmlns:a16="http://schemas.microsoft.com/office/drawing/2014/main" val="20001"/>
                    </a:ext>
                  </a:extLst>
                </a:gridCol>
                <a:gridCol w="860507">
                  <a:extLst>
                    <a:ext uri="{9D8B030D-6E8A-4147-A177-3AD203B41FA5}">
                      <a16:colId xmlns:a16="http://schemas.microsoft.com/office/drawing/2014/main" val="20002"/>
                    </a:ext>
                  </a:extLst>
                </a:gridCol>
                <a:gridCol w="1441166">
                  <a:extLst>
                    <a:ext uri="{9D8B030D-6E8A-4147-A177-3AD203B41FA5}">
                      <a16:colId xmlns:a16="http://schemas.microsoft.com/office/drawing/2014/main" val="20003"/>
                    </a:ext>
                  </a:extLst>
                </a:gridCol>
                <a:gridCol w="1138951">
                  <a:extLst>
                    <a:ext uri="{9D8B030D-6E8A-4147-A177-3AD203B41FA5}">
                      <a16:colId xmlns:a16="http://schemas.microsoft.com/office/drawing/2014/main" val="20004"/>
                    </a:ext>
                  </a:extLst>
                </a:gridCol>
                <a:gridCol w="1371652">
                  <a:extLst>
                    <a:ext uri="{9D8B030D-6E8A-4147-A177-3AD203B41FA5}">
                      <a16:colId xmlns:a16="http://schemas.microsoft.com/office/drawing/2014/main" val="20005"/>
                    </a:ext>
                  </a:extLst>
                </a:gridCol>
              </a:tblGrid>
              <a:tr h="370840">
                <a:tc>
                  <a:txBody>
                    <a:bodyPr/>
                    <a:lstStyle/>
                    <a:p>
                      <a:r>
                        <a:rPr lang="sv-SE" dirty="0"/>
                        <a:t>VAD</a:t>
                      </a:r>
                    </a:p>
                  </a:txBody>
                  <a:tcPr marL="88570" marR="88570"/>
                </a:tc>
                <a:tc>
                  <a:txBody>
                    <a:bodyPr/>
                    <a:lstStyle/>
                    <a:p>
                      <a:r>
                        <a:rPr lang="sv-SE" sz="1600" dirty="0"/>
                        <a:t>Kund/patient-nöjdhet</a:t>
                      </a:r>
                    </a:p>
                  </a:txBody>
                  <a:tcPr marL="88570" marR="88570"/>
                </a:tc>
                <a:tc>
                  <a:txBody>
                    <a:bodyPr/>
                    <a:lstStyle/>
                    <a:p>
                      <a:r>
                        <a:rPr lang="sv-SE" sz="1600" dirty="0"/>
                        <a:t>Kvalité</a:t>
                      </a:r>
                    </a:p>
                  </a:txBody>
                  <a:tcPr marL="88570" marR="88570"/>
                </a:tc>
                <a:tc>
                  <a:txBody>
                    <a:bodyPr/>
                    <a:lstStyle/>
                    <a:p>
                      <a:r>
                        <a:rPr lang="sv-SE" sz="1600" dirty="0"/>
                        <a:t>Medarbetar-nöjdhet</a:t>
                      </a:r>
                    </a:p>
                  </a:txBody>
                  <a:tcPr marL="88570" marR="88570"/>
                </a:tc>
                <a:tc>
                  <a:txBody>
                    <a:bodyPr/>
                    <a:lstStyle/>
                    <a:p>
                      <a:r>
                        <a:rPr lang="sv-SE" sz="1600" dirty="0"/>
                        <a:t>Ekonomi</a:t>
                      </a:r>
                    </a:p>
                  </a:txBody>
                  <a:tcPr marL="88570" marR="88570"/>
                </a:tc>
                <a:tc>
                  <a:txBody>
                    <a:bodyPr/>
                    <a:lstStyle/>
                    <a:p>
                      <a:r>
                        <a:rPr lang="sv-SE" sz="1600" dirty="0"/>
                        <a:t>S:A</a:t>
                      </a:r>
                    </a:p>
                  </a:txBody>
                  <a:tcPr marL="88570" marR="88570"/>
                </a:tc>
                <a:extLst>
                  <a:ext uri="{0D108BD9-81ED-4DB2-BD59-A6C34878D82A}">
                    <a16:rowId xmlns:a16="http://schemas.microsoft.com/office/drawing/2014/main" val="10000"/>
                  </a:ext>
                </a:extLst>
              </a:tr>
              <a:tr h="370840">
                <a:tc>
                  <a:txBody>
                    <a:bodyPr/>
                    <a:lstStyle/>
                    <a:p>
                      <a:pPr algn="ctr"/>
                      <a:r>
                        <a:rPr lang="sv-SE" sz="1400" i="1" dirty="0"/>
                        <a:t>Vikt:</a:t>
                      </a:r>
                      <a:endParaRPr lang="sv-SE" sz="1400" i="1" dirty="0">
                        <a:solidFill>
                          <a:schemeClr val="tx1"/>
                        </a:solidFill>
                      </a:endParaRPr>
                    </a:p>
                  </a:txBody>
                  <a:tcPr marL="88570" marR="88570"/>
                </a:tc>
                <a:tc>
                  <a:txBody>
                    <a:bodyPr/>
                    <a:lstStyle/>
                    <a:p>
                      <a:pPr algn="ctr"/>
                      <a:r>
                        <a:rPr lang="sv-SE" sz="1400" i="1" dirty="0"/>
                        <a:t>5</a:t>
                      </a:r>
                      <a:endParaRPr lang="sv-SE" sz="1400" i="1" dirty="0">
                        <a:solidFill>
                          <a:schemeClr val="tx1"/>
                        </a:solidFill>
                      </a:endParaRPr>
                    </a:p>
                  </a:txBody>
                  <a:tcPr marL="88570" marR="88570"/>
                </a:tc>
                <a:tc>
                  <a:txBody>
                    <a:bodyPr/>
                    <a:lstStyle/>
                    <a:p>
                      <a:pPr algn="ctr"/>
                      <a:r>
                        <a:rPr lang="sv-SE" sz="1400" i="1" dirty="0"/>
                        <a:t>3</a:t>
                      </a:r>
                      <a:endParaRPr lang="sv-SE" sz="1400" i="1" dirty="0">
                        <a:solidFill>
                          <a:schemeClr val="tx1"/>
                        </a:solidFill>
                      </a:endParaRPr>
                    </a:p>
                  </a:txBody>
                  <a:tcPr marL="88570" marR="88570"/>
                </a:tc>
                <a:tc>
                  <a:txBody>
                    <a:bodyPr/>
                    <a:lstStyle/>
                    <a:p>
                      <a:pPr algn="ctr"/>
                      <a:r>
                        <a:rPr lang="sv-SE" sz="1400" i="1" dirty="0"/>
                        <a:t>2</a:t>
                      </a:r>
                      <a:endParaRPr lang="sv-SE" sz="1400" i="1" dirty="0">
                        <a:solidFill>
                          <a:schemeClr val="tx1"/>
                        </a:solidFill>
                      </a:endParaRPr>
                    </a:p>
                  </a:txBody>
                  <a:tcPr marL="88570" marR="88570"/>
                </a:tc>
                <a:tc>
                  <a:txBody>
                    <a:bodyPr/>
                    <a:lstStyle/>
                    <a:p>
                      <a:pPr algn="ctr"/>
                      <a:r>
                        <a:rPr lang="sv-SE" sz="1400" i="1" dirty="0"/>
                        <a:t>3</a:t>
                      </a:r>
                      <a:endParaRPr lang="sv-SE" sz="1400" i="1" dirty="0">
                        <a:solidFill>
                          <a:schemeClr val="tx1"/>
                        </a:solidFill>
                      </a:endParaRPr>
                    </a:p>
                  </a:txBody>
                  <a:tcPr marL="88570" marR="88570"/>
                </a:tc>
                <a:tc>
                  <a:txBody>
                    <a:bodyPr/>
                    <a:lstStyle/>
                    <a:p>
                      <a:pPr algn="ctr"/>
                      <a:endParaRPr lang="sv-SE" sz="1400" i="1" dirty="0">
                        <a:solidFill>
                          <a:schemeClr val="tx1"/>
                        </a:solidFill>
                      </a:endParaRPr>
                    </a:p>
                  </a:txBody>
                  <a:tcPr marL="88570" marR="88570"/>
                </a:tc>
                <a:extLst>
                  <a:ext uri="{0D108BD9-81ED-4DB2-BD59-A6C34878D82A}">
                    <a16:rowId xmlns:a16="http://schemas.microsoft.com/office/drawing/2014/main" val="10001"/>
                  </a:ext>
                </a:extLst>
              </a:tr>
              <a:tr h="370840">
                <a:tc>
                  <a:txBody>
                    <a:bodyPr/>
                    <a:lstStyle/>
                    <a:p>
                      <a:r>
                        <a:rPr lang="sv-SE" sz="1600" dirty="0"/>
                        <a:t>#1: nytt</a:t>
                      </a:r>
                      <a:r>
                        <a:rPr lang="sv-SE" sz="1600" baseline="0" dirty="0"/>
                        <a:t> schema</a:t>
                      </a:r>
                      <a:endParaRPr lang="sv-SE" sz="1600" dirty="0">
                        <a:solidFill>
                          <a:schemeClr val="tx1"/>
                        </a:solidFill>
                      </a:endParaRPr>
                    </a:p>
                  </a:txBody>
                  <a:tcPr marL="88570" marR="88570"/>
                </a:tc>
                <a:tc>
                  <a:txBody>
                    <a:bodyPr/>
                    <a:lstStyle/>
                    <a:p>
                      <a:pPr algn="ctr"/>
                      <a:r>
                        <a:rPr lang="sv-SE" sz="1600" dirty="0"/>
                        <a:t>1</a:t>
                      </a:r>
                      <a:endParaRPr lang="sv-SE" sz="1600" dirty="0">
                        <a:solidFill>
                          <a:schemeClr val="tx1"/>
                        </a:solidFill>
                      </a:endParaRPr>
                    </a:p>
                  </a:txBody>
                  <a:tcPr marL="88570" marR="88570"/>
                </a:tc>
                <a:tc>
                  <a:txBody>
                    <a:bodyPr/>
                    <a:lstStyle/>
                    <a:p>
                      <a:pPr algn="ctr"/>
                      <a:r>
                        <a:rPr lang="sv-SE" sz="1600" dirty="0"/>
                        <a:t>3</a:t>
                      </a:r>
                      <a:endParaRPr lang="sv-SE" sz="1600" dirty="0">
                        <a:solidFill>
                          <a:schemeClr val="tx1"/>
                        </a:solidFill>
                      </a:endParaRPr>
                    </a:p>
                  </a:txBody>
                  <a:tcPr marL="88570" marR="88570"/>
                </a:tc>
                <a:tc>
                  <a:txBody>
                    <a:bodyPr/>
                    <a:lstStyle/>
                    <a:p>
                      <a:pPr algn="ctr"/>
                      <a:r>
                        <a:rPr lang="sv-SE" sz="1600" dirty="0"/>
                        <a:t>9</a:t>
                      </a:r>
                      <a:endParaRPr lang="sv-SE" sz="1600" dirty="0">
                        <a:solidFill>
                          <a:schemeClr val="tx1"/>
                        </a:solidFill>
                      </a:endParaRPr>
                    </a:p>
                  </a:txBody>
                  <a:tcPr marL="88570" marR="88570"/>
                </a:tc>
                <a:tc>
                  <a:txBody>
                    <a:bodyPr/>
                    <a:lstStyle/>
                    <a:p>
                      <a:pPr algn="ctr"/>
                      <a:r>
                        <a:rPr lang="sv-SE" sz="1600" dirty="0"/>
                        <a:t>1</a:t>
                      </a:r>
                      <a:endParaRPr lang="sv-SE" sz="1600" dirty="0">
                        <a:solidFill>
                          <a:schemeClr val="tx1"/>
                        </a:solidFill>
                      </a:endParaRPr>
                    </a:p>
                  </a:txBody>
                  <a:tcPr marL="88570" marR="88570"/>
                </a:tc>
                <a:tc>
                  <a:txBody>
                    <a:bodyPr/>
                    <a:lstStyle/>
                    <a:p>
                      <a:pPr algn="ctr"/>
                      <a:r>
                        <a:rPr lang="sv-SE" sz="1600" dirty="0"/>
                        <a:t>35</a:t>
                      </a:r>
                      <a:endParaRPr lang="sv-SE" sz="1600" dirty="0">
                        <a:solidFill>
                          <a:schemeClr val="tx1"/>
                        </a:solidFill>
                      </a:endParaRPr>
                    </a:p>
                  </a:txBody>
                  <a:tcPr marL="88570" marR="88570"/>
                </a:tc>
                <a:extLst>
                  <a:ext uri="{0D108BD9-81ED-4DB2-BD59-A6C34878D82A}">
                    <a16:rowId xmlns:a16="http://schemas.microsoft.com/office/drawing/2014/main" val="10002"/>
                  </a:ext>
                </a:extLst>
              </a:tr>
              <a:tr h="370840">
                <a:tc>
                  <a:txBody>
                    <a:bodyPr/>
                    <a:lstStyle/>
                    <a:p>
                      <a:r>
                        <a:rPr lang="sv-SE" sz="1600" dirty="0"/>
                        <a:t>#2:</a:t>
                      </a:r>
                      <a:r>
                        <a:rPr lang="sv-SE" sz="1600" baseline="0" dirty="0"/>
                        <a:t> kompetensmix</a:t>
                      </a:r>
                      <a:endParaRPr lang="sv-SE" sz="1600" dirty="0">
                        <a:solidFill>
                          <a:schemeClr val="tx1"/>
                        </a:solidFill>
                      </a:endParaRPr>
                    </a:p>
                  </a:txBody>
                  <a:tcPr marL="88570" marR="88570"/>
                </a:tc>
                <a:tc>
                  <a:txBody>
                    <a:bodyPr/>
                    <a:lstStyle/>
                    <a:p>
                      <a:pPr algn="ctr"/>
                      <a:r>
                        <a:rPr lang="sv-SE" sz="1600" dirty="0"/>
                        <a:t>3</a:t>
                      </a:r>
                      <a:endParaRPr lang="sv-SE" sz="1600" dirty="0">
                        <a:solidFill>
                          <a:schemeClr val="tx1"/>
                        </a:solidFill>
                      </a:endParaRPr>
                    </a:p>
                  </a:txBody>
                  <a:tcPr marL="88570" marR="88570"/>
                </a:tc>
                <a:tc>
                  <a:txBody>
                    <a:bodyPr/>
                    <a:lstStyle/>
                    <a:p>
                      <a:pPr algn="ctr"/>
                      <a:r>
                        <a:rPr lang="sv-SE" sz="1600" dirty="0"/>
                        <a:t>5</a:t>
                      </a:r>
                      <a:endParaRPr lang="sv-SE" sz="1600" dirty="0">
                        <a:solidFill>
                          <a:schemeClr val="tx1"/>
                        </a:solidFill>
                      </a:endParaRPr>
                    </a:p>
                  </a:txBody>
                  <a:tcPr marL="88570" marR="88570"/>
                </a:tc>
                <a:tc>
                  <a:txBody>
                    <a:bodyPr/>
                    <a:lstStyle/>
                    <a:p>
                      <a:pPr algn="ctr"/>
                      <a:r>
                        <a:rPr lang="sv-SE" sz="1600" dirty="0"/>
                        <a:t>3</a:t>
                      </a:r>
                      <a:endParaRPr lang="sv-SE" sz="1600" dirty="0">
                        <a:solidFill>
                          <a:schemeClr val="tx1"/>
                        </a:solidFill>
                      </a:endParaRPr>
                    </a:p>
                  </a:txBody>
                  <a:tcPr marL="88570" marR="88570"/>
                </a:tc>
                <a:tc>
                  <a:txBody>
                    <a:bodyPr/>
                    <a:lstStyle/>
                    <a:p>
                      <a:pPr algn="ctr"/>
                      <a:r>
                        <a:rPr lang="sv-SE" sz="1600" dirty="0"/>
                        <a:t>5</a:t>
                      </a:r>
                      <a:endParaRPr lang="sv-SE" sz="1600" dirty="0">
                        <a:solidFill>
                          <a:schemeClr val="tx1"/>
                        </a:solidFill>
                      </a:endParaRPr>
                    </a:p>
                  </a:txBody>
                  <a:tcPr marL="88570" marR="88570"/>
                </a:tc>
                <a:tc>
                  <a:txBody>
                    <a:bodyPr/>
                    <a:lstStyle/>
                    <a:p>
                      <a:pPr algn="ctr"/>
                      <a:r>
                        <a:rPr lang="sv-SE" sz="1600" dirty="0"/>
                        <a:t>51</a:t>
                      </a:r>
                      <a:endParaRPr lang="sv-SE" sz="1600" dirty="0">
                        <a:solidFill>
                          <a:schemeClr val="tx1"/>
                        </a:solidFill>
                      </a:endParaRPr>
                    </a:p>
                  </a:txBody>
                  <a:tcPr marL="88570" marR="88570"/>
                </a:tc>
                <a:extLst>
                  <a:ext uri="{0D108BD9-81ED-4DB2-BD59-A6C34878D82A}">
                    <a16:rowId xmlns:a16="http://schemas.microsoft.com/office/drawing/2014/main" val="10003"/>
                  </a:ext>
                </a:extLst>
              </a:tr>
              <a:tr h="370840">
                <a:tc>
                  <a:txBody>
                    <a:bodyPr/>
                    <a:lstStyle/>
                    <a:p>
                      <a:r>
                        <a:rPr lang="sv-SE" sz="1600" dirty="0"/>
                        <a:t>#3: utbildning</a:t>
                      </a:r>
                      <a:endParaRPr lang="sv-SE" sz="1600" dirty="0">
                        <a:solidFill>
                          <a:schemeClr val="tx1"/>
                        </a:solidFill>
                      </a:endParaRPr>
                    </a:p>
                  </a:txBody>
                  <a:tcPr marL="88570" marR="88570"/>
                </a:tc>
                <a:tc>
                  <a:txBody>
                    <a:bodyPr/>
                    <a:lstStyle/>
                    <a:p>
                      <a:pPr algn="ctr"/>
                      <a:r>
                        <a:rPr lang="sv-SE" sz="1600" dirty="0"/>
                        <a:t>3</a:t>
                      </a:r>
                      <a:endParaRPr lang="sv-SE" sz="1600" dirty="0">
                        <a:solidFill>
                          <a:schemeClr val="tx1"/>
                        </a:solidFill>
                      </a:endParaRPr>
                    </a:p>
                  </a:txBody>
                  <a:tcPr marL="88570" marR="88570"/>
                </a:tc>
                <a:tc>
                  <a:txBody>
                    <a:bodyPr/>
                    <a:lstStyle/>
                    <a:p>
                      <a:pPr algn="ctr"/>
                      <a:r>
                        <a:rPr lang="sv-SE" sz="1600" dirty="0"/>
                        <a:t>5</a:t>
                      </a:r>
                      <a:endParaRPr lang="sv-SE" sz="1600" dirty="0">
                        <a:solidFill>
                          <a:schemeClr val="tx1"/>
                        </a:solidFill>
                      </a:endParaRPr>
                    </a:p>
                  </a:txBody>
                  <a:tcPr marL="88570" marR="88570"/>
                </a:tc>
                <a:tc>
                  <a:txBody>
                    <a:bodyPr/>
                    <a:lstStyle/>
                    <a:p>
                      <a:pPr algn="ctr"/>
                      <a:r>
                        <a:rPr lang="sv-SE" sz="1600" dirty="0"/>
                        <a:t>5</a:t>
                      </a:r>
                      <a:endParaRPr lang="sv-SE" sz="1600" dirty="0">
                        <a:solidFill>
                          <a:schemeClr val="tx1"/>
                        </a:solidFill>
                      </a:endParaRPr>
                    </a:p>
                  </a:txBody>
                  <a:tcPr marL="88570" marR="88570"/>
                </a:tc>
                <a:tc>
                  <a:txBody>
                    <a:bodyPr/>
                    <a:lstStyle/>
                    <a:p>
                      <a:pPr algn="ctr"/>
                      <a:r>
                        <a:rPr lang="sv-SE" sz="1600" dirty="0"/>
                        <a:t>1</a:t>
                      </a:r>
                      <a:endParaRPr lang="sv-SE" sz="1600" dirty="0">
                        <a:solidFill>
                          <a:schemeClr val="tx1"/>
                        </a:solidFill>
                      </a:endParaRPr>
                    </a:p>
                  </a:txBody>
                  <a:tcPr marL="88570" marR="88570"/>
                </a:tc>
                <a:tc>
                  <a:txBody>
                    <a:bodyPr/>
                    <a:lstStyle/>
                    <a:p>
                      <a:pPr algn="ctr"/>
                      <a:r>
                        <a:rPr lang="sv-SE" sz="1600" dirty="0"/>
                        <a:t>43</a:t>
                      </a:r>
                      <a:endParaRPr lang="sv-SE" sz="1600" dirty="0">
                        <a:solidFill>
                          <a:schemeClr val="tx1"/>
                        </a:solidFill>
                      </a:endParaRPr>
                    </a:p>
                  </a:txBody>
                  <a:tcPr marL="88570" marR="88570"/>
                </a:tc>
                <a:extLst>
                  <a:ext uri="{0D108BD9-81ED-4DB2-BD59-A6C34878D82A}">
                    <a16:rowId xmlns:a16="http://schemas.microsoft.com/office/drawing/2014/main" val="10004"/>
                  </a:ext>
                </a:extLst>
              </a:tr>
              <a:tr h="370840">
                <a:tc>
                  <a:txBody>
                    <a:bodyPr/>
                    <a:lstStyle/>
                    <a:p>
                      <a:r>
                        <a:rPr lang="sv-SE" sz="1600" dirty="0"/>
                        <a:t>#4: ny maskin</a:t>
                      </a:r>
                      <a:endParaRPr lang="sv-SE" sz="1600" dirty="0">
                        <a:solidFill>
                          <a:schemeClr val="tx1"/>
                        </a:solidFill>
                      </a:endParaRPr>
                    </a:p>
                  </a:txBody>
                  <a:tcPr marL="88570" marR="88570"/>
                </a:tc>
                <a:tc>
                  <a:txBody>
                    <a:bodyPr/>
                    <a:lstStyle/>
                    <a:p>
                      <a:pPr algn="ctr"/>
                      <a:r>
                        <a:rPr lang="sv-SE" sz="1600" dirty="0"/>
                        <a:t>5</a:t>
                      </a:r>
                      <a:endParaRPr lang="sv-SE" sz="1600" dirty="0">
                        <a:solidFill>
                          <a:schemeClr val="tx1"/>
                        </a:solidFill>
                      </a:endParaRPr>
                    </a:p>
                  </a:txBody>
                  <a:tcPr marL="88570" marR="88570"/>
                </a:tc>
                <a:tc>
                  <a:txBody>
                    <a:bodyPr/>
                    <a:lstStyle/>
                    <a:p>
                      <a:pPr algn="ctr"/>
                      <a:r>
                        <a:rPr lang="sv-SE" sz="1600" dirty="0"/>
                        <a:t>5</a:t>
                      </a:r>
                      <a:endParaRPr lang="sv-SE" sz="1600" dirty="0">
                        <a:solidFill>
                          <a:schemeClr val="tx1"/>
                        </a:solidFill>
                      </a:endParaRPr>
                    </a:p>
                  </a:txBody>
                  <a:tcPr marL="88570" marR="88570"/>
                </a:tc>
                <a:tc>
                  <a:txBody>
                    <a:bodyPr/>
                    <a:lstStyle/>
                    <a:p>
                      <a:pPr algn="ctr"/>
                      <a:r>
                        <a:rPr lang="sv-SE" sz="1600" dirty="0"/>
                        <a:t>3</a:t>
                      </a:r>
                      <a:endParaRPr lang="sv-SE" sz="1600" dirty="0">
                        <a:solidFill>
                          <a:schemeClr val="tx1"/>
                        </a:solidFill>
                      </a:endParaRPr>
                    </a:p>
                  </a:txBody>
                  <a:tcPr marL="88570" marR="88570"/>
                </a:tc>
                <a:tc>
                  <a:txBody>
                    <a:bodyPr/>
                    <a:lstStyle/>
                    <a:p>
                      <a:pPr algn="ctr"/>
                      <a:r>
                        <a:rPr lang="sv-SE" sz="1600" dirty="0"/>
                        <a:t>1</a:t>
                      </a:r>
                      <a:endParaRPr lang="sv-SE" sz="1600" dirty="0">
                        <a:solidFill>
                          <a:schemeClr val="tx1"/>
                        </a:solidFill>
                      </a:endParaRPr>
                    </a:p>
                  </a:txBody>
                  <a:tcPr marL="88570" marR="88570"/>
                </a:tc>
                <a:tc>
                  <a:txBody>
                    <a:bodyPr/>
                    <a:lstStyle/>
                    <a:p>
                      <a:pPr algn="ctr"/>
                      <a:r>
                        <a:rPr lang="sv-SE" sz="1600" dirty="0"/>
                        <a:t>49</a:t>
                      </a:r>
                      <a:endParaRPr lang="sv-SE" sz="1600" dirty="0">
                        <a:solidFill>
                          <a:schemeClr val="tx1"/>
                        </a:solidFill>
                      </a:endParaRPr>
                    </a:p>
                  </a:txBody>
                  <a:tcPr marL="88570" marR="88570"/>
                </a:tc>
                <a:extLst>
                  <a:ext uri="{0D108BD9-81ED-4DB2-BD59-A6C34878D82A}">
                    <a16:rowId xmlns:a16="http://schemas.microsoft.com/office/drawing/2014/main" val="10005"/>
                  </a:ext>
                </a:extLst>
              </a:tr>
            </a:tbl>
          </a:graphicData>
        </a:graphic>
      </p:graphicFrame>
      <p:sp>
        <p:nvSpPr>
          <p:cNvPr id="3" name="Ellips 2"/>
          <p:cNvSpPr/>
          <p:nvPr/>
        </p:nvSpPr>
        <p:spPr bwMode="auto">
          <a:xfrm>
            <a:off x="9048328" y="3212976"/>
            <a:ext cx="1224136" cy="360040"/>
          </a:xfrm>
          <a:prstGeom prst="ellipse">
            <a:avLst/>
          </a:prstGeom>
          <a:no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sv-SE" sz="2400">
              <a:latin typeface="Arial" charset="0"/>
              <a:ea typeface="ヒラギノ角ゴ Pro W3" pitchFamily="1" charset="-128"/>
            </a:endParaRPr>
          </a:p>
        </p:txBody>
      </p:sp>
    </p:spTree>
    <p:extLst>
      <p:ext uri="{BB962C8B-B14F-4D97-AF65-F5344CB8AC3E}">
        <p14:creationId xmlns:p14="http://schemas.microsoft.com/office/powerpoint/2010/main" val="4060132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a:t>Pick-graf</a:t>
            </a:r>
          </a:p>
        </p:txBody>
      </p:sp>
      <p:sp>
        <p:nvSpPr>
          <p:cNvPr id="5" name="Platshållare för innehåll 4"/>
          <p:cNvSpPr>
            <a:spLocks noGrp="1"/>
          </p:cNvSpPr>
          <p:nvPr>
            <p:ph idx="1"/>
          </p:nvPr>
        </p:nvSpPr>
        <p:spPr/>
        <p:txBody>
          <a:bodyPr/>
          <a:lstStyle/>
          <a:p>
            <a:r>
              <a:rPr lang="sv-SE" sz="2400" dirty="0"/>
              <a:t>I en pick-graf jobbar man visuellt med 2 dimensioner, ex </a:t>
            </a:r>
          </a:p>
          <a:p>
            <a:pPr lvl="1"/>
            <a:r>
              <a:rPr lang="sv-SE" sz="2000" dirty="0"/>
              <a:t>Nödvändig insats (låg – hög)</a:t>
            </a:r>
          </a:p>
          <a:p>
            <a:pPr lvl="1"/>
            <a:r>
              <a:rPr lang="sv-SE" sz="2000" dirty="0"/>
              <a:t>Påverkan på resultatet (låg – hög)</a:t>
            </a:r>
          </a:p>
          <a:p>
            <a:r>
              <a:rPr lang="sv-SE" sz="2400" dirty="0"/>
              <a:t>Grafen består då av 4 fält, där det mest förmånliga är låg komplexitet och hög påverkan*</a:t>
            </a:r>
          </a:p>
          <a:p>
            <a:endParaRPr lang="sv-SE" sz="2400" dirty="0"/>
          </a:p>
          <a:p>
            <a:endParaRPr lang="sv-SE" sz="2400" dirty="0"/>
          </a:p>
          <a:p>
            <a:endParaRPr lang="sv-SE" sz="2400" dirty="0"/>
          </a:p>
          <a:p>
            <a:endParaRPr lang="sv-SE" sz="2400" dirty="0"/>
          </a:p>
          <a:p>
            <a:pPr marL="0" indent="0">
              <a:buNone/>
            </a:pPr>
            <a:r>
              <a:rPr lang="sv-SE" sz="1800" i="1" dirty="0"/>
              <a:t>*de berömda ”lågt hängande frukterna”</a:t>
            </a:r>
          </a:p>
        </p:txBody>
      </p:sp>
    </p:spTree>
    <p:extLst>
      <p:ext uri="{BB962C8B-B14F-4D97-AF65-F5344CB8AC3E}">
        <p14:creationId xmlns:p14="http://schemas.microsoft.com/office/powerpoint/2010/main" val="1849583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Line 3"/>
          <p:cNvSpPr>
            <a:spLocks noChangeShapeType="1"/>
          </p:cNvSpPr>
          <p:nvPr/>
        </p:nvSpPr>
        <p:spPr bwMode="auto">
          <a:xfrm>
            <a:off x="5519738" y="1520875"/>
            <a:ext cx="0" cy="36004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3076" name="Line 4"/>
          <p:cNvSpPr>
            <a:spLocks noChangeShapeType="1"/>
          </p:cNvSpPr>
          <p:nvPr/>
        </p:nvSpPr>
        <p:spPr bwMode="auto">
          <a:xfrm>
            <a:off x="2566989" y="3248075"/>
            <a:ext cx="64087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3077" name="Line 5"/>
          <p:cNvSpPr>
            <a:spLocks noChangeShapeType="1"/>
          </p:cNvSpPr>
          <p:nvPr/>
        </p:nvSpPr>
        <p:spPr bwMode="auto">
          <a:xfrm flipV="1">
            <a:off x="2495550" y="1592313"/>
            <a:ext cx="0" cy="35290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3078" name="Line 6"/>
          <p:cNvSpPr>
            <a:spLocks noChangeShapeType="1"/>
          </p:cNvSpPr>
          <p:nvPr/>
        </p:nvSpPr>
        <p:spPr bwMode="auto">
          <a:xfrm>
            <a:off x="2495550" y="5121325"/>
            <a:ext cx="64087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3079" name="Text Box 7"/>
          <p:cNvSpPr txBox="1">
            <a:spLocks noChangeArrowheads="1"/>
          </p:cNvSpPr>
          <p:nvPr/>
        </p:nvSpPr>
        <p:spPr bwMode="auto">
          <a:xfrm rot="16200000">
            <a:off x="716211" y="3493716"/>
            <a:ext cx="2406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dirty="0"/>
              <a:t>Kostnad/ansträngning</a:t>
            </a:r>
          </a:p>
        </p:txBody>
      </p:sp>
      <p:sp>
        <p:nvSpPr>
          <p:cNvPr id="3080" name="Text Box 8"/>
          <p:cNvSpPr txBox="1">
            <a:spLocks noChangeArrowheads="1"/>
          </p:cNvSpPr>
          <p:nvPr/>
        </p:nvSpPr>
        <p:spPr bwMode="auto">
          <a:xfrm>
            <a:off x="1736179" y="1370063"/>
            <a:ext cx="666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dirty="0"/>
              <a:t>Hög </a:t>
            </a:r>
          </a:p>
        </p:txBody>
      </p:sp>
      <p:sp>
        <p:nvSpPr>
          <p:cNvPr id="3081" name="Text Box 9"/>
          <p:cNvSpPr txBox="1">
            <a:spLocks noChangeArrowheads="1"/>
          </p:cNvSpPr>
          <p:nvPr/>
        </p:nvSpPr>
        <p:spPr bwMode="auto">
          <a:xfrm>
            <a:off x="1859519" y="4886797"/>
            <a:ext cx="628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dirty="0"/>
              <a:t>Låg </a:t>
            </a:r>
          </a:p>
        </p:txBody>
      </p:sp>
      <p:sp>
        <p:nvSpPr>
          <p:cNvPr id="3082" name="Text Box 10"/>
          <p:cNvSpPr txBox="1">
            <a:spLocks noChangeArrowheads="1"/>
          </p:cNvSpPr>
          <p:nvPr/>
        </p:nvSpPr>
        <p:spPr bwMode="auto">
          <a:xfrm>
            <a:off x="2423592" y="5141392"/>
            <a:ext cx="628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dirty="0"/>
              <a:t>Låg </a:t>
            </a:r>
          </a:p>
        </p:txBody>
      </p:sp>
      <p:sp>
        <p:nvSpPr>
          <p:cNvPr id="3083" name="Text Box 11"/>
          <p:cNvSpPr txBox="1">
            <a:spLocks noChangeArrowheads="1"/>
          </p:cNvSpPr>
          <p:nvPr/>
        </p:nvSpPr>
        <p:spPr bwMode="auto">
          <a:xfrm>
            <a:off x="5140325" y="5213400"/>
            <a:ext cx="177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dirty="0"/>
              <a:t>Effekt/påverkan</a:t>
            </a:r>
          </a:p>
        </p:txBody>
      </p:sp>
      <p:sp>
        <p:nvSpPr>
          <p:cNvPr id="3084" name="Text Box 12"/>
          <p:cNvSpPr txBox="1">
            <a:spLocks noChangeArrowheads="1"/>
          </p:cNvSpPr>
          <p:nvPr/>
        </p:nvSpPr>
        <p:spPr bwMode="auto">
          <a:xfrm>
            <a:off x="2690813" y="3340150"/>
            <a:ext cx="191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a:t>Possible - Möjligt</a:t>
            </a:r>
          </a:p>
        </p:txBody>
      </p:sp>
      <p:sp>
        <p:nvSpPr>
          <p:cNvPr id="3085" name="Text Box 13"/>
          <p:cNvSpPr txBox="1">
            <a:spLocks noChangeArrowheads="1"/>
          </p:cNvSpPr>
          <p:nvPr/>
        </p:nvSpPr>
        <p:spPr bwMode="auto">
          <a:xfrm>
            <a:off x="2640013" y="1665338"/>
            <a:ext cx="161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dirty="0" err="1"/>
              <a:t>Kill</a:t>
            </a:r>
            <a:r>
              <a:rPr lang="sv-SE" dirty="0"/>
              <a:t> – Gör inte!</a:t>
            </a:r>
          </a:p>
        </p:txBody>
      </p:sp>
      <p:sp>
        <p:nvSpPr>
          <p:cNvPr id="3086" name="Text Box 14"/>
          <p:cNvSpPr txBox="1">
            <a:spLocks noChangeArrowheads="1"/>
          </p:cNvSpPr>
          <p:nvPr/>
        </p:nvSpPr>
        <p:spPr bwMode="auto">
          <a:xfrm>
            <a:off x="6024563" y="1736775"/>
            <a:ext cx="2165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a:t>Consider - Överväg</a:t>
            </a:r>
          </a:p>
        </p:txBody>
      </p:sp>
      <p:sp>
        <p:nvSpPr>
          <p:cNvPr id="3087" name="Text Box 15"/>
          <p:cNvSpPr txBox="1">
            <a:spLocks noChangeArrowheads="1"/>
          </p:cNvSpPr>
          <p:nvPr/>
        </p:nvSpPr>
        <p:spPr bwMode="auto">
          <a:xfrm>
            <a:off x="6024563" y="3321100"/>
            <a:ext cx="2584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a:t>Implement – Genomför!</a:t>
            </a:r>
          </a:p>
        </p:txBody>
      </p:sp>
      <p:pic>
        <p:nvPicPr>
          <p:cNvPr id="3088" name="Picture 16" descr="MC900299547[1]"/>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8926379" y="1328787"/>
            <a:ext cx="1404938" cy="1428750"/>
          </a:xfrm>
          <a:prstGeom prst="rect">
            <a:avLst/>
          </a:prstGeom>
          <a:noFill/>
          <a:extLst>
            <a:ext uri="{909E8E84-426E-40DD-AFC4-6F175D3DCCD1}">
              <a14:hiddenFill xmlns:a14="http://schemas.microsoft.com/office/drawing/2010/main">
                <a:solidFill>
                  <a:srgbClr val="FFFFFF"/>
                </a:solidFill>
              </a14:hiddenFill>
            </a:ext>
          </a:extLst>
        </p:spPr>
      </p:pic>
      <p:pic>
        <p:nvPicPr>
          <p:cNvPr id="3089" name="Picture 17" descr="postit note"/>
          <p:cNvPicPr>
            <a:picLocks noChangeAspect="1" noChangeArrowheads="1"/>
          </p:cNvPicPr>
          <p:nvPr/>
        </p:nvPicPr>
        <p:blipFill>
          <a:blip r:embed="rId4" cstate="email">
            <a:extLst>
              <a:ext uri="{28A0092B-C50C-407E-A947-70E740481C1C}">
                <a14:useLocalDpi xmlns:a14="http://schemas.microsoft.com/office/drawing/2010/main" val="0"/>
              </a:ext>
            </a:extLst>
          </a:blip>
          <a:srcRect l="22278" t="12689" r="12222" b="15775"/>
          <a:stretch>
            <a:fillRect/>
          </a:stretch>
        </p:blipFill>
        <p:spPr bwMode="auto">
          <a:xfrm>
            <a:off x="5951539" y="2528937"/>
            <a:ext cx="503237" cy="444500"/>
          </a:xfrm>
          <a:prstGeom prst="rect">
            <a:avLst/>
          </a:prstGeom>
          <a:noFill/>
          <a:extLst>
            <a:ext uri="{909E8E84-426E-40DD-AFC4-6F175D3DCCD1}">
              <a14:hiddenFill xmlns:a14="http://schemas.microsoft.com/office/drawing/2010/main">
                <a:solidFill>
                  <a:srgbClr val="FFFFFF"/>
                </a:solidFill>
              </a14:hiddenFill>
            </a:ext>
          </a:extLst>
        </p:spPr>
      </p:pic>
      <p:pic>
        <p:nvPicPr>
          <p:cNvPr id="3090" name="Picture 18" descr="postit note"/>
          <p:cNvPicPr>
            <a:picLocks noChangeAspect="1" noChangeArrowheads="1"/>
          </p:cNvPicPr>
          <p:nvPr/>
        </p:nvPicPr>
        <p:blipFill>
          <a:blip r:embed="rId4" cstate="email">
            <a:extLst>
              <a:ext uri="{28A0092B-C50C-407E-A947-70E740481C1C}">
                <a14:useLocalDpi xmlns:a14="http://schemas.microsoft.com/office/drawing/2010/main" val="0"/>
              </a:ext>
            </a:extLst>
          </a:blip>
          <a:srcRect l="22278" t="12689" r="12222" b="15775"/>
          <a:stretch>
            <a:fillRect/>
          </a:stretch>
        </p:blipFill>
        <p:spPr bwMode="auto">
          <a:xfrm>
            <a:off x="6527800" y="2313037"/>
            <a:ext cx="503238" cy="444500"/>
          </a:xfrm>
          <a:prstGeom prst="rect">
            <a:avLst/>
          </a:prstGeom>
          <a:noFill/>
          <a:extLst>
            <a:ext uri="{909E8E84-426E-40DD-AFC4-6F175D3DCCD1}">
              <a14:hiddenFill xmlns:a14="http://schemas.microsoft.com/office/drawing/2010/main">
                <a:solidFill>
                  <a:srgbClr val="FFFFFF"/>
                </a:solidFill>
              </a14:hiddenFill>
            </a:ext>
          </a:extLst>
        </p:spPr>
      </p:pic>
      <p:pic>
        <p:nvPicPr>
          <p:cNvPr id="3091" name="Picture 19" descr="postit note"/>
          <p:cNvPicPr>
            <a:picLocks noChangeAspect="1" noChangeArrowheads="1"/>
          </p:cNvPicPr>
          <p:nvPr/>
        </p:nvPicPr>
        <p:blipFill>
          <a:blip r:embed="rId4" cstate="email">
            <a:extLst>
              <a:ext uri="{28A0092B-C50C-407E-A947-70E740481C1C}">
                <a14:useLocalDpi xmlns:a14="http://schemas.microsoft.com/office/drawing/2010/main" val="0"/>
              </a:ext>
            </a:extLst>
          </a:blip>
          <a:srcRect l="22278" t="12689" r="12222" b="15775"/>
          <a:stretch>
            <a:fillRect/>
          </a:stretch>
        </p:blipFill>
        <p:spPr bwMode="auto">
          <a:xfrm>
            <a:off x="7032625" y="2528937"/>
            <a:ext cx="503238" cy="444500"/>
          </a:xfrm>
          <a:prstGeom prst="rect">
            <a:avLst/>
          </a:prstGeom>
          <a:noFill/>
          <a:extLst>
            <a:ext uri="{909E8E84-426E-40DD-AFC4-6F175D3DCCD1}">
              <a14:hiddenFill xmlns:a14="http://schemas.microsoft.com/office/drawing/2010/main">
                <a:solidFill>
                  <a:srgbClr val="FFFFFF"/>
                </a:solidFill>
              </a14:hiddenFill>
            </a:ext>
          </a:extLst>
        </p:spPr>
      </p:pic>
      <p:pic>
        <p:nvPicPr>
          <p:cNvPr id="3092" name="Picture 20" descr="postit note"/>
          <p:cNvPicPr>
            <a:picLocks noChangeAspect="1" noChangeArrowheads="1"/>
          </p:cNvPicPr>
          <p:nvPr/>
        </p:nvPicPr>
        <p:blipFill>
          <a:blip r:embed="rId4" cstate="email">
            <a:extLst>
              <a:ext uri="{28A0092B-C50C-407E-A947-70E740481C1C}">
                <a14:useLocalDpi xmlns:a14="http://schemas.microsoft.com/office/drawing/2010/main" val="0"/>
              </a:ext>
            </a:extLst>
          </a:blip>
          <a:srcRect l="22278" t="12689" r="12222" b="15775"/>
          <a:stretch>
            <a:fillRect/>
          </a:stretch>
        </p:blipFill>
        <p:spPr bwMode="auto">
          <a:xfrm>
            <a:off x="6456364" y="3897362"/>
            <a:ext cx="503237" cy="444500"/>
          </a:xfrm>
          <a:prstGeom prst="rect">
            <a:avLst/>
          </a:prstGeom>
          <a:noFill/>
          <a:extLst>
            <a:ext uri="{909E8E84-426E-40DD-AFC4-6F175D3DCCD1}">
              <a14:hiddenFill xmlns:a14="http://schemas.microsoft.com/office/drawing/2010/main">
                <a:solidFill>
                  <a:srgbClr val="FFFFFF"/>
                </a:solidFill>
              </a14:hiddenFill>
            </a:ext>
          </a:extLst>
        </p:spPr>
      </p:pic>
      <p:pic>
        <p:nvPicPr>
          <p:cNvPr id="3093" name="Picture 21" descr="postit note"/>
          <p:cNvPicPr>
            <a:picLocks noChangeAspect="1" noChangeArrowheads="1"/>
          </p:cNvPicPr>
          <p:nvPr/>
        </p:nvPicPr>
        <p:blipFill>
          <a:blip r:embed="rId4" cstate="email">
            <a:extLst>
              <a:ext uri="{28A0092B-C50C-407E-A947-70E740481C1C}">
                <a14:useLocalDpi xmlns:a14="http://schemas.microsoft.com/office/drawing/2010/main" val="0"/>
              </a:ext>
            </a:extLst>
          </a:blip>
          <a:srcRect l="22278" t="12689" r="12222" b="15775"/>
          <a:stretch>
            <a:fillRect/>
          </a:stretch>
        </p:blipFill>
        <p:spPr bwMode="auto">
          <a:xfrm>
            <a:off x="4008439" y="2384475"/>
            <a:ext cx="503237" cy="444500"/>
          </a:xfrm>
          <a:prstGeom prst="rect">
            <a:avLst/>
          </a:prstGeom>
          <a:noFill/>
          <a:extLst>
            <a:ext uri="{909E8E84-426E-40DD-AFC4-6F175D3DCCD1}">
              <a14:hiddenFill xmlns:a14="http://schemas.microsoft.com/office/drawing/2010/main">
                <a:solidFill>
                  <a:srgbClr val="FFFFFF"/>
                </a:solidFill>
              </a14:hiddenFill>
            </a:ext>
          </a:extLst>
        </p:spPr>
      </p:pic>
      <p:pic>
        <p:nvPicPr>
          <p:cNvPr id="3094" name="Picture 22" descr="postit note"/>
          <p:cNvPicPr>
            <a:picLocks noChangeAspect="1" noChangeArrowheads="1"/>
          </p:cNvPicPr>
          <p:nvPr/>
        </p:nvPicPr>
        <p:blipFill>
          <a:blip r:embed="rId4" cstate="email">
            <a:extLst>
              <a:ext uri="{28A0092B-C50C-407E-A947-70E740481C1C}">
                <a14:useLocalDpi xmlns:a14="http://schemas.microsoft.com/office/drawing/2010/main" val="0"/>
              </a:ext>
            </a:extLst>
          </a:blip>
          <a:srcRect l="22278" t="12689" r="12222" b="15775"/>
          <a:stretch>
            <a:fillRect/>
          </a:stretch>
        </p:blipFill>
        <p:spPr bwMode="auto">
          <a:xfrm>
            <a:off x="4511675" y="4040237"/>
            <a:ext cx="503238" cy="444500"/>
          </a:xfrm>
          <a:prstGeom prst="rect">
            <a:avLst/>
          </a:prstGeom>
          <a:noFill/>
          <a:extLst>
            <a:ext uri="{909E8E84-426E-40DD-AFC4-6F175D3DCCD1}">
              <a14:hiddenFill xmlns:a14="http://schemas.microsoft.com/office/drawing/2010/main">
                <a:solidFill>
                  <a:srgbClr val="FFFFFF"/>
                </a:solidFill>
              </a14:hiddenFill>
            </a:ext>
          </a:extLst>
        </p:spPr>
      </p:pic>
      <p:pic>
        <p:nvPicPr>
          <p:cNvPr id="3095" name="Picture 23" descr="postit note"/>
          <p:cNvPicPr>
            <a:picLocks noChangeAspect="1" noChangeArrowheads="1"/>
          </p:cNvPicPr>
          <p:nvPr/>
        </p:nvPicPr>
        <p:blipFill>
          <a:blip r:embed="rId4" cstate="email">
            <a:extLst>
              <a:ext uri="{28A0092B-C50C-407E-A947-70E740481C1C}">
                <a14:useLocalDpi xmlns:a14="http://schemas.microsoft.com/office/drawing/2010/main" val="0"/>
              </a:ext>
            </a:extLst>
          </a:blip>
          <a:srcRect l="22278" t="12689" r="12222" b="15775"/>
          <a:stretch>
            <a:fillRect/>
          </a:stretch>
        </p:blipFill>
        <p:spPr bwMode="auto">
          <a:xfrm>
            <a:off x="3648075" y="4040237"/>
            <a:ext cx="503238" cy="444500"/>
          </a:xfrm>
          <a:prstGeom prst="rect">
            <a:avLst/>
          </a:prstGeom>
          <a:noFill/>
          <a:extLst>
            <a:ext uri="{909E8E84-426E-40DD-AFC4-6F175D3DCCD1}">
              <a14:hiddenFill xmlns:a14="http://schemas.microsoft.com/office/drawing/2010/main">
                <a:solidFill>
                  <a:srgbClr val="FFFFFF"/>
                </a:solidFill>
              </a14:hiddenFill>
            </a:ext>
          </a:extLst>
        </p:spPr>
      </p:pic>
      <p:sp>
        <p:nvSpPr>
          <p:cNvPr id="3096" name="Text Box 24"/>
          <p:cNvSpPr txBox="1">
            <a:spLocks noChangeArrowheads="1"/>
          </p:cNvSpPr>
          <p:nvPr/>
        </p:nvSpPr>
        <p:spPr bwMode="auto">
          <a:xfrm>
            <a:off x="2597969" y="6179691"/>
            <a:ext cx="4426212" cy="461665"/>
          </a:xfrm>
          <a:prstGeom prst="rect">
            <a:avLst/>
          </a:prstGeom>
          <a:solidFill>
            <a:schemeClr val="bg2"/>
          </a:solidFill>
          <a:ln>
            <a:noFill/>
          </a:ln>
          <a:effectLst/>
          <a:scene3d>
            <a:camera prst="legacyObliqueTopRight"/>
            <a:lightRig rig="legacyFlat3" dir="b"/>
          </a:scene3d>
          <a:sp3d extrusionH="430200" prstMaterial="legacyMatte">
            <a:bevelT w="13500" h="13500" prst="angle"/>
            <a:bevelB w="13500" h="13500" prst="angle"/>
            <a:extrusionClr>
              <a:schemeClr val="bg2"/>
            </a:extrusionClr>
          </a:sp3d>
        </p:spPr>
        <p:txBody>
          <a:bodyPr wrap="none">
            <a:spAutoFit/>
            <a:flatTx/>
          </a:bodyPr>
          <a:lstStyle/>
          <a:p>
            <a:r>
              <a:rPr lang="sv-SE" sz="1200" b="1" dirty="0"/>
              <a:t>Notera! </a:t>
            </a:r>
            <a:br>
              <a:rPr lang="sv-SE" sz="1200" b="1" dirty="0"/>
            </a:br>
            <a:r>
              <a:rPr lang="sv-SE" sz="1200" b="1" dirty="0"/>
              <a:t>Man måste välja i vilken ruta – inga idéer på några sträck. </a:t>
            </a:r>
          </a:p>
        </p:txBody>
      </p:sp>
      <p:sp>
        <p:nvSpPr>
          <p:cNvPr id="28" name="Text Box 8"/>
          <p:cNvSpPr txBox="1">
            <a:spLocks noChangeArrowheads="1"/>
          </p:cNvSpPr>
          <p:nvPr/>
        </p:nvSpPr>
        <p:spPr bwMode="auto">
          <a:xfrm>
            <a:off x="8616280" y="5141392"/>
            <a:ext cx="666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dirty="0"/>
              <a:t>Hög </a:t>
            </a:r>
          </a:p>
        </p:txBody>
      </p:sp>
      <p:sp>
        <p:nvSpPr>
          <p:cNvPr id="2" name="Rubrik 1"/>
          <p:cNvSpPr>
            <a:spLocks noGrp="1"/>
          </p:cNvSpPr>
          <p:nvPr>
            <p:ph type="title"/>
          </p:nvPr>
        </p:nvSpPr>
        <p:spPr>
          <a:xfrm>
            <a:off x="2125629" y="278634"/>
            <a:ext cx="8229600" cy="780685"/>
          </a:xfrm>
        </p:spPr>
        <p:txBody>
          <a:bodyPr/>
          <a:lstStyle/>
          <a:p>
            <a:r>
              <a:rPr lang="sv-SE" dirty="0"/>
              <a:t>Pick-graf</a:t>
            </a:r>
          </a:p>
        </p:txBody>
      </p:sp>
    </p:spTree>
    <p:extLst>
      <p:ext uri="{BB962C8B-B14F-4D97-AF65-F5344CB8AC3E}">
        <p14:creationId xmlns:p14="http://schemas.microsoft.com/office/powerpoint/2010/main" val="2197012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Bildobjekt 5" descr="Figur 5x_PICK_avfärda.pn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503613" y="908050"/>
            <a:ext cx="4786312" cy="456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1099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innehåll 4">
            <a:extLst>
              <a:ext uri="{FF2B5EF4-FFF2-40B4-BE49-F238E27FC236}">
                <a16:creationId xmlns:a16="http://schemas.microsoft.com/office/drawing/2014/main" id="{080BD66D-3BF3-4538-8750-86E0BE18156E}"/>
              </a:ext>
            </a:extLst>
          </p:cNvPr>
          <p:cNvSpPr>
            <a:spLocks noGrp="1"/>
          </p:cNvSpPr>
          <p:nvPr>
            <p:ph sz="half" idx="1"/>
          </p:nvPr>
        </p:nvSpPr>
        <p:spPr>
          <a:xfrm>
            <a:off x="609600" y="1600200"/>
            <a:ext cx="5181600" cy="2867025"/>
          </a:xfrm>
        </p:spPr>
        <p:txBody>
          <a:bodyPr/>
          <a:lstStyle/>
          <a:p>
            <a:r>
              <a:rPr lang="sv-SE" sz="2400" dirty="0"/>
              <a:t>Endimensionell</a:t>
            </a:r>
          </a:p>
          <a:p>
            <a:pPr lvl="1"/>
            <a:r>
              <a:rPr lang="sv-SE" sz="2000" dirty="0"/>
              <a:t>Prioritering sker i en dimension, antingen utefter ett kriterium eller sammantaget</a:t>
            </a:r>
          </a:p>
          <a:p>
            <a:r>
              <a:rPr lang="sv-SE" sz="2400" dirty="0"/>
              <a:t>Flerdimensionell</a:t>
            </a:r>
          </a:p>
          <a:p>
            <a:pPr lvl="1"/>
            <a:r>
              <a:rPr lang="sv-SE" sz="2000" dirty="0"/>
              <a:t>Prioriteringen utgår från två eller flera aspekter samtidig</a:t>
            </a:r>
          </a:p>
        </p:txBody>
      </p:sp>
      <p:sp>
        <p:nvSpPr>
          <p:cNvPr id="6" name="Platshållare för innehåll 5">
            <a:extLst>
              <a:ext uri="{FF2B5EF4-FFF2-40B4-BE49-F238E27FC236}">
                <a16:creationId xmlns:a16="http://schemas.microsoft.com/office/drawing/2014/main" id="{B795C3E3-B60B-47ED-9565-E99F044A67C6}"/>
              </a:ext>
            </a:extLst>
          </p:cNvPr>
          <p:cNvSpPr>
            <a:spLocks noGrp="1"/>
          </p:cNvSpPr>
          <p:nvPr>
            <p:ph sz="half" idx="2"/>
          </p:nvPr>
        </p:nvSpPr>
        <p:spPr>
          <a:xfrm>
            <a:off x="6172200" y="1600201"/>
            <a:ext cx="5181600" cy="3162300"/>
          </a:xfrm>
        </p:spPr>
        <p:txBody>
          <a:bodyPr/>
          <a:lstStyle/>
          <a:p>
            <a:r>
              <a:rPr lang="sv-SE" sz="2400" dirty="0"/>
              <a:t>Strategisk</a:t>
            </a:r>
          </a:p>
          <a:p>
            <a:pPr lvl="1"/>
            <a:r>
              <a:rPr lang="sv-SE" sz="2000" dirty="0"/>
              <a:t>Prioriteringen utgår från mer långsiktiga mål, som enhetsmål och/eller styrkort</a:t>
            </a:r>
          </a:p>
          <a:p>
            <a:r>
              <a:rPr lang="sv-SE" sz="2400" dirty="0"/>
              <a:t>Taktisk</a:t>
            </a:r>
          </a:p>
          <a:p>
            <a:pPr lvl="1"/>
            <a:r>
              <a:rPr lang="sv-SE" sz="2000" dirty="0"/>
              <a:t>Prioriteringen utgår från ett nu-läges behov, ex en akut situation</a:t>
            </a:r>
          </a:p>
        </p:txBody>
      </p:sp>
      <p:sp>
        <p:nvSpPr>
          <p:cNvPr id="7" name="Rubrik 3">
            <a:extLst>
              <a:ext uri="{FF2B5EF4-FFF2-40B4-BE49-F238E27FC236}">
                <a16:creationId xmlns:a16="http://schemas.microsoft.com/office/drawing/2014/main" id="{A0D52FD1-A22B-43AE-BCF3-D0E9EE831BF4}"/>
              </a:ext>
            </a:extLst>
          </p:cNvPr>
          <p:cNvSpPr>
            <a:spLocks noGrp="1"/>
          </p:cNvSpPr>
          <p:nvPr>
            <p:ph type="title"/>
          </p:nvPr>
        </p:nvSpPr>
        <p:spPr>
          <a:xfrm>
            <a:off x="609600" y="360363"/>
            <a:ext cx="10972800" cy="735012"/>
          </a:xfrm>
        </p:spPr>
        <p:txBody>
          <a:bodyPr/>
          <a:lstStyle/>
          <a:p>
            <a:pPr lvl="0">
              <a:spcBef>
                <a:spcPct val="20000"/>
              </a:spcBef>
            </a:pPr>
            <a:r>
              <a:rPr lang="sv-SE" sz="2400" b="0" dirty="0">
                <a:solidFill>
                  <a:srgbClr val="000000"/>
                </a:solidFill>
              </a:rPr>
              <a:t>Prioritering kan vara en- eller flerdimensionell och strategisk eller taktisk:</a:t>
            </a:r>
            <a:endParaRPr lang="sv-SE" dirty="0"/>
          </a:p>
        </p:txBody>
      </p:sp>
      <p:sp>
        <p:nvSpPr>
          <p:cNvPr id="9" name="Rubrik 3">
            <a:extLst>
              <a:ext uri="{FF2B5EF4-FFF2-40B4-BE49-F238E27FC236}">
                <a16:creationId xmlns:a16="http://schemas.microsoft.com/office/drawing/2014/main" id="{519A4A17-B1D5-4729-B52B-B9DAB5E7D270}"/>
              </a:ext>
            </a:extLst>
          </p:cNvPr>
          <p:cNvSpPr txBox="1">
            <a:spLocks/>
          </p:cNvSpPr>
          <p:nvPr/>
        </p:nvSpPr>
        <p:spPr>
          <a:xfrm>
            <a:off x="523875" y="5354637"/>
            <a:ext cx="9982200" cy="1143000"/>
          </a:xfrm>
          <a:prstGeom prst="rect">
            <a:avLst/>
          </a:prstGeom>
        </p:spPr>
        <p:txBody>
          <a:bodyPr/>
          <a:lstStyle>
            <a:lvl1pPr algn="l" rtl="0" eaLnBrk="0" fontAlgn="base" hangingPunct="0">
              <a:spcBef>
                <a:spcPct val="0"/>
              </a:spcBef>
              <a:spcAft>
                <a:spcPct val="0"/>
              </a:spcAft>
              <a:defRPr sz="4000" b="1">
                <a:solidFill>
                  <a:schemeClr val="tx1"/>
                </a:solidFill>
                <a:latin typeface="+mj-lt"/>
                <a:ea typeface="+mj-ea"/>
                <a:cs typeface="ヒラギノ角ゴ Pro W3" charset="0"/>
              </a:defRPr>
            </a:lvl1pPr>
            <a:lvl2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2pPr>
            <a:lvl3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3pPr>
            <a:lvl4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4pPr>
            <a:lvl5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5pPr>
            <a:lvl6pPr marL="457200" algn="l" rtl="0" fontAlgn="base">
              <a:spcBef>
                <a:spcPct val="0"/>
              </a:spcBef>
              <a:spcAft>
                <a:spcPct val="0"/>
              </a:spcAft>
              <a:defRPr sz="4000" b="1">
                <a:solidFill>
                  <a:schemeClr val="tx1"/>
                </a:solidFill>
                <a:latin typeface="Arial" charset="0"/>
                <a:ea typeface="ヒラギノ角ゴ Pro W3" pitchFamily="1" charset="-128"/>
              </a:defRPr>
            </a:lvl6pPr>
            <a:lvl7pPr marL="914400" algn="l" rtl="0" fontAlgn="base">
              <a:spcBef>
                <a:spcPct val="0"/>
              </a:spcBef>
              <a:spcAft>
                <a:spcPct val="0"/>
              </a:spcAft>
              <a:defRPr sz="4000" b="1">
                <a:solidFill>
                  <a:schemeClr val="tx1"/>
                </a:solidFill>
                <a:latin typeface="Arial" charset="0"/>
                <a:ea typeface="ヒラギノ角ゴ Pro W3" pitchFamily="1" charset="-128"/>
              </a:defRPr>
            </a:lvl7pPr>
            <a:lvl8pPr marL="1371600" algn="l" rtl="0" fontAlgn="base">
              <a:spcBef>
                <a:spcPct val="0"/>
              </a:spcBef>
              <a:spcAft>
                <a:spcPct val="0"/>
              </a:spcAft>
              <a:defRPr sz="4000" b="1">
                <a:solidFill>
                  <a:schemeClr val="tx1"/>
                </a:solidFill>
                <a:latin typeface="Arial" charset="0"/>
                <a:ea typeface="ヒラギノ角ゴ Pro W3" pitchFamily="1" charset="-128"/>
              </a:defRPr>
            </a:lvl8pPr>
            <a:lvl9pPr marL="1828800" algn="l" rtl="0" fontAlgn="base">
              <a:spcBef>
                <a:spcPct val="0"/>
              </a:spcBef>
              <a:spcAft>
                <a:spcPct val="0"/>
              </a:spcAft>
              <a:defRPr sz="4000" b="1">
                <a:solidFill>
                  <a:schemeClr val="tx1"/>
                </a:solidFill>
                <a:latin typeface="Arial" charset="0"/>
                <a:ea typeface="ヒラギノ角ゴ Pro W3" pitchFamily="1" charset="-128"/>
              </a:defRPr>
            </a:lvl9pPr>
          </a:lstStyle>
          <a:p>
            <a:pPr>
              <a:spcBef>
                <a:spcPct val="20000"/>
              </a:spcBef>
            </a:pPr>
            <a:r>
              <a:rPr lang="sv-SE" sz="2400" b="0" kern="0" dirty="0">
                <a:solidFill>
                  <a:srgbClr val="000000"/>
                </a:solidFill>
              </a:rPr>
              <a:t>Vanligast är att använda ”streck-prioritering” (snabbt enkelt) eller matrisdiagram (koppling till mål och exaktare)</a:t>
            </a:r>
            <a:endParaRPr lang="sv-SE" kern="0" dirty="0"/>
          </a:p>
        </p:txBody>
      </p:sp>
    </p:spTree>
    <p:extLst>
      <p:ext uri="{BB962C8B-B14F-4D97-AF65-F5344CB8AC3E}">
        <p14:creationId xmlns:p14="http://schemas.microsoft.com/office/powerpoint/2010/main" val="3926733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Endimensionell prioritering</a:t>
            </a:r>
          </a:p>
        </p:txBody>
      </p:sp>
      <p:sp>
        <p:nvSpPr>
          <p:cNvPr id="3" name="Platshållare för innehåll 2"/>
          <p:cNvSpPr>
            <a:spLocks noGrp="1"/>
          </p:cNvSpPr>
          <p:nvPr>
            <p:ph idx="1"/>
          </p:nvPr>
        </p:nvSpPr>
        <p:spPr/>
        <p:txBody>
          <a:bodyPr/>
          <a:lstStyle/>
          <a:p>
            <a:r>
              <a:rPr lang="sv-SE" sz="2400" dirty="0"/>
              <a:t>Endimensionell prioritering innebär helt enkelt att man direkt gör en helhetsbedömning vad som är viktigast i jämförelse med andra alternativ</a:t>
            </a:r>
          </a:p>
          <a:p>
            <a:r>
              <a:rPr lang="sv-SE" sz="2400" dirty="0"/>
              <a:t>Enklast genom att streck på tavlan, men kan man också jämföra alternativ med varandra</a:t>
            </a:r>
          </a:p>
          <a:p>
            <a:r>
              <a:rPr lang="sv-SE" sz="2400" dirty="0"/>
              <a:t>Kriterier för denna bedömning är här underförstådda och inbakade i bedömningen </a:t>
            </a:r>
          </a:p>
        </p:txBody>
      </p:sp>
    </p:spTree>
    <p:extLst>
      <p:ext uri="{BB962C8B-B14F-4D97-AF65-F5344CB8AC3E}">
        <p14:creationId xmlns:p14="http://schemas.microsoft.com/office/powerpoint/2010/main" val="1340138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ktangel med rundade hörn 10"/>
          <p:cNvSpPr/>
          <p:nvPr/>
        </p:nvSpPr>
        <p:spPr bwMode="auto">
          <a:xfrm>
            <a:off x="2365812" y="1052736"/>
            <a:ext cx="7128792" cy="288032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sv-SE" sz="2400">
              <a:latin typeface="Arial" charset="0"/>
              <a:ea typeface="ヒラギノ角ゴ Pro W3" pitchFamily="1" charset="-128"/>
            </a:endParaRPr>
          </a:p>
        </p:txBody>
      </p:sp>
      <p:sp>
        <p:nvSpPr>
          <p:cNvPr id="2" name="Rubrik 1"/>
          <p:cNvSpPr>
            <a:spLocks noGrp="1"/>
          </p:cNvSpPr>
          <p:nvPr>
            <p:ph type="title"/>
          </p:nvPr>
        </p:nvSpPr>
        <p:spPr>
          <a:xfrm>
            <a:off x="1869284" y="188311"/>
            <a:ext cx="8229600" cy="780685"/>
          </a:xfrm>
        </p:spPr>
        <p:txBody>
          <a:bodyPr/>
          <a:lstStyle/>
          <a:p>
            <a:r>
              <a:rPr lang="sv-SE" dirty="0"/>
              <a:t>Enkel streck-prioritering</a:t>
            </a:r>
          </a:p>
        </p:txBody>
      </p:sp>
      <p:pic>
        <p:nvPicPr>
          <p:cNvPr id="4" name="Picture 17" descr="postit note"/>
          <p:cNvPicPr>
            <a:picLocks noChangeAspect="1" noChangeArrowheads="1"/>
          </p:cNvPicPr>
          <p:nvPr/>
        </p:nvPicPr>
        <p:blipFill>
          <a:blip r:embed="rId2" cstate="email">
            <a:extLst>
              <a:ext uri="{28A0092B-C50C-407E-A947-70E740481C1C}">
                <a14:useLocalDpi xmlns:a14="http://schemas.microsoft.com/office/drawing/2010/main" val="0"/>
              </a:ext>
            </a:extLst>
          </a:blip>
          <a:srcRect l="22278" t="12689" r="12222" b="15775"/>
          <a:stretch>
            <a:fillRect/>
          </a:stretch>
        </p:blipFill>
        <p:spPr bwMode="auto">
          <a:xfrm>
            <a:off x="5930209" y="1448817"/>
            <a:ext cx="503237" cy="4445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8" descr="postit note"/>
          <p:cNvPicPr>
            <a:picLocks noChangeAspect="1" noChangeArrowheads="1"/>
          </p:cNvPicPr>
          <p:nvPr/>
        </p:nvPicPr>
        <p:blipFill>
          <a:blip r:embed="rId2" cstate="email">
            <a:extLst>
              <a:ext uri="{28A0092B-C50C-407E-A947-70E740481C1C}">
                <a14:useLocalDpi xmlns:a14="http://schemas.microsoft.com/office/drawing/2010/main" val="0"/>
              </a:ext>
            </a:extLst>
          </a:blip>
          <a:srcRect l="22278" t="12689" r="12222" b="15775"/>
          <a:stretch>
            <a:fillRect/>
          </a:stretch>
        </p:blipFill>
        <p:spPr bwMode="auto">
          <a:xfrm>
            <a:off x="6506470" y="1232917"/>
            <a:ext cx="503238" cy="4445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9" descr="postit note"/>
          <p:cNvPicPr>
            <a:picLocks noChangeAspect="1" noChangeArrowheads="1"/>
          </p:cNvPicPr>
          <p:nvPr/>
        </p:nvPicPr>
        <p:blipFill>
          <a:blip r:embed="rId2" cstate="email">
            <a:extLst>
              <a:ext uri="{28A0092B-C50C-407E-A947-70E740481C1C}">
                <a14:useLocalDpi xmlns:a14="http://schemas.microsoft.com/office/drawing/2010/main" val="0"/>
              </a:ext>
            </a:extLst>
          </a:blip>
          <a:srcRect l="22278" t="12689" r="12222" b="15775"/>
          <a:stretch>
            <a:fillRect/>
          </a:stretch>
        </p:blipFill>
        <p:spPr bwMode="auto">
          <a:xfrm>
            <a:off x="7011295" y="1448817"/>
            <a:ext cx="503238" cy="4445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0" descr="postit note"/>
          <p:cNvPicPr>
            <a:picLocks noChangeAspect="1" noChangeArrowheads="1"/>
          </p:cNvPicPr>
          <p:nvPr/>
        </p:nvPicPr>
        <p:blipFill>
          <a:blip r:embed="rId2" cstate="email">
            <a:extLst>
              <a:ext uri="{28A0092B-C50C-407E-A947-70E740481C1C}">
                <a14:useLocalDpi xmlns:a14="http://schemas.microsoft.com/office/drawing/2010/main" val="0"/>
              </a:ext>
            </a:extLst>
          </a:blip>
          <a:srcRect l="22278" t="12689" r="12222" b="15775"/>
          <a:stretch>
            <a:fillRect/>
          </a:stretch>
        </p:blipFill>
        <p:spPr bwMode="auto">
          <a:xfrm>
            <a:off x="6435034" y="2817242"/>
            <a:ext cx="503237" cy="4445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1" descr="postit note"/>
          <p:cNvPicPr>
            <a:picLocks noChangeAspect="1" noChangeArrowheads="1"/>
          </p:cNvPicPr>
          <p:nvPr/>
        </p:nvPicPr>
        <p:blipFill>
          <a:blip r:embed="rId2" cstate="email">
            <a:extLst>
              <a:ext uri="{28A0092B-C50C-407E-A947-70E740481C1C}">
                <a14:useLocalDpi xmlns:a14="http://schemas.microsoft.com/office/drawing/2010/main" val="0"/>
              </a:ext>
            </a:extLst>
          </a:blip>
          <a:srcRect l="22278" t="12689" r="12222" b="15775"/>
          <a:stretch>
            <a:fillRect/>
          </a:stretch>
        </p:blipFill>
        <p:spPr bwMode="auto">
          <a:xfrm>
            <a:off x="3987109" y="1304355"/>
            <a:ext cx="503237" cy="4445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2" descr="postit note"/>
          <p:cNvPicPr>
            <a:picLocks noChangeAspect="1" noChangeArrowheads="1"/>
          </p:cNvPicPr>
          <p:nvPr/>
        </p:nvPicPr>
        <p:blipFill>
          <a:blip r:embed="rId2" cstate="email">
            <a:extLst>
              <a:ext uri="{28A0092B-C50C-407E-A947-70E740481C1C}">
                <a14:useLocalDpi xmlns:a14="http://schemas.microsoft.com/office/drawing/2010/main" val="0"/>
              </a:ext>
            </a:extLst>
          </a:blip>
          <a:srcRect l="22278" t="12689" r="12222" b="15775"/>
          <a:stretch>
            <a:fillRect/>
          </a:stretch>
        </p:blipFill>
        <p:spPr bwMode="auto">
          <a:xfrm>
            <a:off x="4490345" y="2960117"/>
            <a:ext cx="503238" cy="4445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3" descr="postit note"/>
          <p:cNvPicPr>
            <a:picLocks noChangeAspect="1" noChangeArrowheads="1"/>
          </p:cNvPicPr>
          <p:nvPr/>
        </p:nvPicPr>
        <p:blipFill>
          <a:blip r:embed="rId2" cstate="email">
            <a:extLst>
              <a:ext uri="{28A0092B-C50C-407E-A947-70E740481C1C}">
                <a14:useLocalDpi xmlns:a14="http://schemas.microsoft.com/office/drawing/2010/main" val="0"/>
              </a:ext>
            </a:extLst>
          </a:blip>
          <a:srcRect l="22278" t="12689" r="12222" b="15775"/>
          <a:stretch>
            <a:fillRect/>
          </a:stretch>
        </p:blipFill>
        <p:spPr bwMode="auto">
          <a:xfrm>
            <a:off x="3626745" y="2960117"/>
            <a:ext cx="503238" cy="444500"/>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Rak 13"/>
          <p:cNvCxnSpPr/>
          <p:nvPr/>
        </p:nvCxnSpPr>
        <p:spPr bwMode="auto">
          <a:xfrm>
            <a:off x="5984084" y="1935486"/>
            <a:ext cx="0" cy="16753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Rak 14"/>
          <p:cNvCxnSpPr/>
          <p:nvPr/>
        </p:nvCxnSpPr>
        <p:spPr bwMode="auto">
          <a:xfrm>
            <a:off x="6518054" y="3261743"/>
            <a:ext cx="0" cy="16753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5" name="Grupp 24"/>
          <p:cNvGrpSpPr/>
          <p:nvPr/>
        </p:nvGrpSpPr>
        <p:grpSpPr>
          <a:xfrm>
            <a:off x="4850237" y="3469556"/>
            <a:ext cx="143346" cy="167531"/>
            <a:chOff x="3095948" y="5517232"/>
            <a:chExt cx="143346" cy="167531"/>
          </a:xfrm>
        </p:grpSpPr>
        <p:cxnSp>
          <p:nvCxnSpPr>
            <p:cNvPr id="19" name="Rak 18"/>
            <p:cNvCxnSpPr/>
            <p:nvPr/>
          </p:nvCxnSpPr>
          <p:spPr bwMode="auto">
            <a:xfrm>
              <a:off x="3095948" y="5517232"/>
              <a:ext cx="0" cy="16753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Rak 19"/>
            <p:cNvCxnSpPr/>
            <p:nvPr/>
          </p:nvCxnSpPr>
          <p:spPr bwMode="auto">
            <a:xfrm>
              <a:off x="3167286" y="5517232"/>
              <a:ext cx="0" cy="16753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Rak 20"/>
            <p:cNvCxnSpPr/>
            <p:nvPr/>
          </p:nvCxnSpPr>
          <p:spPr bwMode="auto">
            <a:xfrm>
              <a:off x="3239294" y="5517232"/>
              <a:ext cx="0" cy="16753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4" name="Grupp 23"/>
          <p:cNvGrpSpPr/>
          <p:nvPr/>
        </p:nvGrpSpPr>
        <p:grpSpPr>
          <a:xfrm>
            <a:off x="4505972" y="3469556"/>
            <a:ext cx="288032" cy="167531"/>
            <a:chOff x="2411760" y="5853757"/>
            <a:chExt cx="288032" cy="167531"/>
          </a:xfrm>
        </p:grpSpPr>
        <p:cxnSp>
          <p:nvCxnSpPr>
            <p:cNvPr id="13" name="Rak 12"/>
            <p:cNvCxnSpPr/>
            <p:nvPr/>
          </p:nvCxnSpPr>
          <p:spPr bwMode="auto">
            <a:xfrm>
              <a:off x="2627313" y="5853757"/>
              <a:ext cx="0" cy="16753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Rak 15"/>
            <p:cNvCxnSpPr/>
            <p:nvPr/>
          </p:nvCxnSpPr>
          <p:spPr bwMode="auto">
            <a:xfrm>
              <a:off x="2412430" y="5853757"/>
              <a:ext cx="0" cy="16753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Rak 16"/>
            <p:cNvCxnSpPr/>
            <p:nvPr/>
          </p:nvCxnSpPr>
          <p:spPr bwMode="auto">
            <a:xfrm>
              <a:off x="2484058" y="5853757"/>
              <a:ext cx="0" cy="16753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Rak 17"/>
            <p:cNvCxnSpPr/>
            <p:nvPr/>
          </p:nvCxnSpPr>
          <p:spPr bwMode="auto">
            <a:xfrm>
              <a:off x="2555686" y="5853757"/>
              <a:ext cx="0" cy="16753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Rak 22"/>
            <p:cNvCxnSpPr/>
            <p:nvPr/>
          </p:nvCxnSpPr>
          <p:spPr bwMode="auto">
            <a:xfrm>
              <a:off x="2411760" y="5853757"/>
              <a:ext cx="288032" cy="16753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6" name="Grupp 25"/>
          <p:cNvGrpSpPr/>
          <p:nvPr/>
        </p:nvGrpSpPr>
        <p:grpSpPr>
          <a:xfrm>
            <a:off x="4094710" y="1832944"/>
            <a:ext cx="288032" cy="167531"/>
            <a:chOff x="2411760" y="5853757"/>
            <a:chExt cx="288032" cy="167531"/>
          </a:xfrm>
        </p:grpSpPr>
        <p:cxnSp>
          <p:nvCxnSpPr>
            <p:cNvPr id="27" name="Rak 26"/>
            <p:cNvCxnSpPr/>
            <p:nvPr/>
          </p:nvCxnSpPr>
          <p:spPr bwMode="auto">
            <a:xfrm>
              <a:off x="2627313" y="5853757"/>
              <a:ext cx="0" cy="16753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Rak 27"/>
            <p:cNvCxnSpPr/>
            <p:nvPr/>
          </p:nvCxnSpPr>
          <p:spPr bwMode="auto">
            <a:xfrm>
              <a:off x="2412430" y="5853757"/>
              <a:ext cx="0" cy="16753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Rak 28"/>
            <p:cNvCxnSpPr/>
            <p:nvPr/>
          </p:nvCxnSpPr>
          <p:spPr bwMode="auto">
            <a:xfrm>
              <a:off x="2484058" y="5853757"/>
              <a:ext cx="0" cy="16753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Rak 29"/>
            <p:cNvCxnSpPr/>
            <p:nvPr/>
          </p:nvCxnSpPr>
          <p:spPr bwMode="auto">
            <a:xfrm>
              <a:off x="2555686" y="5853757"/>
              <a:ext cx="0" cy="16753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Rak 30"/>
            <p:cNvCxnSpPr/>
            <p:nvPr/>
          </p:nvCxnSpPr>
          <p:spPr bwMode="auto">
            <a:xfrm>
              <a:off x="2411760" y="5853757"/>
              <a:ext cx="288032" cy="16753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32" name="Grupp 31"/>
          <p:cNvGrpSpPr/>
          <p:nvPr/>
        </p:nvGrpSpPr>
        <p:grpSpPr>
          <a:xfrm>
            <a:off x="7118898" y="1970956"/>
            <a:ext cx="288032" cy="167531"/>
            <a:chOff x="2411760" y="5853757"/>
            <a:chExt cx="288032" cy="167531"/>
          </a:xfrm>
        </p:grpSpPr>
        <p:cxnSp>
          <p:nvCxnSpPr>
            <p:cNvPr id="33" name="Rak 32"/>
            <p:cNvCxnSpPr/>
            <p:nvPr/>
          </p:nvCxnSpPr>
          <p:spPr bwMode="auto">
            <a:xfrm>
              <a:off x="2627313" y="5853757"/>
              <a:ext cx="0" cy="16753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Rak 33"/>
            <p:cNvCxnSpPr/>
            <p:nvPr/>
          </p:nvCxnSpPr>
          <p:spPr bwMode="auto">
            <a:xfrm>
              <a:off x="2412430" y="5853757"/>
              <a:ext cx="0" cy="16753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Rak 34"/>
            <p:cNvCxnSpPr/>
            <p:nvPr/>
          </p:nvCxnSpPr>
          <p:spPr bwMode="auto">
            <a:xfrm>
              <a:off x="2484058" y="5853757"/>
              <a:ext cx="0" cy="16753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Rak 35"/>
            <p:cNvCxnSpPr/>
            <p:nvPr/>
          </p:nvCxnSpPr>
          <p:spPr bwMode="auto">
            <a:xfrm>
              <a:off x="2555686" y="5853757"/>
              <a:ext cx="0" cy="16753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Rak 36"/>
            <p:cNvCxnSpPr/>
            <p:nvPr/>
          </p:nvCxnSpPr>
          <p:spPr bwMode="auto">
            <a:xfrm>
              <a:off x="2411760" y="5853757"/>
              <a:ext cx="288032" cy="16753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38" name="Grupp 37"/>
          <p:cNvGrpSpPr/>
          <p:nvPr/>
        </p:nvGrpSpPr>
        <p:grpSpPr>
          <a:xfrm>
            <a:off x="3735018" y="3469556"/>
            <a:ext cx="143346" cy="167531"/>
            <a:chOff x="3095948" y="5517232"/>
            <a:chExt cx="143346" cy="167531"/>
          </a:xfrm>
        </p:grpSpPr>
        <p:cxnSp>
          <p:nvCxnSpPr>
            <p:cNvPr id="39" name="Rak 38"/>
            <p:cNvCxnSpPr/>
            <p:nvPr/>
          </p:nvCxnSpPr>
          <p:spPr bwMode="auto">
            <a:xfrm>
              <a:off x="3095948" y="5517232"/>
              <a:ext cx="0" cy="16753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Rak 39"/>
            <p:cNvCxnSpPr/>
            <p:nvPr/>
          </p:nvCxnSpPr>
          <p:spPr bwMode="auto">
            <a:xfrm>
              <a:off x="3167286" y="5517232"/>
              <a:ext cx="0" cy="16753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Rak 40"/>
            <p:cNvCxnSpPr/>
            <p:nvPr/>
          </p:nvCxnSpPr>
          <p:spPr bwMode="auto">
            <a:xfrm>
              <a:off x="3239294" y="5517232"/>
              <a:ext cx="0" cy="16753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2" name="Grupp 41"/>
          <p:cNvGrpSpPr/>
          <p:nvPr/>
        </p:nvGrpSpPr>
        <p:grpSpPr>
          <a:xfrm>
            <a:off x="6648081" y="1737544"/>
            <a:ext cx="143346" cy="167531"/>
            <a:chOff x="3095948" y="5517232"/>
            <a:chExt cx="143346" cy="167531"/>
          </a:xfrm>
        </p:grpSpPr>
        <p:cxnSp>
          <p:nvCxnSpPr>
            <p:cNvPr id="43" name="Rak 42"/>
            <p:cNvCxnSpPr/>
            <p:nvPr/>
          </p:nvCxnSpPr>
          <p:spPr bwMode="auto">
            <a:xfrm>
              <a:off x="3095948" y="5517232"/>
              <a:ext cx="0" cy="16753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Rak 43"/>
            <p:cNvCxnSpPr/>
            <p:nvPr/>
          </p:nvCxnSpPr>
          <p:spPr bwMode="auto">
            <a:xfrm>
              <a:off x="3167286" y="5517232"/>
              <a:ext cx="0" cy="16753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Rak 44"/>
            <p:cNvCxnSpPr/>
            <p:nvPr/>
          </p:nvCxnSpPr>
          <p:spPr bwMode="auto">
            <a:xfrm>
              <a:off x="3239294" y="5517232"/>
              <a:ext cx="0" cy="16753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pic>
        <p:nvPicPr>
          <p:cNvPr id="46" name="Picture 21" descr="postit note"/>
          <p:cNvPicPr>
            <a:picLocks noChangeAspect="1" noChangeArrowheads="1"/>
          </p:cNvPicPr>
          <p:nvPr/>
        </p:nvPicPr>
        <p:blipFill>
          <a:blip r:embed="rId2" cstate="email">
            <a:extLst>
              <a:ext uri="{28A0092B-C50C-407E-A947-70E740481C1C}">
                <a14:useLocalDpi xmlns:a14="http://schemas.microsoft.com/office/drawing/2010/main" val="0"/>
              </a:ext>
            </a:extLst>
          </a:blip>
          <a:srcRect l="22278" t="12689" r="12222" b="15775"/>
          <a:stretch>
            <a:fillRect/>
          </a:stretch>
        </p:blipFill>
        <p:spPr bwMode="auto">
          <a:xfrm>
            <a:off x="8290126" y="1975147"/>
            <a:ext cx="503237" cy="444500"/>
          </a:xfrm>
          <a:prstGeom prst="rect">
            <a:avLst/>
          </a:prstGeom>
          <a:noFill/>
          <a:extLst>
            <a:ext uri="{909E8E84-426E-40DD-AFC4-6F175D3DCCD1}">
              <a14:hiddenFill xmlns:a14="http://schemas.microsoft.com/office/drawing/2010/main">
                <a:solidFill>
                  <a:srgbClr val="FFFFFF"/>
                </a:solidFill>
              </a14:hiddenFill>
            </a:ext>
          </a:extLst>
        </p:spPr>
      </p:pic>
      <p:grpSp>
        <p:nvGrpSpPr>
          <p:cNvPr id="47" name="Grupp 46"/>
          <p:cNvGrpSpPr/>
          <p:nvPr/>
        </p:nvGrpSpPr>
        <p:grpSpPr>
          <a:xfrm>
            <a:off x="8397727" y="2503736"/>
            <a:ext cx="288032" cy="167531"/>
            <a:chOff x="2411760" y="5853757"/>
            <a:chExt cx="288032" cy="167531"/>
          </a:xfrm>
        </p:grpSpPr>
        <p:cxnSp>
          <p:nvCxnSpPr>
            <p:cNvPr id="48" name="Rak 47"/>
            <p:cNvCxnSpPr/>
            <p:nvPr/>
          </p:nvCxnSpPr>
          <p:spPr bwMode="auto">
            <a:xfrm>
              <a:off x="2627313" y="5853757"/>
              <a:ext cx="0" cy="16753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Rak 48"/>
            <p:cNvCxnSpPr/>
            <p:nvPr/>
          </p:nvCxnSpPr>
          <p:spPr bwMode="auto">
            <a:xfrm>
              <a:off x="2412430" y="5853757"/>
              <a:ext cx="0" cy="16753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Rak 49"/>
            <p:cNvCxnSpPr/>
            <p:nvPr/>
          </p:nvCxnSpPr>
          <p:spPr bwMode="auto">
            <a:xfrm>
              <a:off x="2484058" y="5853757"/>
              <a:ext cx="0" cy="16753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Rak 50"/>
            <p:cNvCxnSpPr/>
            <p:nvPr/>
          </p:nvCxnSpPr>
          <p:spPr bwMode="auto">
            <a:xfrm>
              <a:off x="2555686" y="5853757"/>
              <a:ext cx="0" cy="16753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Rak 51"/>
            <p:cNvCxnSpPr/>
            <p:nvPr/>
          </p:nvCxnSpPr>
          <p:spPr bwMode="auto">
            <a:xfrm>
              <a:off x="2411760" y="5853757"/>
              <a:ext cx="288032" cy="16753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53" name="Rak 52"/>
          <p:cNvCxnSpPr/>
          <p:nvPr/>
        </p:nvCxnSpPr>
        <p:spPr bwMode="auto">
          <a:xfrm>
            <a:off x="8778976" y="2503736"/>
            <a:ext cx="0" cy="16753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 name="textruta 53"/>
          <p:cNvSpPr txBox="1"/>
          <p:nvPr/>
        </p:nvSpPr>
        <p:spPr>
          <a:xfrm>
            <a:off x="2705768" y="4206478"/>
            <a:ext cx="6448880" cy="2800767"/>
          </a:xfrm>
          <a:prstGeom prst="rect">
            <a:avLst/>
          </a:prstGeom>
          <a:noFill/>
        </p:spPr>
        <p:txBody>
          <a:bodyPr wrap="square" rtlCol="0">
            <a:spAutoFit/>
          </a:bodyPr>
          <a:lstStyle/>
          <a:p>
            <a:r>
              <a:rPr lang="sv-SE" sz="1600" b="1" dirty="0"/>
              <a:t>Instruktion</a:t>
            </a:r>
            <a:r>
              <a:rPr lang="sv-SE" sz="1600" dirty="0"/>
              <a:t>: </a:t>
            </a:r>
          </a:p>
          <a:p>
            <a:r>
              <a:rPr lang="sv-SE" sz="1600" dirty="0"/>
              <a:t>Utifrån de kriterier som diskuterats (en gemensam bild om vad som är viktigt) får alla deltagare ett antal streck att fördela, tex 5, på de förslag de anser bör prioriteras. Prioritering efter mest poäng!</a:t>
            </a:r>
            <a:br>
              <a:rPr lang="sv-SE" sz="1600" dirty="0"/>
            </a:br>
            <a:endParaRPr lang="sv-SE" sz="1600" dirty="0"/>
          </a:p>
          <a:p>
            <a:pPr marL="342900" indent="-342900">
              <a:buFont typeface="Arial" panose="020B0604020202020204" pitchFamily="34" charset="0"/>
              <a:buChar char="•"/>
            </a:pPr>
            <a:r>
              <a:rPr lang="sv-SE" sz="1600" i="1" dirty="0"/>
              <a:t>Variant 1: fri fördelning av streck (dvs man kan ge ett förslag alla streck (</a:t>
            </a:r>
            <a:r>
              <a:rPr lang="sv-SE" sz="1600" i="1" dirty="0" err="1"/>
              <a:t>anm</a:t>
            </a:r>
            <a:r>
              <a:rPr lang="sv-SE" sz="1600" i="1" dirty="0"/>
              <a:t>: ger bättre utslag, men inbjuder till taktikröstning)</a:t>
            </a:r>
          </a:p>
          <a:p>
            <a:pPr marL="342900" indent="-342900">
              <a:buFont typeface="Arial" panose="020B0604020202020204" pitchFamily="34" charset="0"/>
              <a:buChar char="•"/>
            </a:pPr>
            <a:r>
              <a:rPr lang="sv-SE" sz="1600" i="1" dirty="0"/>
              <a:t>Variant 2: varje deltagare får ge 5 poäng till det de tycker viktigast, 3 poäng till det näst viktigaste och en poäng till den tredje viktigaste (ger större utslag)</a:t>
            </a:r>
          </a:p>
          <a:p>
            <a:endParaRPr lang="sv-SE" sz="1600" dirty="0"/>
          </a:p>
        </p:txBody>
      </p:sp>
    </p:spTree>
    <p:extLst>
      <p:ext uri="{BB962C8B-B14F-4D97-AF65-F5344CB8AC3E}">
        <p14:creationId xmlns:p14="http://schemas.microsoft.com/office/powerpoint/2010/main" val="142222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Parvis jämförelse</a:t>
            </a:r>
          </a:p>
        </p:txBody>
      </p:sp>
      <p:sp>
        <p:nvSpPr>
          <p:cNvPr id="3" name="Platshållare för innehåll 2"/>
          <p:cNvSpPr>
            <a:spLocks noGrp="1"/>
          </p:cNvSpPr>
          <p:nvPr>
            <p:ph idx="1"/>
          </p:nvPr>
        </p:nvSpPr>
        <p:spPr/>
        <p:txBody>
          <a:bodyPr/>
          <a:lstStyle/>
          <a:p>
            <a:r>
              <a:rPr lang="sv-SE" sz="2400" dirty="0"/>
              <a:t>Parvis jämförelse innebär att alla alternativ jämförs med de övriga i alla kombinationer. </a:t>
            </a:r>
          </a:p>
          <a:p>
            <a:r>
              <a:rPr lang="sv-SE" sz="2400" dirty="0"/>
              <a:t>Finessen är att man får en enkel jämförelse: är A viktigare B? (eller mycket viktigare, viktigare, lika viktigt)</a:t>
            </a:r>
          </a:p>
          <a:p>
            <a:r>
              <a:rPr lang="sv-SE" sz="2400" dirty="0"/>
              <a:t>Nackdelen är om det är många alternativ kan det ta lite tid, men görs ganska enkelt i </a:t>
            </a:r>
            <a:r>
              <a:rPr lang="sv-SE" sz="2400" dirty="0" err="1"/>
              <a:t>excel</a:t>
            </a:r>
            <a:r>
              <a:rPr lang="sv-SE" sz="2400" dirty="0"/>
              <a:t>, se nästa sida</a:t>
            </a:r>
          </a:p>
          <a:p>
            <a:endParaRPr lang="sv-SE" sz="2400" dirty="0"/>
          </a:p>
        </p:txBody>
      </p:sp>
    </p:spTree>
    <p:extLst>
      <p:ext uri="{BB962C8B-B14F-4D97-AF65-F5344CB8AC3E}">
        <p14:creationId xmlns:p14="http://schemas.microsoft.com/office/powerpoint/2010/main" val="2908714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tshållare för innehåll 3"/>
          <p:cNvGraphicFramePr>
            <a:graphicFrameLocks noGrp="1"/>
          </p:cNvGraphicFramePr>
          <p:nvPr>
            <p:ph idx="1"/>
          </p:nvPr>
        </p:nvGraphicFramePr>
        <p:xfrm>
          <a:off x="2135561" y="332657"/>
          <a:ext cx="7776867" cy="5256583"/>
        </p:xfrm>
        <a:graphic>
          <a:graphicData uri="http://schemas.openxmlformats.org/drawingml/2006/table">
            <a:tbl>
              <a:tblPr/>
              <a:tblGrid>
                <a:gridCol w="327916">
                  <a:extLst>
                    <a:ext uri="{9D8B030D-6E8A-4147-A177-3AD203B41FA5}">
                      <a16:colId xmlns:a16="http://schemas.microsoft.com/office/drawing/2014/main" val="20000"/>
                    </a:ext>
                  </a:extLst>
                </a:gridCol>
                <a:gridCol w="3546347">
                  <a:extLst>
                    <a:ext uri="{9D8B030D-6E8A-4147-A177-3AD203B41FA5}">
                      <a16:colId xmlns:a16="http://schemas.microsoft.com/office/drawing/2014/main" val="20001"/>
                    </a:ext>
                  </a:extLst>
                </a:gridCol>
                <a:gridCol w="404835">
                  <a:extLst>
                    <a:ext uri="{9D8B030D-6E8A-4147-A177-3AD203B41FA5}">
                      <a16:colId xmlns:a16="http://schemas.microsoft.com/office/drawing/2014/main" val="20002"/>
                    </a:ext>
                  </a:extLst>
                </a:gridCol>
                <a:gridCol w="404835">
                  <a:extLst>
                    <a:ext uri="{9D8B030D-6E8A-4147-A177-3AD203B41FA5}">
                      <a16:colId xmlns:a16="http://schemas.microsoft.com/office/drawing/2014/main" val="20003"/>
                    </a:ext>
                  </a:extLst>
                </a:gridCol>
                <a:gridCol w="404835">
                  <a:extLst>
                    <a:ext uri="{9D8B030D-6E8A-4147-A177-3AD203B41FA5}">
                      <a16:colId xmlns:a16="http://schemas.microsoft.com/office/drawing/2014/main" val="20004"/>
                    </a:ext>
                  </a:extLst>
                </a:gridCol>
                <a:gridCol w="404835">
                  <a:extLst>
                    <a:ext uri="{9D8B030D-6E8A-4147-A177-3AD203B41FA5}">
                      <a16:colId xmlns:a16="http://schemas.microsoft.com/office/drawing/2014/main" val="20005"/>
                    </a:ext>
                  </a:extLst>
                </a:gridCol>
                <a:gridCol w="404835">
                  <a:extLst>
                    <a:ext uri="{9D8B030D-6E8A-4147-A177-3AD203B41FA5}">
                      <a16:colId xmlns:a16="http://schemas.microsoft.com/office/drawing/2014/main" val="20006"/>
                    </a:ext>
                  </a:extLst>
                </a:gridCol>
                <a:gridCol w="404835">
                  <a:extLst>
                    <a:ext uri="{9D8B030D-6E8A-4147-A177-3AD203B41FA5}">
                      <a16:colId xmlns:a16="http://schemas.microsoft.com/office/drawing/2014/main" val="20007"/>
                    </a:ext>
                  </a:extLst>
                </a:gridCol>
                <a:gridCol w="469608">
                  <a:extLst>
                    <a:ext uri="{9D8B030D-6E8A-4147-A177-3AD203B41FA5}">
                      <a16:colId xmlns:a16="http://schemas.microsoft.com/office/drawing/2014/main" val="20008"/>
                    </a:ext>
                  </a:extLst>
                </a:gridCol>
                <a:gridCol w="501993">
                  <a:extLst>
                    <a:ext uri="{9D8B030D-6E8A-4147-A177-3AD203B41FA5}">
                      <a16:colId xmlns:a16="http://schemas.microsoft.com/office/drawing/2014/main" val="20009"/>
                    </a:ext>
                  </a:extLst>
                </a:gridCol>
                <a:gridCol w="501993">
                  <a:extLst>
                    <a:ext uri="{9D8B030D-6E8A-4147-A177-3AD203B41FA5}">
                      <a16:colId xmlns:a16="http://schemas.microsoft.com/office/drawing/2014/main" val="20010"/>
                    </a:ext>
                  </a:extLst>
                </a:gridCol>
              </a:tblGrid>
              <a:tr h="326777">
                <a:tc rowSpan="2" gridSpan="2">
                  <a:txBody>
                    <a:bodyPr/>
                    <a:lstStyle/>
                    <a:p>
                      <a:pPr algn="ctr" fontAlgn="ctr"/>
                      <a:r>
                        <a:rPr lang="sv-SE" sz="1600" b="1" i="0" u="none" strike="noStrike" dirty="0">
                          <a:effectLst/>
                          <a:latin typeface="Arial" panose="020B0604020202020204" pitchFamily="34" charset="0"/>
                        </a:rPr>
                        <a:t>Parvis jämförelse</a:t>
                      </a:r>
                    </a:p>
                  </a:txBody>
                  <a:tcPr marL="6387" marR="6387" marT="638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rowSpan="2" hMerge="1">
                  <a:txBody>
                    <a:bodyPr/>
                    <a:lstStyle/>
                    <a:p>
                      <a:endParaRPr lang="sv-SE"/>
                    </a:p>
                  </a:txBody>
                  <a:tcPr/>
                </a:tc>
                <a:tc>
                  <a:txBody>
                    <a:bodyPr/>
                    <a:lstStyle/>
                    <a:p>
                      <a:pPr algn="ctr" fontAlgn="b"/>
                      <a:r>
                        <a:rPr lang="sv-SE" sz="1200" b="0" i="0" u="none" strike="noStrike" dirty="0">
                          <a:effectLst/>
                          <a:latin typeface="Arial" panose="020B0604020202020204" pitchFamily="34" charset="0"/>
                        </a:rPr>
                        <a:t>#</a:t>
                      </a:r>
                    </a:p>
                  </a:txBody>
                  <a:tcPr marL="6387" marR="6387" marT="6387" marB="0" vert="vert27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sv-SE" sz="1200" b="0" i="0" u="none" strike="noStrike">
                          <a:effectLst/>
                          <a:latin typeface="Arial" panose="020B0604020202020204" pitchFamily="34" charset="0"/>
                        </a:rPr>
                        <a:t>1</a:t>
                      </a:r>
                    </a:p>
                  </a:txBody>
                  <a:tcPr marL="6387" marR="6387" marT="6387" marB="0" vert="vert27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v-SE" sz="1200" b="0" i="0" u="none" strike="noStrike">
                          <a:effectLst/>
                          <a:latin typeface="Arial" panose="020B0604020202020204" pitchFamily="34" charset="0"/>
                        </a:rPr>
                        <a:t>2</a:t>
                      </a:r>
                    </a:p>
                  </a:txBody>
                  <a:tcPr marL="6387" marR="6387" marT="6387"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v-SE" sz="1200" b="0" i="0" u="none" strike="noStrike">
                          <a:effectLst/>
                          <a:latin typeface="Arial" panose="020B0604020202020204" pitchFamily="34" charset="0"/>
                        </a:rPr>
                        <a:t>3</a:t>
                      </a:r>
                    </a:p>
                  </a:txBody>
                  <a:tcPr marL="6387" marR="6387" marT="6387"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v-SE" sz="1200" b="0" i="0" u="none" strike="noStrike">
                          <a:effectLst/>
                          <a:latin typeface="Arial" panose="020B0604020202020204" pitchFamily="34" charset="0"/>
                        </a:rPr>
                        <a:t>4</a:t>
                      </a:r>
                    </a:p>
                  </a:txBody>
                  <a:tcPr marL="6387" marR="6387" marT="6387"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v-SE" sz="1200" b="0" i="0" u="none" strike="noStrike">
                          <a:effectLst/>
                          <a:latin typeface="Arial" panose="020B0604020202020204" pitchFamily="34" charset="0"/>
                        </a:rPr>
                        <a:t>5</a:t>
                      </a:r>
                    </a:p>
                  </a:txBody>
                  <a:tcPr marL="6387" marR="6387" marT="6387"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v-SE" sz="1200" b="0" i="0" u="none" strike="noStrike">
                          <a:effectLst/>
                          <a:latin typeface="Arial" panose="020B0604020202020204" pitchFamily="34" charset="0"/>
                        </a:rPr>
                        <a:t>6</a:t>
                      </a:r>
                    </a:p>
                  </a:txBody>
                  <a:tcPr marL="6387" marR="6387" marT="6387"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v-SE" sz="1200" b="1" i="0" u="none" strike="noStrike">
                          <a:effectLst/>
                          <a:latin typeface="Arial" panose="020B0604020202020204" pitchFamily="34" charset="0"/>
                        </a:rPr>
                        <a:t> </a:t>
                      </a:r>
                    </a:p>
                  </a:txBody>
                  <a:tcPr marL="6387" marR="6387" marT="638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sv-SE" sz="1200" b="1" i="0" u="none" strike="noStrike">
                          <a:effectLst/>
                          <a:latin typeface="Arial" panose="020B0604020202020204" pitchFamily="34" charset="0"/>
                        </a:rPr>
                        <a:t> </a:t>
                      </a:r>
                    </a:p>
                  </a:txBody>
                  <a:tcPr marL="6387" marR="6387" marT="6387"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917411">
                <a:tc gridSpan="2" vMerge="1">
                  <a:txBody>
                    <a:bodyPr/>
                    <a:lstStyle/>
                    <a:p>
                      <a:endParaRPr lang="sv-SE"/>
                    </a:p>
                  </a:txBody>
                  <a:tcPr/>
                </a:tc>
                <a:tc hMerge="1" vMerge="1">
                  <a:txBody>
                    <a:bodyPr/>
                    <a:lstStyle/>
                    <a:p>
                      <a:endParaRPr lang="sv-SE"/>
                    </a:p>
                  </a:txBody>
                  <a:tcPr/>
                </a:tc>
                <a:tc>
                  <a:txBody>
                    <a:bodyPr/>
                    <a:lstStyle/>
                    <a:p>
                      <a:pPr algn="l" fontAlgn="ctr"/>
                      <a:r>
                        <a:rPr lang="sv-SE" sz="1200" b="1" i="0" u="none" strike="noStrike" dirty="0">
                          <a:effectLst/>
                          <a:latin typeface="Arial" panose="020B0604020202020204" pitchFamily="34" charset="0"/>
                        </a:rPr>
                        <a:t>Krav / Kriterium</a:t>
                      </a:r>
                    </a:p>
                  </a:txBody>
                  <a:tcPr marL="6387" marR="6387" marT="6387" marB="0" vert="vert270" anchor="ctr">
                    <a:lnL>
                      <a:noFill/>
                    </a:lnL>
                    <a:lnR w="12700" cap="flat" cmpd="sng" algn="ctr">
                      <a:solidFill>
                        <a:srgbClr val="000000"/>
                      </a:solidFill>
                      <a:prstDash val="solid"/>
                      <a:round/>
                      <a:headEnd type="none" w="med" len="med"/>
                      <a:tailEnd type="none" w="med" len="med"/>
                    </a:lnR>
                    <a:lnT>
                      <a:noFill/>
                    </a:lnT>
                    <a:lnB>
                      <a:noFill/>
                    </a:lnB>
                  </a:tcPr>
                </a:tc>
                <a:tc rowSpan="2">
                  <a:txBody>
                    <a:bodyPr/>
                    <a:lstStyle/>
                    <a:p>
                      <a:pPr algn="l" fontAlgn="b"/>
                      <a:r>
                        <a:rPr lang="sv-SE" sz="1200" b="0" i="0" u="none" strike="noStrike">
                          <a:effectLst/>
                          <a:latin typeface="Arial" panose="020B0604020202020204" pitchFamily="34" charset="0"/>
                        </a:rPr>
                        <a:t> </a:t>
                      </a:r>
                    </a:p>
                  </a:txBody>
                  <a:tcPr marL="6387" marR="6387" marT="6387" marB="0" vert="vert27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fontAlgn="b"/>
                      <a:r>
                        <a:rPr lang="sv-SE" sz="1200" b="0" i="0" u="none" strike="noStrike">
                          <a:effectLst/>
                          <a:latin typeface="Arial" panose="020B0604020202020204" pitchFamily="34" charset="0"/>
                        </a:rPr>
                        <a:t> </a:t>
                      </a:r>
                    </a:p>
                  </a:txBody>
                  <a:tcPr marL="6387" marR="6387" marT="6387"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fontAlgn="b"/>
                      <a:r>
                        <a:rPr lang="sv-SE" sz="1200" b="0" i="0" u="none" strike="noStrike">
                          <a:effectLst/>
                          <a:latin typeface="Arial" panose="020B0604020202020204" pitchFamily="34" charset="0"/>
                        </a:rPr>
                        <a:t> </a:t>
                      </a:r>
                    </a:p>
                  </a:txBody>
                  <a:tcPr marL="6387" marR="6387" marT="6387"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fontAlgn="b"/>
                      <a:r>
                        <a:rPr lang="sv-SE" sz="1200" b="0" i="0" u="none" strike="noStrike">
                          <a:effectLst/>
                          <a:latin typeface="Arial" panose="020B0604020202020204" pitchFamily="34" charset="0"/>
                        </a:rPr>
                        <a:t> </a:t>
                      </a:r>
                    </a:p>
                  </a:txBody>
                  <a:tcPr marL="6387" marR="6387" marT="6387"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fontAlgn="b"/>
                      <a:r>
                        <a:rPr lang="sv-SE" sz="1200" b="0" i="0" u="none" strike="noStrike">
                          <a:effectLst/>
                          <a:latin typeface="Arial" panose="020B0604020202020204" pitchFamily="34" charset="0"/>
                        </a:rPr>
                        <a:t> </a:t>
                      </a:r>
                    </a:p>
                  </a:txBody>
                  <a:tcPr marL="6387" marR="6387" marT="6387"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fontAlgn="b"/>
                      <a:r>
                        <a:rPr lang="sv-SE" sz="1200" b="0" i="0" u="none" strike="noStrike">
                          <a:effectLst/>
                          <a:latin typeface="Arial" panose="020B0604020202020204" pitchFamily="34" charset="0"/>
                        </a:rPr>
                        <a:t> </a:t>
                      </a:r>
                    </a:p>
                  </a:txBody>
                  <a:tcPr marL="6387" marR="6387" marT="6387"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b"/>
                      <a:r>
                        <a:rPr lang="sv-SE" sz="1200" b="0" i="0" u="none" strike="noStrike" dirty="0">
                          <a:effectLst/>
                          <a:latin typeface="Arial" panose="020B0604020202020204" pitchFamily="34" charset="0"/>
                        </a:rPr>
                        <a:t>Rad totalt</a:t>
                      </a:r>
                    </a:p>
                  </a:txBody>
                  <a:tcPr marL="6387" marR="6387" marT="6387"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b"/>
                      <a:r>
                        <a:rPr lang="sv-SE" sz="1200" b="0" i="0" u="none" strike="noStrike" dirty="0">
                          <a:effectLst/>
                          <a:latin typeface="Arial" panose="020B0604020202020204" pitchFamily="34" charset="0"/>
                        </a:rPr>
                        <a:t>Normaliserat resultat</a:t>
                      </a:r>
                    </a:p>
                  </a:txBody>
                  <a:tcPr marL="6387" marR="6387" marT="6387"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87485">
                <a:tc>
                  <a:txBody>
                    <a:bodyPr/>
                    <a:lstStyle/>
                    <a:p>
                      <a:pPr algn="ctr" fontAlgn="b"/>
                      <a:r>
                        <a:rPr lang="sv-SE" sz="1200" b="0" i="0" u="none" strike="noStrike">
                          <a:effectLst/>
                          <a:latin typeface="Arial" panose="020B0604020202020204" pitchFamily="34" charset="0"/>
                        </a:rPr>
                        <a:t>#</a:t>
                      </a:r>
                      <a:endParaRPr lang="sv-SE" sz="1200" b="0" i="0" u="none" strike="noStrike" dirty="0">
                        <a:effectLst/>
                        <a:latin typeface="Arial" panose="020B0604020202020204" pitchFamily="34" charset="0"/>
                      </a:endParaRPr>
                    </a:p>
                  </a:txBody>
                  <a:tcPr marL="6387" marR="6387" marT="6387"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sv-SE" sz="1200" b="1" i="0" u="none" strike="noStrike" dirty="0">
                          <a:effectLst/>
                          <a:latin typeface="Arial" panose="020B0604020202020204" pitchFamily="34" charset="0"/>
                        </a:rPr>
                        <a:t>Krav / Kriterium</a:t>
                      </a:r>
                    </a:p>
                  </a:txBody>
                  <a:tcPr marL="6387" marR="6387" marT="638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sv-SE" sz="1200" b="0" i="0" u="none" strike="noStrike">
                          <a:effectLst/>
                          <a:latin typeface="Arial" panose="020B0604020202020204" pitchFamily="34" charset="0"/>
                        </a:rPr>
                        <a:t> </a:t>
                      </a:r>
                    </a:p>
                  </a:txBody>
                  <a:tcPr marL="6387" marR="6387" marT="638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sv-SE"/>
                    </a:p>
                  </a:txBody>
                  <a:tcPr/>
                </a:tc>
                <a:tc vMerge="1">
                  <a:txBody>
                    <a:bodyPr/>
                    <a:lstStyle/>
                    <a:p>
                      <a:endParaRPr lang="sv-SE"/>
                    </a:p>
                  </a:txBody>
                  <a:tcPr/>
                </a:tc>
                <a:tc vMerge="1">
                  <a:txBody>
                    <a:bodyPr/>
                    <a:lstStyle/>
                    <a:p>
                      <a:endParaRPr lang="sv-SE"/>
                    </a:p>
                  </a:txBody>
                  <a:tcPr/>
                </a:tc>
                <a:tc vMerge="1">
                  <a:txBody>
                    <a:bodyPr/>
                    <a:lstStyle/>
                    <a:p>
                      <a:endParaRPr lang="sv-SE"/>
                    </a:p>
                  </a:txBody>
                  <a:tcPr/>
                </a:tc>
                <a:tc vMerge="1">
                  <a:txBody>
                    <a:bodyPr/>
                    <a:lstStyle/>
                    <a:p>
                      <a:endParaRPr lang="sv-SE"/>
                    </a:p>
                  </a:txBody>
                  <a:tcPr/>
                </a:tc>
                <a:tc vMerge="1">
                  <a:txBody>
                    <a:bodyPr/>
                    <a:lstStyle/>
                    <a:p>
                      <a:endParaRPr lang="sv-SE"/>
                    </a:p>
                  </a:txBody>
                  <a:tcPr/>
                </a:tc>
                <a:tc vMerge="1">
                  <a:txBody>
                    <a:bodyPr/>
                    <a:lstStyle/>
                    <a:p>
                      <a:endParaRPr lang="sv-SE"/>
                    </a:p>
                  </a:txBody>
                  <a:tcPr/>
                </a:tc>
                <a:tc vMerge="1">
                  <a:txBody>
                    <a:bodyPr/>
                    <a:lstStyle/>
                    <a:p>
                      <a:endParaRPr lang="sv-SE"/>
                    </a:p>
                  </a:txBody>
                  <a:tcPr/>
                </a:tc>
                <a:extLst>
                  <a:ext uri="{0D108BD9-81ED-4DB2-BD59-A6C34878D82A}">
                    <a16:rowId xmlns:a16="http://schemas.microsoft.com/office/drawing/2014/main" val="10002"/>
                  </a:ext>
                </a:extLst>
              </a:tr>
              <a:tr h="287485">
                <a:tc>
                  <a:txBody>
                    <a:bodyPr/>
                    <a:lstStyle/>
                    <a:p>
                      <a:pPr algn="ctr" fontAlgn="b"/>
                      <a:r>
                        <a:rPr lang="sv-SE" sz="1200" b="0" i="0" u="none" strike="noStrike">
                          <a:effectLst/>
                          <a:latin typeface="Arial" panose="020B0604020202020204" pitchFamily="34" charset="0"/>
                        </a:rPr>
                        <a:t>1</a:t>
                      </a:r>
                    </a:p>
                  </a:txBody>
                  <a:tcPr marL="6387" marR="6387" marT="63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sv-SE" sz="1200" b="0" i="0" u="none" strike="noStrike" dirty="0">
                          <a:effectLst/>
                          <a:latin typeface="Arial" panose="020B0604020202020204" pitchFamily="34" charset="0"/>
                        </a:rPr>
                        <a:t> </a:t>
                      </a:r>
                    </a:p>
                  </a:txBody>
                  <a:tcPr marL="6387" marR="6387" marT="638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sv-SE"/>
                    </a:p>
                  </a:txBody>
                  <a:tcPr/>
                </a:tc>
                <a:tc>
                  <a:txBody>
                    <a:bodyPr/>
                    <a:lstStyle/>
                    <a:p>
                      <a:pPr algn="ctr" fontAlgn="b"/>
                      <a:r>
                        <a:rPr lang="sv-SE" sz="1200" b="0" i="0" u="none" strike="noStrike">
                          <a:effectLst/>
                          <a:latin typeface="Arial" panose="020B0604020202020204" pitchFamily="34" charset="0"/>
                        </a:rPr>
                        <a:t> </a:t>
                      </a:r>
                    </a:p>
                  </a:txBody>
                  <a:tcPr marL="6387" marR="6387" marT="638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sv-SE" sz="1200" b="0" i="0" u="none" strike="noStrike">
                          <a:effectLst/>
                          <a:latin typeface="Arial" panose="020B0604020202020204" pitchFamily="34" charset="0"/>
                        </a:rPr>
                        <a:t> </a:t>
                      </a:r>
                    </a:p>
                  </a:txBody>
                  <a:tcPr marL="6387" marR="6387" marT="63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1200" b="0" i="0" u="none" strike="noStrike">
                          <a:effectLst/>
                          <a:latin typeface="Arial" panose="020B0604020202020204" pitchFamily="34" charset="0"/>
                        </a:rPr>
                        <a:t> </a:t>
                      </a:r>
                    </a:p>
                  </a:txBody>
                  <a:tcPr marL="6387" marR="6387" marT="63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1200" b="0" i="0" u="none" strike="noStrike">
                          <a:effectLst/>
                          <a:latin typeface="Arial" panose="020B0604020202020204" pitchFamily="34" charset="0"/>
                        </a:rPr>
                        <a:t> </a:t>
                      </a:r>
                    </a:p>
                  </a:txBody>
                  <a:tcPr marL="6387" marR="6387" marT="63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1200" b="0" i="0" u="none" strike="noStrike">
                          <a:effectLst/>
                          <a:latin typeface="Arial" panose="020B0604020202020204" pitchFamily="34" charset="0"/>
                        </a:rPr>
                        <a:t> </a:t>
                      </a:r>
                    </a:p>
                  </a:txBody>
                  <a:tcPr marL="6387" marR="6387" marT="63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1200" b="0" i="0" u="none" strike="noStrike">
                          <a:effectLst/>
                          <a:latin typeface="Arial" panose="020B0604020202020204" pitchFamily="34" charset="0"/>
                        </a:rPr>
                        <a:t> </a:t>
                      </a:r>
                    </a:p>
                  </a:txBody>
                  <a:tcPr marL="6387" marR="6387" marT="638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1200" b="0" i="0" u="none" strike="noStrike">
                          <a:effectLst/>
                          <a:latin typeface="Arial" panose="020B0604020202020204" pitchFamily="34" charset="0"/>
                        </a:rPr>
                        <a:t>0</a:t>
                      </a:r>
                    </a:p>
                  </a:txBody>
                  <a:tcPr marL="6387" marR="6387" marT="638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1200" b="1" i="0" u="none" strike="noStrike">
                          <a:effectLst/>
                          <a:latin typeface="Arial" panose="020B0604020202020204" pitchFamily="34" charset="0"/>
                        </a:rPr>
                        <a:t>####</a:t>
                      </a:r>
                    </a:p>
                  </a:txBody>
                  <a:tcPr marL="6387" marR="6387" marT="638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87485">
                <a:tc>
                  <a:txBody>
                    <a:bodyPr/>
                    <a:lstStyle/>
                    <a:p>
                      <a:pPr algn="ctr" fontAlgn="b"/>
                      <a:r>
                        <a:rPr lang="sv-SE" sz="1200" b="0" i="0" u="none" strike="noStrike">
                          <a:effectLst/>
                          <a:latin typeface="Arial" panose="020B0604020202020204" pitchFamily="34" charset="0"/>
                        </a:rPr>
                        <a:t>2</a:t>
                      </a:r>
                    </a:p>
                  </a:txBody>
                  <a:tcPr marL="6387" marR="6387" marT="63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sv-SE" sz="1200" b="0" i="0" u="none" strike="noStrike">
                          <a:effectLst/>
                          <a:latin typeface="Arial" panose="020B0604020202020204" pitchFamily="34" charset="0"/>
                        </a:rPr>
                        <a:t> </a:t>
                      </a:r>
                    </a:p>
                  </a:txBody>
                  <a:tcPr marL="6387" marR="6387" marT="638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sv-SE"/>
                    </a:p>
                  </a:txBody>
                  <a:tcPr/>
                </a:tc>
                <a:tc>
                  <a:txBody>
                    <a:bodyPr/>
                    <a:lstStyle/>
                    <a:p>
                      <a:pPr algn="ctr" fontAlgn="b"/>
                      <a:r>
                        <a:rPr lang="sv-SE" sz="1200" b="0" i="0" u="none" strike="noStrike">
                          <a:effectLst/>
                          <a:latin typeface="Arial" panose="020B0604020202020204" pitchFamily="34" charset="0"/>
                        </a:rPr>
                        <a:t>####</a:t>
                      </a:r>
                    </a:p>
                  </a:txBody>
                  <a:tcPr marL="6387" marR="6387" marT="638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sv-SE" sz="1200" b="0" i="0" u="none" strike="noStrike">
                          <a:effectLst/>
                          <a:latin typeface="Arial" panose="020B0604020202020204" pitchFamily="34" charset="0"/>
                        </a:rPr>
                        <a:t> </a:t>
                      </a:r>
                    </a:p>
                  </a:txBody>
                  <a:tcPr marL="6387" marR="6387" marT="63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sv-SE" sz="1200" b="0" i="0" u="none" strike="noStrike">
                          <a:effectLst/>
                          <a:latin typeface="Arial" panose="020B0604020202020204" pitchFamily="34" charset="0"/>
                        </a:rPr>
                        <a:t> </a:t>
                      </a:r>
                    </a:p>
                  </a:txBody>
                  <a:tcPr marL="6387" marR="6387" marT="63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1200" b="0" i="0" u="none" strike="noStrike">
                          <a:effectLst/>
                          <a:latin typeface="Arial" panose="020B0604020202020204" pitchFamily="34" charset="0"/>
                        </a:rPr>
                        <a:t> </a:t>
                      </a:r>
                    </a:p>
                  </a:txBody>
                  <a:tcPr marL="6387" marR="6387" marT="63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1200" b="0" i="0" u="none" strike="noStrike">
                          <a:effectLst/>
                          <a:latin typeface="Arial" panose="020B0604020202020204" pitchFamily="34" charset="0"/>
                        </a:rPr>
                        <a:t> </a:t>
                      </a:r>
                    </a:p>
                  </a:txBody>
                  <a:tcPr marL="6387" marR="6387" marT="63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1200" b="0" i="0" u="none" strike="noStrike">
                          <a:effectLst/>
                          <a:latin typeface="Arial" panose="020B0604020202020204" pitchFamily="34" charset="0"/>
                        </a:rPr>
                        <a:t> </a:t>
                      </a:r>
                    </a:p>
                  </a:txBody>
                  <a:tcPr marL="6387" marR="6387" marT="638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1200" b="0" i="0" u="none" strike="noStrike">
                          <a:effectLst/>
                          <a:latin typeface="Arial" panose="020B0604020202020204" pitchFamily="34" charset="0"/>
                        </a:rPr>
                        <a:t>####</a:t>
                      </a:r>
                    </a:p>
                  </a:txBody>
                  <a:tcPr marL="6387" marR="6387" marT="638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1200" b="1" i="0" u="none" strike="noStrike">
                          <a:effectLst/>
                          <a:latin typeface="Arial" panose="020B0604020202020204" pitchFamily="34" charset="0"/>
                        </a:rPr>
                        <a:t>####</a:t>
                      </a:r>
                    </a:p>
                  </a:txBody>
                  <a:tcPr marL="6387" marR="6387" marT="638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87485">
                <a:tc>
                  <a:txBody>
                    <a:bodyPr/>
                    <a:lstStyle/>
                    <a:p>
                      <a:pPr algn="ctr" fontAlgn="b"/>
                      <a:r>
                        <a:rPr lang="sv-SE" sz="1200" b="0" i="0" u="none" strike="noStrike">
                          <a:effectLst/>
                          <a:latin typeface="Arial" panose="020B0604020202020204" pitchFamily="34" charset="0"/>
                        </a:rPr>
                        <a:t>3</a:t>
                      </a:r>
                    </a:p>
                  </a:txBody>
                  <a:tcPr marL="6387" marR="6387" marT="63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sv-SE" sz="1200" b="0" i="0" u="none" strike="noStrike">
                          <a:effectLst/>
                          <a:latin typeface="Arial" panose="020B0604020202020204" pitchFamily="34" charset="0"/>
                        </a:rPr>
                        <a:t> </a:t>
                      </a:r>
                    </a:p>
                  </a:txBody>
                  <a:tcPr marL="6387" marR="6387" marT="638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sv-SE"/>
                    </a:p>
                  </a:txBody>
                  <a:tcPr/>
                </a:tc>
                <a:tc>
                  <a:txBody>
                    <a:bodyPr/>
                    <a:lstStyle/>
                    <a:p>
                      <a:pPr algn="ctr" fontAlgn="b"/>
                      <a:r>
                        <a:rPr lang="sv-SE" sz="1200" b="0" i="0" u="none" strike="noStrike">
                          <a:effectLst/>
                          <a:latin typeface="Arial" panose="020B0604020202020204" pitchFamily="34" charset="0"/>
                        </a:rPr>
                        <a:t>####</a:t>
                      </a:r>
                    </a:p>
                  </a:txBody>
                  <a:tcPr marL="6387" marR="6387" marT="638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sv-SE" sz="1200" b="0" i="0" u="none" strike="noStrike">
                          <a:effectLst/>
                          <a:latin typeface="Arial" panose="020B0604020202020204" pitchFamily="34" charset="0"/>
                        </a:rPr>
                        <a:t>####</a:t>
                      </a:r>
                    </a:p>
                  </a:txBody>
                  <a:tcPr marL="6387" marR="6387" marT="63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sv-SE" sz="1200" b="0" i="0" u="none" strike="noStrike">
                          <a:effectLst/>
                          <a:latin typeface="Arial" panose="020B0604020202020204" pitchFamily="34" charset="0"/>
                        </a:rPr>
                        <a:t> </a:t>
                      </a:r>
                    </a:p>
                  </a:txBody>
                  <a:tcPr marL="6387" marR="6387" marT="63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sv-SE" sz="1200" b="0" i="0" u="none" strike="noStrike">
                          <a:effectLst/>
                          <a:latin typeface="Arial" panose="020B0604020202020204" pitchFamily="34" charset="0"/>
                        </a:rPr>
                        <a:t> </a:t>
                      </a:r>
                    </a:p>
                  </a:txBody>
                  <a:tcPr marL="6387" marR="6387" marT="63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1200" b="0" i="0" u="none" strike="noStrike">
                          <a:effectLst/>
                          <a:latin typeface="Arial" panose="020B0604020202020204" pitchFamily="34" charset="0"/>
                        </a:rPr>
                        <a:t> </a:t>
                      </a:r>
                    </a:p>
                  </a:txBody>
                  <a:tcPr marL="6387" marR="6387" marT="63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1200" b="0" i="0" u="none" strike="noStrike">
                          <a:effectLst/>
                          <a:latin typeface="Arial" panose="020B0604020202020204" pitchFamily="34" charset="0"/>
                        </a:rPr>
                        <a:t> </a:t>
                      </a:r>
                    </a:p>
                  </a:txBody>
                  <a:tcPr marL="6387" marR="6387" marT="638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1200" b="0" i="0" u="none" strike="noStrike">
                          <a:effectLst/>
                          <a:latin typeface="Arial" panose="020B0604020202020204" pitchFamily="34" charset="0"/>
                        </a:rPr>
                        <a:t>####</a:t>
                      </a:r>
                    </a:p>
                  </a:txBody>
                  <a:tcPr marL="6387" marR="6387" marT="638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1200" b="1" i="0" u="none" strike="noStrike">
                          <a:effectLst/>
                          <a:latin typeface="Arial" panose="020B0604020202020204" pitchFamily="34" charset="0"/>
                        </a:rPr>
                        <a:t>####</a:t>
                      </a:r>
                    </a:p>
                  </a:txBody>
                  <a:tcPr marL="6387" marR="6387" marT="638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87485">
                <a:tc>
                  <a:txBody>
                    <a:bodyPr/>
                    <a:lstStyle/>
                    <a:p>
                      <a:pPr algn="ctr" fontAlgn="b"/>
                      <a:r>
                        <a:rPr lang="sv-SE" sz="1200" b="0" i="0" u="none" strike="noStrike">
                          <a:effectLst/>
                          <a:latin typeface="Arial" panose="020B0604020202020204" pitchFamily="34" charset="0"/>
                        </a:rPr>
                        <a:t>4</a:t>
                      </a:r>
                    </a:p>
                  </a:txBody>
                  <a:tcPr marL="6387" marR="6387" marT="63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sv-SE" sz="1200" b="0" i="0" u="none" strike="noStrike">
                          <a:effectLst/>
                          <a:latin typeface="Arial" panose="020B0604020202020204" pitchFamily="34" charset="0"/>
                        </a:rPr>
                        <a:t> </a:t>
                      </a:r>
                    </a:p>
                  </a:txBody>
                  <a:tcPr marL="6387" marR="6387" marT="638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sv-SE"/>
                    </a:p>
                  </a:txBody>
                  <a:tcPr/>
                </a:tc>
                <a:tc>
                  <a:txBody>
                    <a:bodyPr/>
                    <a:lstStyle/>
                    <a:p>
                      <a:pPr algn="ctr" fontAlgn="b"/>
                      <a:r>
                        <a:rPr lang="sv-SE" sz="1200" b="0" i="0" u="none" strike="noStrike">
                          <a:effectLst/>
                          <a:latin typeface="Arial" panose="020B0604020202020204" pitchFamily="34" charset="0"/>
                        </a:rPr>
                        <a:t>####</a:t>
                      </a:r>
                    </a:p>
                  </a:txBody>
                  <a:tcPr marL="6387" marR="6387" marT="638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sv-SE" sz="1200" b="0" i="0" u="none" strike="noStrike">
                          <a:effectLst/>
                          <a:latin typeface="Arial" panose="020B0604020202020204" pitchFamily="34" charset="0"/>
                        </a:rPr>
                        <a:t>####</a:t>
                      </a:r>
                    </a:p>
                  </a:txBody>
                  <a:tcPr marL="6387" marR="6387" marT="63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sv-SE" sz="1200" b="0" i="0" u="none" strike="noStrike">
                          <a:effectLst/>
                          <a:latin typeface="Arial" panose="020B0604020202020204" pitchFamily="34" charset="0"/>
                        </a:rPr>
                        <a:t>####</a:t>
                      </a:r>
                    </a:p>
                  </a:txBody>
                  <a:tcPr marL="6387" marR="6387" marT="63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sv-SE" sz="1200" b="0" i="0" u="none" strike="noStrike">
                          <a:effectLst/>
                          <a:latin typeface="Arial" panose="020B0604020202020204" pitchFamily="34" charset="0"/>
                        </a:rPr>
                        <a:t> </a:t>
                      </a:r>
                    </a:p>
                  </a:txBody>
                  <a:tcPr marL="6387" marR="6387" marT="63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sv-SE" sz="1200" b="0" i="0" u="none" strike="noStrike">
                          <a:effectLst/>
                          <a:latin typeface="Arial" panose="020B0604020202020204" pitchFamily="34" charset="0"/>
                        </a:rPr>
                        <a:t> </a:t>
                      </a:r>
                    </a:p>
                  </a:txBody>
                  <a:tcPr marL="6387" marR="6387" marT="63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1200" b="0" i="0" u="none" strike="noStrike">
                          <a:effectLst/>
                          <a:latin typeface="Arial" panose="020B0604020202020204" pitchFamily="34" charset="0"/>
                        </a:rPr>
                        <a:t> </a:t>
                      </a:r>
                    </a:p>
                  </a:txBody>
                  <a:tcPr marL="6387" marR="6387" marT="638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1200" b="0" i="0" u="none" strike="noStrike">
                          <a:effectLst/>
                          <a:latin typeface="Arial" panose="020B0604020202020204" pitchFamily="34" charset="0"/>
                        </a:rPr>
                        <a:t>####</a:t>
                      </a:r>
                    </a:p>
                  </a:txBody>
                  <a:tcPr marL="6387" marR="6387" marT="638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1200" b="1" i="0" u="none" strike="noStrike">
                          <a:effectLst/>
                          <a:latin typeface="Arial" panose="020B0604020202020204" pitchFamily="34" charset="0"/>
                        </a:rPr>
                        <a:t>####</a:t>
                      </a:r>
                    </a:p>
                  </a:txBody>
                  <a:tcPr marL="6387" marR="6387" marT="638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87485">
                <a:tc>
                  <a:txBody>
                    <a:bodyPr/>
                    <a:lstStyle/>
                    <a:p>
                      <a:pPr algn="ctr" fontAlgn="b"/>
                      <a:r>
                        <a:rPr lang="sv-SE" sz="1200" b="0" i="0" u="none" strike="noStrike">
                          <a:effectLst/>
                          <a:latin typeface="Arial" panose="020B0604020202020204" pitchFamily="34" charset="0"/>
                        </a:rPr>
                        <a:t>5</a:t>
                      </a:r>
                    </a:p>
                  </a:txBody>
                  <a:tcPr marL="6387" marR="6387" marT="63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sv-SE" sz="1200" b="0" i="0" u="none" strike="noStrike">
                          <a:effectLst/>
                          <a:latin typeface="Arial" panose="020B0604020202020204" pitchFamily="34" charset="0"/>
                        </a:rPr>
                        <a:t> </a:t>
                      </a:r>
                    </a:p>
                  </a:txBody>
                  <a:tcPr marL="6387" marR="6387" marT="638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sv-SE"/>
                    </a:p>
                  </a:txBody>
                  <a:tcPr/>
                </a:tc>
                <a:tc>
                  <a:txBody>
                    <a:bodyPr/>
                    <a:lstStyle/>
                    <a:p>
                      <a:pPr algn="ctr" fontAlgn="b"/>
                      <a:r>
                        <a:rPr lang="sv-SE" sz="1200" b="0" i="0" u="none" strike="noStrike">
                          <a:effectLst/>
                          <a:latin typeface="Arial" panose="020B0604020202020204" pitchFamily="34" charset="0"/>
                        </a:rPr>
                        <a:t>####</a:t>
                      </a:r>
                    </a:p>
                  </a:txBody>
                  <a:tcPr marL="6387" marR="6387" marT="638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sv-SE" sz="1200" b="0" i="0" u="none" strike="noStrike">
                          <a:effectLst/>
                          <a:latin typeface="Arial" panose="020B0604020202020204" pitchFamily="34" charset="0"/>
                        </a:rPr>
                        <a:t>####</a:t>
                      </a:r>
                    </a:p>
                  </a:txBody>
                  <a:tcPr marL="6387" marR="6387" marT="63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sv-SE" sz="1200" b="0" i="0" u="none" strike="noStrike">
                          <a:effectLst/>
                          <a:latin typeface="Arial" panose="020B0604020202020204" pitchFamily="34" charset="0"/>
                        </a:rPr>
                        <a:t>####</a:t>
                      </a:r>
                    </a:p>
                  </a:txBody>
                  <a:tcPr marL="6387" marR="6387" marT="63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sv-SE" sz="1200" b="0" i="0" u="none" strike="noStrike">
                          <a:effectLst/>
                          <a:latin typeface="Arial" panose="020B0604020202020204" pitchFamily="34" charset="0"/>
                        </a:rPr>
                        <a:t>####</a:t>
                      </a:r>
                    </a:p>
                  </a:txBody>
                  <a:tcPr marL="6387" marR="6387" marT="63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sv-SE" sz="1200" b="0" i="0" u="none" strike="noStrike">
                          <a:effectLst/>
                          <a:latin typeface="Arial" panose="020B0604020202020204" pitchFamily="34" charset="0"/>
                        </a:rPr>
                        <a:t> </a:t>
                      </a:r>
                    </a:p>
                  </a:txBody>
                  <a:tcPr marL="6387" marR="6387" marT="63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sv-SE" sz="1200" b="0" i="0" u="none" strike="noStrike">
                          <a:effectLst/>
                          <a:latin typeface="Arial" panose="020B0604020202020204" pitchFamily="34" charset="0"/>
                        </a:rPr>
                        <a:t> </a:t>
                      </a:r>
                    </a:p>
                  </a:txBody>
                  <a:tcPr marL="6387" marR="6387" marT="638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1200" b="0" i="0" u="none" strike="noStrike">
                          <a:effectLst/>
                          <a:latin typeface="Arial" panose="020B0604020202020204" pitchFamily="34" charset="0"/>
                        </a:rPr>
                        <a:t>####</a:t>
                      </a:r>
                    </a:p>
                  </a:txBody>
                  <a:tcPr marL="6387" marR="6387" marT="638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1200" b="1" i="0" u="none" strike="noStrike">
                          <a:effectLst/>
                          <a:latin typeface="Arial" panose="020B0604020202020204" pitchFamily="34" charset="0"/>
                        </a:rPr>
                        <a:t>####</a:t>
                      </a:r>
                    </a:p>
                  </a:txBody>
                  <a:tcPr marL="6387" marR="6387" marT="638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87485">
                <a:tc>
                  <a:txBody>
                    <a:bodyPr/>
                    <a:lstStyle/>
                    <a:p>
                      <a:pPr algn="ctr" fontAlgn="b"/>
                      <a:r>
                        <a:rPr lang="sv-SE" sz="1200" b="0" i="0" u="none" strike="noStrike">
                          <a:effectLst/>
                          <a:latin typeface="Arial" panose="020B0604020202020204" pitchFamily="34" charset="0"/>
                        </a:rPr>
                        <a:t>6</a:t>
                      </a:r>
                    </a:p>
                  </a:txBody>
                  <a:tcPr marL="6387" marR="6387" marT="63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sv-SE" sz="1200" b="0" i="0" u="none" strike="noStrike">
                          <a:effectLst/>
                          <a:latin typeface="Arial" panose="020B0604020202020204" pitchFamily="34" charset="0"/>
                        </a:rPr>
                        <a:t> </a:t>
                      </a:r>
                    </a:p>
                  </a:txBody>
                  <a:tcPr marL="6387" marR="6387" marT="638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sv-SE"/>
                    </a:p>
                  </a:txBody>
                  <a:tcPr/>
                </a:tc>
                <a:tc>
                  <a:txBody>
                    <a:bodyPr/>
                    <a:lstStyle/>
                    <a:p>
                      <a:pPr algn="ctr" fontAlgn="b"/>
                      <a:r>
                        <a:rPr lang="sv-SE" sz="1200" b="0" i="0" u="none" strike="noStrike">
                          <a:effectLst/>
                          <a:latin typeface="Arial" panose="020B0604020202020204" pitchFamily="34" charset="0"/>
                        </a:rPr>
                        <a:t>####</a:t>
                      </a:r>
                    </a:p>
                  </a:txBody>
                  <a:tcPr marL="6387" marR="6387" marT="638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sv-SE" sz="1200" b="0" i="0" u="none" strike="noStrike">
                          <a:effectLst/>
                          <a:latin typeface="Arial" panose="020B0604020202020204" pitchFamily="34" charset="0"/>
                        </a:rPr>
                        <a:t>####</a:t>
                      </a:r>
                    </a:p>
                  </a:txBody>
                  <a:tcPr marL="6387" marR="6387" marT="63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sv-SE" sz="1200" b="0" i="0" u="none" strike="noStrike">
                          <a:effectLst/>
                          <a:latin typeface="Arial" panose="020B0604020202020204" pitchFamily="34" charset="0"/>
                        </a:rPr>
                        <a:t>####</a:t>
                      </a:r>
                    </a:p>
                  </a:txBody>
                  <a:tcPr marL="6387" marR="6387" marT="63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sv-SE" sz="1200" b="0" i="0" u="none" strike="noStrike">
                          <a:effectLst/>
                          <a:latin typeface="Arial" panose="020B0604020202020204" pitchFamily="34" charset="0"/>
                        </a:rPr>
                        <a:t>####</a:t>
                      </a:r>
                    </a:p>
                  </a:txBody>
                  <a:tcPr marL="6387" marR="6387" marT="63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sv-SE" sz="1200" b="0" i="0" u="none" strike="noStrike">
                          <a:effectLst/>
                          <a:latin typeface="Arial" panose="020B0604020202020204" pitchFamily="34" charset="0"/>
                        </a:rPr>
                        <a:t>####</a:t>
                      </a:r>
                    </a:p>
                  </a:txBody>
                  <a:tcPr marL="6387" marR="6387" marT="63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sv-SE" sz="1200" b="0" i="0" u="none" strike="noStrike">
                          <a:effectLst/>
                          <a:latin typeface="Arial" panose="020B0604020202020204" pitchFamily="34" charset="0"/>
                        </a:rPr>
                        <a:t> </a:t>
                      </a:r>
                    </a:p>
                  </a:txBody>
                  <a:tcPr marL="6387" marR="6387" marT="638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sv-SE" sz="1200" b="0" i="0" u="none" strike="noStrike">
                          <a:effectLst/>
                          <a:latin typeface="Arial" panose="020B0604020202020204" pitchFamily="34" charset="0"/>
                        </a:rPr>
                        <a:t>####</a:t>
                      </a:r>
                    </a:p>
                  </a:txBody>
                  <a:tcPr marL="6387" marR="6387" marT="638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sv-SE" sz="1200" b="1" i="0" u="none" strike="noStrike" dirty="0">
                          <a:effectLst/>
                          <a:latin typeface="Arial" panose="020B0604020202020204" pitchFamily="34" charset="0"/>
                        </a:rPr>
                        <a:t>####</a:t>
                      </a:r>
                    </a:p>
                  </a:txBody>
                  <a:tcPr marL="6387" marR="6387" marT="638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5" name="textruta 4"/>
          <p:cNvSpPr txBox="1"/>
          <p:nvPr/>
        </p:nvSpPr>
        <p:spPr>
          <a:xfrm>
            <a:off x="2135561" y="5733256"/>
            <a:ext cx="7848871" cy="1107996"/>
          </a:xfrm>
          <a:prstGeom prst="rect">
            <a:avLst/>
          </a:prstGeom>
          <a:noFill/>
        </p:spPr>
        <p:txBody>
          <a:bodyPr wrap="square" rtlCol="0">
            <a:spAutoFit/>
          </a:bodyPr>
          <a:lstStyle/>
          <a:p>
            <a:r>
              <a:rPr lang="sv-SE" sz="1400" dirty="0"/>
              <a:t>Jämför alt 1 med 2,3,4,5,6 och i varje ruta fyll i efter: 10 p mycket viktigare, 5p viktigare, 1p lika viktigt, 0,2p* mindre viktigt, 0,1 mycket mindre viktigt. Jämför 2 med 3,4,5,6 osv. Summera raderna. Flest poäng = viktigast</a:t>
            </a:r>
          </a:p>
          <a:p>
            <a:r>
              <a:rPr lang="sv-SE" sz="1200" i="1" dirty="0" err="1"/>
              <a:t>Anm</a:t>
            </a:r>
            <a:r>
              <a:rPr lang="sv-SE" sz="1200" i="1" dirty="0"/>
              <a:t>: om man vill kan man dela med antalet för att få ett normaliserat värde 1-5</a:t>
            </a:r>
          </a:p>
          <a:p>
            <a:r>
              <a:rPr lang="sv-SE" sz="1200" i="1" dirty="0" err="1"/>
              <a:t>Anm</a:t>
            </a:r>
            <a:r>
              <a:rPr lang="sv-SE" sz="1200" i="1" dirty="0"/>
              <a:t> 2: 0,2 = 1/5, 0,1 1/10!</a:t>
            </a:r>
          </a:p>
        </p:txBody>
      </p:sp>
    </p:spTree>
    <p:extLst>
      <p:ext uri="{BB962C8B-B14F-4D97-AF65-F5344CB8AC3E}">
        <p14:creationId xmlns:p14="http://schemas.microsoft.com/office/powerpoint/2010/main" val="4099259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Flerdimensionell</a:t>
            </a:r>
          </a:p>
        </p:txBody>
      </p:sp>
      <p:sp>
        <p:nvSpPr>
          <p:cNvPr id="3" name="Platshållare för innehåll 2"/>
          <p:cNvSpPr>
            <a:spLocks noGrp="1"/>
          </p:cNvSpPr>
          <p:nvPr>
            <p:ph idx="1"/>
          </p:nvPr>
        </p:nvSpPr>
        <p:spPr>
          <a:xfrm>
            <a:off x="2114872" y="1916832"/>
            <a:ext cx="8229600" cy="4536504"/>
          </a:xfrm>
        </p:spPr>
        <p:txBody>
          <a:bodyPr/>
          <a:lstStyle/>
          <a:p>
            <a:r>
              <a:rPr lang="sv-SE" sz="2800" dirty="0"/>
              <a:t>När man gör en flerdimensionell prioritering gör man bedömning efter</a:t>
            </a:r>
          </a:p>
          <a:p>
            <a:pPr lvl="1"/>
            <a:r>
              <a:rPr lang="sv-SE" sz="2400" dirty="0"/>
              <a:t>Olika kriterier har olika vikt och/eller</a:t>
            </a:r>
          </a:p>
          <a:p>
            <a:pPr lvl="1"/>
            <a:r>
              <a:rPr lang="sv-SE" sz="2400" dirty="0"/>
              <a:t>Det man ska </a:t>
            </a:r>
            <a:r>
              <a:rPr lang="sv-SE" sz="2400" dirty="0" err="1"/>
              <a:t>prioitera</a:t>
            </a:r>
            <a:r>
              <a:rPr lang="sv-SE" sz="2400" dirty="0"/>
              <a:t> har olika påverkan på slutresultatet</a:t>
            </a:r>
          </a:p>
          <a:p>
            <a:r>
              <a:rPr lang="sv-SE" sz="2800" dirty="0"/>
              <a:t>Kriterier kan utgå från strategi, ex styrkort, eller vara taktiska, dvs mer ”här och nu”</a:t>
            </a:r>
          </a:p>
          <a:p>
            <a:r>
              <a:rPr lang="sv-SE" sz="2800" dirty="0"/>
              <a:t>Man kan få ett större utslag (så att inte allt får samma </a:t>
            </a:r>
            <a:r>
              <a:rPr lang="sv-SE" sz="2800" dirty="0" err="1"/>
              <a:t>prio</a:t>
            </a:r>
            <a:r>
              <a:rPr lang="sv-SE" sz="2800" dirty="0"/>
              <a:t>) genom att använda en ojämn poängskala, ex 1,3,5,9, </a:t>
            </a:r>
            <a:r>
              <a:rPr lang="sv-SE" sz="2800" dirty="0" err="1"/>
              <a:t>ist</a:t>
            </a:r>
            <a:r>
              <a:rPr lang="sv-SE" sz="2800" dirty="0"/>
              <a:t>-f ex 1-10 </a:t>
            </a:r>
          </a:p>
          <a:p>
            <a:pPr lvl="1"/>
            <a:endParaRPr lang="sv-SE" sz="2400" dirty="0"/>
          </a:p>
        </p:txBody>
      </p:sp>
    </p:spTree>
    <p:extLst>
      <p:ext uri="{BB962C8B-B14F-4D97-AF65-F5344CB8AC3E}">
        <p14:creationId xmlns:p14="http://schemas.microsoft.com/office/powerpoint/2010/main" val="4007314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Matrisdiagram</a:t>
            </a:r>
          </a:p>
        </p:txBody>
      </p:sp>
      <p:sp>
        <p:nvSpPr>
          <p:cNvPr id="3" name="Platshållare för innehåll 2"/>
          <p:cNvSpPr>
            <a:spLocks noGrp="1"/>
          </p:cNvSpPr>
          <p:nvPr>
            <p:ph idx="1"/>
          </p:nvPr>
        </p:nvSpPr>
        <p:spPr/>
        <p:txBody>
          <a:bodyPr/>
          <a:lstStyle/>
          <a:p>
            <a:r>
              <a:rPr lang="sv-SE" sz="2400" dirty="0"/>
              <a:t>Man bygger en matris av ett antal kriterier (kolumner) som har olika betydelse/vikt för prioriteringen</a:t>
            </a:r>
          </a:p>
          <a:p>
            <a:r>
              <a:rPr lang="sv-SE" sz="2400" dirty="0"/>
              <a:t>För varje alternativ inför man en siffra för hur väl det kriteriet uppfylls</a:t>
            </a:r>
          </a:p>
          <a:p>
            <a:r>
              <a:rPr lang="sv-SE" sz="2400" dirty="0"/>
              <a:t>Fördelen är att prioritering tydligt följer kriterier (ex enhetens mål) och inte bara tyckande och att man (oftast) får ett tydligt resultat</a:t>
            </a:r>
          </a:p>
          <a:p>
            <a:r>
              <a:rPr lang="sv-SE" sz="2400" dirty="0"/>
              <a:t>Nackdelen kan vara att det blir lite mer komplicerat</a:t>
            </a:r>
          </a:p>
        </p:txBody>
      </p:sp>
    </p:spTree>
    <p:extLst>
      <p:ext uri="{BB962C8B-B14F-4D97-AF65-F5344CB8AC3E}">
        <p14:creationId xmlns:p14="http://schemas.microsoft.com/office/powerpoint/2010/main" val="584900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ubrik 10"/>
          <p:cNvSpPr>
            <a:spLocks noGrp="1"/>
          </p:cNvSpPr>
          <p:nvPr>
            <p:ph type="title"/>
          </p:nvPr>
        </p:nvSpPr>
        <p:spPr>
          <a:xfrm>
            <a:off x="2114550" y="149150"/>
            <a:ext cx="8229600" cy="780685"/>
          </a:xfrm>
        </p:spPr>
        <p:txBody>
          <a:bodyPr/>
          <a:lstStyle/>
          <a:p>
            <a:r>
              <a:rPr lang="sv-SE" dirty="0"/>
              <a:t>Matrisdiagram, instruktion</a:t>
            </a:r>
          </a:p>
        </p:txBody>
      </p:sp>
      <p:graphicFrame>
        <p:nvGraphicFramePr>
          <p:cNvPr id="4" name="Platshållare för innehåll 3"/>
          <p:cNvGraphicFramePr>
            <a:graphicFrameLocks noGrp="1"/>
          </p:cNvGraphicFramePr>
          <p:nvPr>
            <p:ph idx="1"/>
          </p:nvPr>
        </p:nvGraphicFramePr>
        <p:xfrm>
          <a:off x="2114550" y="2727648"/>
          <a:ext cx="8229600" cy="2225040"/>
        </p:xfrm>
        <a:graphic>
          <a:graphicData uri="http://schemas.openxmlformats.org/drawingml/2006/table">
            <a:tbl>
              <a:tblPr firstRow="1" bandRow="1">
                <a:tableStyleId>{073A0DAA-6AF3-43AB-8588-CEC1D06C72B9}</a:tableStyleId>
              </a:tblPr>
              <a:tblGrid>
                <a:gridCol w="2253258">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gridCol w="1450102">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370840">
                <a:tc>
                  <a:txBody>
                    <a:bodyPr/>
                    <a:lstStyle/>
                    <a:p>
                      <a:r>
                        <a:rPr lang="sv-SE" dirty="0"/>
                        <a:t>VAD</a:t>
                      </a:r>
                    </a:p>
                  </a:txBody>
                  <a:tcPr/>
                </a:tc>
                <a:tc>
                  <a:txBody>
                    <a:bodyPr/>
                    <a:lstStyle/>
                    <a:p>
                      <a:r>
                        <a:rPr lang="sv-SE" dirty="0"/>
                        <a:t>Kriterium 1</a:t>
                      </a:r>
                    </a:p>
                  </a:txBody>
                  <a:tcPr/>
                </a:tc>
                <a:tc>
                  <a:txBody>
                    <a:bodyPr/>
                    <a:lstStyle/>
                    <a:p>
                      <a:r>
                        <a:rPr lang="sv-SE" dirty="0"/>
                        <a:t>Kriterium2</a:t>
                      </a:r>
                    </a:p>
                  </a:txBody>
                  <a:tcPr/>
                </a:tc>
                <a:tc>
                  <a:txBody>
                    <a:bodyPr/>
                    <a:lstStyle/>
                    <a:p>
                      <a:r>
                        <a:rPr lang="sv-SE" dirty="0"/>
                        <a:t>Kriterium</a:t>
                      </a:r>
                      <a:r>
                        <a:rPr lang="sv-SE" baseline="0" dirty="0"/>
                        <a:t> 3</a:t>
                      </a:r>
                      <a:endParaRPr lang="sv-SE" dirty="0"/>
                    </a:p>
                  </a:txBody>
                  <a:tcPr/>
                </a:tc>
                <a:tc>
                  <a:txBody>
                    <a:bodyPr/>
                    <a:lstStyle/>
                    <a:p>
                      <a:r>
                        <a:rPr lang="sv-SE" dirty="0"/>
                        <a:t>Summa</a:t>
                      </a:r>
                    </a:p>
                  </a:txBody>
                  <a:tcPr/>
                </a:tc>
                <a:extLst>
                  <a:ext uri="{0D108BD9-81ED-4DB2-BD59-A6C34878D82A}">
                    <a16:rowId xmlns:a16="http://schemas.microsoft.com/office/drawing/2014/main" val="10000"/>
                  </a:ext>
                </a:extLst>
              </a:tr>
              <a:tr h="370840">
                <a:tc>
                  <a:txBody>
                    <a:bodyPr/>
                    <a:lstStyle/>
                    <a:p>
                      <a:pPr algn="r"/>
                      <a:r>
                        <a:rPr lang="sv-SE" dirty="0"/>
                        <a:t>Vikt:</a:t>
                      </a:r>
                    </a:p>
                  </a:txBody>
                  <a:tcPr/>
                </a:tc>
                <a:tc>
                  <a:txBody>
                    <a:bodyPr/>
                    <a:lstStyle/>
                    <a:p>
                      <a:endParaRPr lang="sv-SE"/>
                    </a:p>
                  </a:txBody>
                  <a:tcPr/>
                </a:tc>
                <a:tc>
                  <a:txBody>
                    <a:bodyPr/>
                    <a:lstStyle/>
                    <a:p>
                      <a:endParaRPr lang="sv-SE"/>
                    </a:p>
                  </a:txBody>
                  <a:tcPr/>
                </a:tc>
                <a:tc>
                  <a:txBody>
                    <a:bodyPr/>
                    <a:lstStyle/>
                    <a:p>
                      <a:endParaRPr lang="sv-SE"/>
                    </a:p>
                  </a:txBody>
                  <a:tcPr/>
                </a:tc>
                <a:tc>
                  <a:txBody>
                    <a:bodyPr/>
                    <a:lstStyle/>
                    <a:p>
                      <a:endParaRPr lang="sv-SE"/>
                    </a:p>
                  </a:txBody>
                  <a:tcPr/>
                </a:tc>
                <a:extLst>
                  <a:ext uri="{0D108BD9-81ED-4DB2-BD59-A6C34878D82A}">
                    <a16:rowId xmlns:a16="http://schemas.microsoft.com/office/drawing/2014/main" val="10001"/>
                  </a:ext>
                </a:extLst>
              </a:tr>
              <a:tr h="370840">
                <a:tc>
                  <a:txBody>
                    <a:bodyPr/>
                    <a:lstStyle/>
                    <a:p>
                      <a:r>
                        <a:rPr lang="sv-SE" dirty="0"/>
                        <a:t>#1</a:t>
                      </a:r>
                    </a:p>
                  </a:txBody>
                  <a:tcPr/>
                </a:tc>
                <a:tc>
                  <a:txBody>
                    <a:bodyPr/>
                    <a:lstStyle/>
                    <a:p>
                      <a:endParaRPr lang="sv-SE" dirty="0"/>
                    </a:p>
                  </a:txBody>
                  <a:tcPr/>
                </a:tc>
                <a:tc>
                  <a:txBody>
                    <a:bodyPr/>
                    <a:lstStyle/>
                    <a:p>
                      <a:endParaRPr lang="sv-SE"/>
                    </a:p>
                  </a:txBody>
                  <a:tcPr/>
                </a:tc>
                <a:tc>
                  <a:txBody>
                    <a:bodyPr/>
                    <a:lstStyle/>
                    <a:p>
                      <a:endParaRPr lang="sv-SE"/>
                    </a:p>
                  </a:txBody>
                  <a:tcPr/>
                </a:tc>
                <a:tc>
                  <a:txBody>
                    <a:bodyPr/>
                    <a:lstStyle/>
                    <a:p>
                      <a:endParaRPr lang="sv-SE"/>
                    </a:p>
                  </a:txBody>
                  <a:tcPr/>
                </a:tc>
                <a:extLst>
                  <a:ext uri="{0D108BD9-81ED-4DB2-BD59-A6C34878D82A}">
                    <a16:rowId xmlns:a16="http://schemas.microsoft.com/office/drawing/2014/main" val="10002"/>
                  </a:ext>
                </a:extLst>
              </a:tr>
              <a:tr h="370840">
                <a:tc>
                  <a:txBody>
                    <a:bodyPr/>
                    <a:lstStyle/>
                    <a:p>
                      <a:r>
                        <a:rPr lang="sv-SE" dirty="0"/>
                        <a:t>#2</a:t>
                      </a:r>
                    </a:p>
                  </a:txBody>
                  <a:tcPr/>
                </a:tc>
                <a:tc>
                  <a:txBody>
                    <a:bodyPr/>
                    <a:lstStyle/>
                    <a:p>
                      <a:endParaRPr lang="sv-SE"/>
                    </a:p>
                  </a:txBody>
                  <a:tcPr/>
                </a:tc>
                <a:tc>
                  <a:txBody>
                    <a:bodyPr/>
                    <a:lstStyle/>
                    <a:p>
                      <a:endParaRPr lang="sv-SE"/>
                    </a:p>
                  </a:txBody>
                  <a:tcPr/>
                </a:tc>
                <a:tc>
                  <a:txBody>
                    <a:bodyPr/>
                    <a:lstStyle/>
                    <a:p>
                      <a:endParaRPr lang="sv-SE"/>
                    </a:p>
                  </a:txBody>
                  <a:tcPr/>
                </a:tc>
                <a:tc>
                  <a:txBody>
                    <a:bodyPr/>
                    <a:lstStyle/>
                    <a:p>
                      <a:endParaRPr lang="sv-SE"/>
                    </a:p>
                  </a:txBody>
                  <a:tcPr/>
                </a:tc>
                <a:extLst>
                  <a:ext uri="{0D108BD9-81ED-4DB2-BD59-A6C34878D82A}">
                    <a16:rowId xmlns:a16="http://schemas.microsoft.com/office/drawing/2014/main" val="10003"/>
                  </a:ext>
                </a:extLst>
              </a:tr>
              <a:tr h="370840">
                <a:tc>
                  <a:txBody>
                    <a:bodyPr/>
                    <a:lstStyle/>
                    <a:p>
                      <a:r>
                        <a:rPr lang="sv-SE" dirty="0"/>
                        <a:t>#3</a:t>
                      </a:r>
                    </a:p>
                  </a:txBody>
                  <a:tcPr/>
                </a:tc>
                <a:tc>
                  <a:txBody>
                    <a:bodyPr/>
                    <a:lstStyle/>
                    <a:p>
                      <a:endParaRPr lang="sv-SE" dirty="0"/>
                    </a:p>
                  </a:txBody>
                  <a:tcPr/>
                </a:tc>
                <a:tc>
                  <a:txBody>
                    <a:bodyPr/>
                    <a:lstStyle/>
                    <a:p>
                      <a:endParaRPr lang="sv-SE" dirty="0"/>
                    </a:p>
                  </a:txBody>
                  <a:tcPr/>
                </a:tc>
                <a:tc>
                  <a:txBody>
                    <a:bodyPr/>
                    <a:lstStyle/>
                    <a:p>
                      <a:endParaRPr lang="sv-SE" dirty="0"/>
                    </a:p>
                  </a:txBody>
                  <a:tcPr/>
                </a:tc>
                <a:tc>
                  <a:txBody>
                    <a:bodyPr/>
                    <a:lstStyle/>
                    <a:p>
                      <a:endParaRPr lang="sv-SE" dirty="0"/>
                    </a:p>
                  </a:txBody>
                  <a:tcPr/>
                </a:tc>
                <a:extLst>
                  <a:ext uri="{0D108BD9-81ED-4DB2-BD59-A6C34878D82A}">
                    <a16:rowId xmlns:a16="http://schemas.microsoft.com/office/drawing/2014/main" val="10004"/>
                  </a:ext>
                </a:extLst>
              </a:tr>
              <a:tr h="370840">
                <a:tc>
                  <a:txBody>
                    <a:bodyPr/>
                    <a:lstStyle/>
                    <a:p>
                      <a:r>
                        <a:rPr lang="sv-SE" dirty="0"/>
                        <a:t>#4</a:t>
                      </a:r>
                    </a:p>
                  </a:txBody>
                  <a:tcPr/>
                </a:tc>
                <a:tc>
                  <a:txBody>
                    <a:bodyPr/>
                    <a:lstStyle/>
                    <a:p>
                      <a:endParaRPr lang="sv-SE" dirty="0"/>
                    </a:p>
                  </a:txBody>
                  <a:tcPr/>
                </a:tc>
                <a:tc>
                  <a:txBody>
                    <a:bodyPr/>
                    <a:lstStyle/>
                    <a:p>
                      <a:endParaRPr lang="sv-SE" dirty="0"/>
                    </a:p>
                  </a:txBody>
                  <a:tcPr/>
                </a:tc>
                <a:tc>
                  <a:txBody>
                    <a:bodyPr/>
                    <a:lstStyle/>
                    <a:p>
                      <a:endParaRPr lang="sv-SE" dirty="0"/>
                    </a:p>
                  </a:txBody>
                  <a:tcPr/>
                </a:tc>
                <a:tc>
                  <a:txBody>
                    <a:bodyPr/>
                    <a:lstStyle/>
                    <a:p>
                      <a:endParaRPr lang="sv-SE" dirty="0"/>
                    </a:p>
                  </a:txBody>
                  <a:tcPr/>
                </a:tc>
                <a:extLst>
                  <a:ext uri="{0D108BD9-81ED-4DB2-BD59-A6C34878D82A}">
                    <a16:rowId xmlns:a16="http://schemas.microsoft.com/office/drawing/2014/main" val="10005"/>
                  </a:ext>
                </a:extLst>
              </a:tr>
            </a:tbl>
          </a:graphicData>
        </a:graphic>
      </p:graphicFrame>
      <p:sp>
        <p:nvSpPr>
          <p:cNvPr id="5" name="Rektangulär 4"/>
          <p:cNvSpPr/>
          <p:nvPr/>
        </p:nvSpPr>
        <p:spPr bwMode="auto">
          <a:xfrm>
            <a:off x="2456508" y="5728420"/>
            <a:ext cx="1872208" cy="936104"/>
          </a:xfrm>
          <a:prstGeom prst="wedgeRectCallout">
            <a:avLst>
              <a:gd name="adj1" fmla="val 1552"/>
              <a:gd name="adj2" fmla="val -216384"/>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sv-SE" dirty="0">
                <a:solidFill>
                  <a:schemeClr val="tx1"/>
                </a:solidFill>
                <a:latin typeface="Arial" charset="0"/>
                <a:ea typeface="ヒラギノ角ゴ Pro W3" pitchFamily="1" charset="-128"/>
              </a:rPr>
              <a:t>Lista av vad som ska prioritera</a:t>
            </a:r>
          </a:p>
        </p:txBody>
      </p:sp>
      <p:sp>
        <p:nvSpPr>
          <p:cNvPr id="6" name="Rektangulär 5"/>
          <p:cNvSpPr/>
          <p:nvPr/>
        </p:nvSpPr>
        <p:spPr bwMode="auto">
          <a:xfrm>
            <a:off x="4439816" y="1338616"/>
            <a:ext cx="1872208" cy="936104"/>
          </a:xfrm>
          <a:prstGeom prst="wedgeRectCallout">
            <a:avLst>
              <a:gd name="adj1" fmla="val 15120"/>
              <a:gd name="adj2" fmla="val 114648"/>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sv-SE" dirty="0">
                <a:solidFill>
                  <a:schemeClr val="tx1"/>
                </a:solidFill>
                <a:latin typeface="Arial" charset="0"/>
                <a:ea typeface="ヒラギノ角ゴ Pro W3" pitchFamily="1" charset="-128"/>
              </a:rPr>
              <a:t>Olika kriterier som påverkar prioriteringen</a:t>
            </a:r>
          </a:p>
        </p:txBody>
      </p:sp>
      <p:sp>
        <p:nvSpPr>
          <p:cNvPr id="7" name="Rektangulär 6"/>
          <p:cNvSpPr/>
          <p:nvPr/>
        </p:nvSpPr>
        <p:spPr bwMode="auto">
          <a:xfrm>
            <a:off x="7785100" y="1382762"/>
            <a:ext cx="1872208" cy="936104"/>
          </a:xfrm>
          <a:prstGeom prst="wedgeRectCallout">
            <a:avLst>
              <a:gd name="adj1" fmla="val 37505"/>
              <a:gd name="adj2" fmla="val 151279"/>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sv-SE" dirty="0">
                <a:solidFill>
                  <a:schemeClr val="tx1"/>
                </a:solidFill>
                <a:latin typeface="Arial" charset="0"/>
                <a:ea typeface="ヒラギノ角ゴ Pro W3" pitchFamily="1" charset="-128"/>
              </a:rPr>
              <a:t>Summa ”prioriterings-poäng”</a:t>
            </a:r>
          </a:p>
        </p:txBody>
      </p:sp>
      <p:sp>
        <p:nvSpPr>
          <p:cNvPr id="8" name="Rektangulär 7"/>
          <p:cNvSpPr/>
          <p:nvPr/>
        </p:nvSpPr>
        <p:spPr bwMode="auto">
          <a:xfrm>
            <a:off x="1664420" y="1127161"/>
            <a:ext cx="1872208" cy="1156810"/>
          </a:xfrm>
          <a:prstGeom prst="wedgeRectCallout">
            <a:avLst>
              <a:gd name="adj1" fmla="val 109409"/>
              <a:gd name="adj2" fmla="val 140568"/>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sv-SE" dirty="0">
                <a:solidFill>
                  <a:schemeClr val="tx1"/>
                </a:solidFill>
                <a:latin typeface="Arial" charset="0"/>
                <a:ea typeface="ヒラギノ角ゴ Pro W3" pitchFamily="1" charset="-128"/>
              </a:rPr>
              <a:t>Om de olika kriterierna har olika vikt (kan uteslutas</a:t>
            </a:r>
          </a:p>
        </p:txBody>
      </p:sp>
      <p:sp>
        <p:nvSpPr>
          <p:cNvPr id="10" name="Rektangulär 9"/>
          <p:cNvSpPr/>
          <p:nvPr/>
        </p:nvSpPr>
        <p:spPr bwMode="auto">
          <a:xfrm>
            <a:off x="6096000" y="5229200"/>
            <a:ext cx="2509366" cy="1412776"/>
          </a:xfrm>
          <a:prstGeom prst="wedgeRectCallout">
            <a:avLst>
              <a:gd name="adj1" fmla="val -31308"/>
              <a:gd name="adj2" fmla="val -134812"/>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sv-SE" dirty="0">
                <a:solidFill>
                  <a:schemeClr val="tx1"/>
                </a:solidFill>
                <a:latin typeface="Arial" charset="0"/>
                <a:ea typeface="ヒラギノ角ゴ Pro W3" pitchFamily="1" charset="-128"/>
              </a:rPr>
              <a:t>Poäng utefter hur väl det uppfyller/påverkar kriterierna, ex 1-5 eller 1,3,5,9 om man vill ha större utslag</a:t>
            </a:r>
          </a:p>
        </p:txBody>
      </p:sp>
    </p:spTree>
    <p:extLst>
      <p:ext uri="{BB962C8B-B14F-4D97-AF65-F5344CB8AC3E}">
        <p14:creationId xmlns:p14="http://schemas.microsoft.com/office/powerpoint/2010/main" val="2751725626"/>
      </p:ext>
    </p:extLst>
  </p:cSld>
  <p:clrMapOvr>
    <a:masterClrMapping/>
  </p:clrMapOvr>
</p:sld>
</file>

<file path=ppt/theme/theme1.xml><?xml version="1.0" encoding="utf-8"?>
<a:theme xmlns:a="http://schemas.openxmlformats.org/drawingml/2006/main" name="Region Skåne">
  <a:themeElements>
    <a:clrScheme name="Region Skåne Strand">
      <a:dk1>
        <a:sysClr val="windowText" lastClr="000000"/>
      </a:dk1>
      <a:lt1>
        <a:sysClr val="window" lastClr="FFFFFF"/>
      </a:lt1>
      <a:dk2>
        <a:srgbClr val="307C8E"/>
      </a:dk2>
      <a:lt2>
        <a:srgbClr val="FDF9E4"/>
      </a:lt2>
      <a:accent1>
        <a:srgbClr val="307C8E"/>
      </a:accent1>
      <a:accent2>
        <a:srgbClr val="FDF9E4"/>
      </a:accent2>
      <a:accent3>
        <a:srgbClr val="E40135"/>
      </a:accent3>
      <a:accent4>
        <a:srgbClr val="FDF9E4"/>
      </a:accent4>
      <a:accent5>
        <a:srgbClr val="5F5236"/>
      </a:accent5>
      <a:accent6>
        <a:srgbClr val="FDD32F"/>
      </a:accent6>
      <a:hlink>
        <a:srgbClr val="0563C1"/>
      </a:hlink>
      <a:folHlink>
        <a:srgbClr val="954F72"/>
      </a:folHlink>
    </a:clrScheme>
    <a:fontScheme name="Region Skåne">
      <a:majorFont>
        <a:latin typeface="Arial" panose="020B0604020202020204"/>
        <a:ea typeface=""/>
        <a:cs typeface=""/>
      </a:majorFont>
      <a:minorFont>
        <a:latin typeface="Arial" panose="020B0604020202020204"/>
        <a:ea typeface=""/>
        <a:cs typeface=""/>
      </a:minorFont>
    </a:fontScheme>
    <a:fmtScheme name="Region Skån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7A7C4443-3B07-4530-AC07-DCF342098BAC}" vid="{9087A46E-27DB-41E2-80C2-04A75B9641C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Presentationsmall</Template>
  <TotalTime>0</TotalTime>
  <Words>829</Words>
  <Application>Microsoft Office PowerPoint</Application>
  <PresentationFormat>Bredbild</PresentationFormat>
  <Paragraphs>198</Paragraphs>
  <Slides>13</Slides>
  <Notes>2</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13</vt:i4>
      </vt:variant>
    </vt:vector>
  </HeadingPairs>
  <TitlesOfParts>
    <vt:vector size="16" baseType="lpstr">
      <vt:lpstr>Arial</vt:lpstr>
      <vt:lpstr>Calibri</vt:lpstr>
      <vt:lpstr>Region Skåne</vt:lpstr>
      <vt:lpstr>Prioritering</vt:lpstr>
      <vt:lpstr>Prioritering kan vara en- eller flerdimensionell och strategisk eller taktisk:</vt:lpstr>
      <vt:lpstr>Endimensionell prioritering</vt:lpstr>
      <vt:lpstr>Enkel streck-prioritering</vt:lpstr>
      <vt:lpstr>Parvis jämförelse</vt:lpstr>
      <vt:lpstr>PowerPoint-presentation</vt:lpstr>
      <vt:lpstr>Flerdimensionell</vt:lpstr>
      <vt:lpstr>Matrisdiagram</vt:lpstr>
      <vt:lpstr>Matrisdiagram, instruktion</vt:lpstr>
      <vt:lpstr>Exempel</vt:lpstr>
      <vt:lpstr>Pick-graf</vt:lpstr>
      <vt:lpstr>Pick-graf</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Prioritering</dc:title>
  <dc:creator>Varga Claudia</dc:creator>
  <cp:lastModifiedBy>Varga Claudia</cp:lastModifiedBy>
  <cp:revision>1</cp:revision>
  <dcterms:created xsi:type="dcterms:W3CDTF">2022-05-04T14:08:12Z</dcterms:created>
  <dcterms:modified xsi:type="dcterms:W3CDTF">2022-05-04T14:26:06Z</dcterms:modified>
</cp:coreProperties>
</file>