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7"/>
  </p:sldMasterIdLst>
  <p:notesMasterIdLst>
    <p:notesMasterId r:id="rId11"/>
  </p:notesMasterIdLst>
  <p:sldIdLst>
    <p:sldId id="261" r:id="rId8"/>
    <p:sldId id="265" r:id="rId9"/>
    <p:sldId id="266" r:id="rId10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9F"/>
    <a:srgbClr val="2D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75816" autoAdjust="0"/>
  </p:normalViewPr>
  <p:slideViewPr>
    <p:cSldViewPr showGuides="1">
      <p:cViewPr varScale="1">
        <p:scale>
          <a:sx n="51" d="100"/>
          <a:sy n="51" d="100"/>
        </p:scale>
        <p:origin x="68" y="352"/>
      </p:cViewPr>
      <p:guideLst>
        <p:guide orient="horz" pos="845"/>
        <p:guide orient="horz" pos="1200"/>
        <p:guide orient="horz" pos="3504"/>
        <p:guide pos="576"/>
        <p:guide pos="6656"/>
        <p:guide pos="3712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0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Kraftfältsanalys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4" name="Picture 8" descr="logga2_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5638801"/>
            <a:ext cx="846138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711450" y="620713"/>
            <a:ext cx="6705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200" b="1">
                <a:solidFill>
                  <a:schemeClr val="tx2"/>
                </a:solidFill>
                <a:latin typeface="Arial" charset="0"/>
              </a:defRPr>
            </a:lvl1pPr>
            <a:lvl2pPr algn="ctr"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/>
              <a:t>Kraftfältsanalys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8328025" y="6165851"/>
            <a:ext cx="11318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 i="1">
                <a:latin typeface="Arial" charset="0"/>
              </a:rPr>
              <a:t>Källa: Kurt Lewin</a:t>
            </a: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5951538" y="1773238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2495550" y="3500438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7319963" y="2060576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altLang="sv-SE" sz="2000" b="1">
                <a:latin typeface="Arial" charset="0"/>
                <a:ea typeface="ヒラギノ角ゴ Pro W3" pitchFamily="1" charset="-128"/>
              </a:rPr>
              <a:t>”Lägg till”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7535863" y="4292601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altLang="sv-SE" sz="2000">
                <a:latin typeface="Arial" charset="0"/>
                <a:ea typeface="ヒラギノ角ゴ Pro W3" pitchFamily="1" charset="-128"/>
              </a:rPr>
              <a:t>”</a:t>
            </a:r>
            <a:r>
              <a:rPr lang="sv-SE" altLang="sv-SE" sz="2000" b="1">
                <a:latin typeface="Arial" charset="0"/>
                <a:ea typeface="ヒラギノ角ゴ Pro W3" pitchFamily="1" charset="-128"/>
              </a:rPr>
              <a:t>Behåll</a:t>
            </a:r>
            <a:r>
              <a:rPr lang="sv-SE" altLang="sv-SE" sz="2000">
                <a:latin typeface="Arial" charset="0"/>
                <a:ea typeface="ヒラギノ角ゴ Pro W3" pitchFamily="1" charset="-128"/>
              </a:rPr>
              <a:t>”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2782888" y="4365626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altLang="sv-SE" sz="2000" b="1">
                <a:latin typeface="Arial" charset="0"/>
                <a:ea typeface="ヒラギノ角ゴ Pro W3" pitchFamily="1" charset="-128"/>
              </a:rPr>
              <a:t>”Släpp/Glöm”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3000375" y="2060576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altLang="sv-SE" sz="2000">
                <a:latin typeface="Arial" charset="0"/>
                <a:ea typeface="ヒラギノ角ゴ Pro W3" pitchFamily="1" charset="-128"/>
              </a:rPr>
              <a:t>”</a:t>
            </a:r>
            <a:r>
              <a:rPr lang="sv-SE" altLang="sv-SE" sz="2000" b="1">
                <a:latin typeface="Arial" charset="0"/>
                <a:ea typeface="ヒラギノ角ゴ Pro W3" pitchFamily="1" charset="-128"/>
              </a:rPr>
              <a:t>Omformulera</a:t>
            </a:r>
            <a:r>
              <a:rPr lang="sv-SE" altLang="sv-SE" sz="2000">
                <a:latin typeface="Arial" charset="0"/>
                <a:ea typeface="ヒラギノ角ゴ Pro W3" pitchFamily="1" charset="-128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21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1268414"/>
            <a:ext cx="3960812" cy="45370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 altLang="sv-SE" sz="1800"/>
              <a:t>	</a:t>
            </a:r>
            <a:r>
              <a:rPr lang="sv-SE" altLang="sv-SE" sz="1600"/>
              <a:t>Enligt Kurt Lewin hålls en organisation i balans genom samspelet mellan två motsatta </a:t>
            </a:r>
            <a:br>
              <a:rPr lang="sv-SE" altLang="sv-SE" sz="1600"/>
            </a:br>
            <a:r>
              <a:rPr lang="sv-SE" altLang="sv-SE" sz="1600"/>
              <a:t>styrkegrupperingar; de som söker främja förändringar (De drivande krafterna) och de som försöker behålla status quo (De hindrande krafterna). </a:t>
            </a:r>
            <a:br>
              <a:rPr lang="sv-SE" altLang="sv-SE" sz="1600"/>
            </a:br>
            <a:br>
              <a:rPr lang="sv-SE" altLang="sv-SE" sz="1600"/>
            </a:br>
            <a:r>
              <a:rPr lang="sv-SE" altLang="sv-SE" sz="1600"/>
              <a:t>Lewin menar att denna dynamiska balans (”Jämviktsläge”) skapas av krafter som verkar i motsatt riktning. Krafterna som jobbar mot varandra inkluderar personer, levnadsvanor, traditioner och attityder. </a:t>
            </a:r>
            <a:br>
              <a:rPr lang="sv-SE" altLang="sv-SE" sz="1600"/>
            </a:br>
            <a:br>
              <a:rPr lang="sv-SE" altLang="sv-SE" sz="1600"/>
            </a:br>
            <a:r>
              <a:rPr lang="sv-SE" altLang="sv-SE" sz="1600"/>
              <a:t>Idén med Kraftfältsdiagrammen är att tydliggöra vilka krafter som verkar i vilken riktning vid en given frågeställning.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2711450" y="620713"/>
            <a:ext cx="6705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200" b="1">
                <a:solidFill>
                  <a:schemeClr val="tx2"/>
                </a:solidFill>
                <a:latin typeface="Arial" charset="0"/>
              </a:defRPr>
            </a:lvl1pPr>
            <a:lvl2pPr algn="ctr"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sv-SE"/>
              <a:t>Kraftfältsanalys</a:t>
            </a:r>
          </a:p>
        </p:txBody>
      </p:sp>
      <p:pic>
        <p:nvPicPr>
          <p:cNvPr id="55302" name="Picture 6" descr="kraftfä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1" y="1412875"/>
            <a:ext cx="3228975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8112125" y="6092826"/>
            <a:ext cx="1130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>
                <a:latin typeface="Arial" charset="0"/>
              </a:rPr>
              <a:t>Källa: 12manage</a:t>
            </a:r>
          </a:p>
        </p:txBody>
      </p:sp>
    </p:spTree>
    <p:extLst>
      <p:ext uri="{BB962C8B-B14F-4D97-AF65-F5344CB8AC3E}">
        <p14:creationId xmlns:p14="http://schemas.microsoft.com/office/powerpoint/2010/main" val="2958033981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kom 191010.pptm" id="{F1B70145-B668-4368-9F41-4A4A9620C66A}" vid="{3CC66F24-8697-41FD-8112-D3431638CB9C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llertillochmed xmlns="http://schemas.microsoft.com/sharepoint/v3" xsi:nil="true"/>
    <Gallerfran xmlns="http://schemas.microsoft.com/sharepoint/v3">2019-09-08T22:00:00+00:00</Gallerfran>
    <Publiceringsdatum xmlns="http://schemas.microsoft.com/sharepoint/v3">2019-09-08T22:00:00+00:00</Publiceringsdatum>
    <h2c9d7dd9eeb4da4ac62aed9bea1dce9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Informationsmaterial</TermName>
          <TermId xmlns="http://schemas.microsoft.com/office/infopath/2007/PartnerControls">6564bb37-7519-47b5-a28d-bbe0dd5c58f7</TermId>
        </TermInfo>
      </Terms>
    </h2c9d7dd9eeb4da4ac62aed9bea1dce9>
    <bafcb4227c9043da9566b5ef78ddcc95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afcb4227c9043da9566b5ef78ddcc95>
    <b01f2f3f268b4d69803358402dbab91a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01f2f3f268b4d69803358402dbab91a>
    <Sakerhetsklass xmlns="http://schemas.microsoft.com/sharepoint/v3">Alla</Sakerhetsklass>
    <Dokumentforfattare xmlns="http://schemas.microsoft.com/sharepoint/v3">
      <UserInfo>
        <DisplayName>Renntun Måns</DisplayName>
        <AccountId>26309</AccountId>
        <AccountType/>
      </UserInfo>
    </Dokumentforfattare>
    <Valdinnehallstyp xmlns="http://schemas.microsoft.com/sharepoint/v3">Informationmaterial</Valdinnehallstyp>
    <Externforfattare xmlns="http://schemas.microsoft.com/sharepoint/v3" xsi:nil="true"/>
    <Gallerforunderavdelningar xmlns="http://schemas.microsoft.com/sharepoint/v3">false</Gallerforunderavdelningar>
    <TaxCatchAll xmlns="08943ba7-0447-4cf0-b908-5d03d029f642">
      <Value>2458</Value>
      <Value>3319</Value>
    </TaxCatchAll>
    <Paminnelse xmlns="http://schemas.microsoft.com/sharepoint/v3">false</Paminnelse>
    <Aktuellversion xmlns="http://schemas.microsoft.com/sharepoint/v3">2</Aktuellversion>
    <Dokumentgodkannare xmlns="http://schemas.microsoft.com/sharepoint/v3" xsi:nil="true"/>
    <Comment xmlns="http://schemas.microsoft.com/sharepoint/v3" xsi:nil="true"/>
    <_dlc_DocId xmlns="a23a2f6b-7e21-49b1-b33f-300315b17fc7">RS03-00000061058</_dlc_DocId>
    <_dlc_DocIdUrl xmlns="a23a2f6b-7e21-49b1-b33f-300315b17fc7">
      <Url>http://dokumentportal.i.skane.se/_layouts/15/DocIdRedir.aspx?ID=RS03-00000061058</Url>
      <Description>RS03-00000061058</Description>
    </_dlc_DocIdUrl>
    <Dokumentslag xmlns="http://schemas.microsoft.com/sharepoint/v3">Informerande</Dokumentslag>
    <_dlc_DocIdPersistId xmlns="a23a2f6b-7e21-49b1-b33f-300315b17fc7">false</_dlc_DocIdPersistI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ab375e550482c836316d78e03e30c9a2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aca124cdff214a2bac00a0c6d282a342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649d846f-5990-441a-b7ea-c87757b39728" ContentTypeId="0x0101000728167CD9C94899925BA69C4AF6743E1122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4E4E136-265A-4286-A709-C44411EEEF4D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1780AD26-2BBA-4F8D-A846-D24DA55A8258}">
  <ds:schemaRefs>
    <ds:schemaRef ds:uri="a23a2f6b-7e21-49b1-b33f-300315b17fc7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8943ba7-0447-4cf0-b908-5d03d029f64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FC6909F-20A3-49AB-BCBB-E2790598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5B5E20E-C2FC-4793-95DB-3383A48427A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1FF541F4-0B41-43BA-8AC8-8CC77B8FB65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rs-powerpointmall-kom-191010</Template>
  <TotalTime>0</TotalTime>
  <Words>118</Words>
  <Application>Microsoft Office PowerPoint</Application>
  <PresentationFormat>Bredbild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Arial</vt:lpstr>
      <vt:lpstr>Region Skåne</vt:lpstr>
      <vt:lpstr>Kraftfältsanalys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Kraftfältsanalys</dc:title>
  <dc:creator>Varga Claudia</dc:creator>
  <cp:lastModifiedBy>Varga Claudia</cp:lastModifiedBy>
  <cp:revision>1</cp:revision>
  <dcterms:created xsi:type="dcterms:W3CDTF">2022-08-29T09:12:47Z</dcterms:created>
  <dcterms:modified xsi:type="dcterms:W3CDTF">2022-08-29T09:14:02Z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e8256c0d-aa63-434b-862d-d7f284d4d4e1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