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0"/>
  </p:notesMasterIdLst>
  <p:sldIdLst>
    <p:sldId id="823" r:id="rId8"/>
    <p:sldId id="764" r:id="rId9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Platshållare för bildobjekt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70" indent="-228570"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Om vi </a:t>
            </a:r>
            <a:r>
              <a:rPr lang="sv-SE" baseline="0" dirty="0">
                <a:latin typeface="ScalaSans" charset="0"/>
                <a:ea typeface="ヒラギノ角ゴ Pro W3" charset="-128"/>
              </a:rPr>
              <a:t>lyckas bygga en stabil och trovärdig kommunikationsplattform är väldigt mycket vunnet. </a:t>
            </a:r>
            <a:endParaRPr lang="sv-SE" dirty="0">
              <a:latin typeface="ScalaSans" charset="0"/>
              <a:ea typeface="ヒラギノ角ゴ Pro W3" charset="-128"/>
            </a:endParaRPr>
          </a:p>
          <a:p>
            <a:pPr marL="228570" indent="-228570"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Vi behöver berätta en sammanhängande historia – som skapar mening och ger ett högre kom-ihåg-värde! </a:t>
            </a:r>
          </a:p>
          <a:p>
            <a:pPr marL="228570" indent="-228570"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Skapar också konsekvens och processen ger förankring.</a:t>
            </a:r>
          </a:p>
          <a:p>
            <a:pPr marL="228570" indent="-228570"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 marL="228570" indent="-228570">
              <a:buFontTx/>
              <a:buAutoNum type="arabicPeriod"/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Huvudbudskap – vad är kärnan i budskapet?</a:t>
            </a:r>
          </a:p>
          <a:p>
            <a:pPr marL="228570" indent="-228570">
              <a:buFontTx/>
              <a:buAutoNum type="arabicPeriod"/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Orsaker – varför? Det kanske vanligaste misstaget man gör då man ska berätta om något stort och viktigt är att man lägger alltför mycket krut på </a:t>
            </a:r>
            <a:r>
              <a:rPr lang="sv-SE" i="1" dirty="0">
                <a:latin typeface="ScalaSans" charset="0"/>
                <a:ea typeface="ヒラギノ角ゴ Pro W3" charset="-128"/>
              </a:rPr>
              <a:t>vad</a:t>
            </a:r>
            <a:r>
              <a:rPr lang="sv-SE" dirty="0">
                <a:latin typeface="ScalaSans" charset="0"/>
                <a:ea typeface="ヒラギノ角ゴ Pro W3" charset="-128"/>
              </a:rPr>
              <a:t> som hända och göras, och glömmer bort den viktiga </a:t>
            </a:r>
            <a:r>
              <a:rPr lang="sv-SE" i="1" dirty="0">
                <a:latin typeface="ScalaSans" charset="0"/>
                <a:ea typeface="ヒラギノ角ゴ Pro W3" charset="-128"/>
              </a:rPr>
              <a:t>varför</a:t>
            </a:r>
            <a:r>
              <a:rPr lang="sv-SE" dirty="0">
                <a:latin typeface="ScalaSans" charset="0"/>
                <a:ea typeface="ヒラギノ角ゴ Pro W3" charset="-128"/>
              </a:rPr>
              <a:t>-informationen. Kanske du har varit med och arbetat fram ett beslut under lång tid och därför är varför-delen redan passé i dina ögon.</a:t>
            </a:r>
          </a:p>
          <a:p>
            <a:pPr marL="228570" indent="-228570">
              <a:buFontTx/>
              <a:buAutoNum type="arabicPeriod"/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Delbudskap </a:t>
            </a:r>
            <a:r>
              <a:rPr lang="sv-SE" baseline="0" dirty="0">
                <a:latin typeface="ScalaSans" charset="0"/>
                <a:ea typeface="ヒラギノ角ゴ Pro W3" charset="-128"/>
              </a:rPr>
              <a:t>– </a:t>
            </a:r>
            <a:r>
              <a:rPr lang="sv-SE" dirty="0">
                <a:latin typeface="ScalaSans" charset="0"/>
                <a:ea typeface="ヒラギノ角ゴ Pro W3" charset="-128"/>
              </a:rPr>
              <a:t>kan vara olika upplysningar som kompletterar, fördjupar eller nyanserar huvudbudskapet och argumentet.</a:t>
            </a:r>
          </a:p>
          <a:p>
            <a:pPr marL="228570" indent="-228570">
              <a:buFontTx/>
              <a:buAutoNum type="arabicPeriod"/>
              <a:defRPr/>
            </a:pPr>
            <a:r>
              <a:rPr lang="sv-SE" dirty="0">
                <a:latin typeface="ScalaSans" charset="0"/>
                <a:ea typeface="ヒラギノ角ゴ Pro W3" charset="-128"/>
              </a:rPr>
              <a:t>Konsekvenser – vad innebär detta för mig och mitt arbete?</a:t>
            </a:r>
            <a:r>
              <a:rPr lang="sv-SE" b="1" dirty="0">
                <a:latin typeface="ScalaSans" charset="0"/>
                <a:ea typeface="ヒラギノ角ゴ Pro W3" charset="-128"/>
              </a:rPr>
              <a:t> </a:t>
            </a:r>
            <a:r>
              <a:rPr lang="sv-SE" dirty="0">
                <a:latin typeface="ScalaSans" charset="0"/>
                <a:ea typeface="ヒラギノ角ゴ Pro W3" charset="-128"/>
              </a:rPr>
              <a:t>Får jag vara med? Vilka ansvarsområden får jag? Blir det lika roligt? Vad händer med mina kolleger? Får jag vara med och påverka?</a:t>
            </a:r>
          </a:p>
        </p:txBody>
      </p:sp>
      <p:sp>
        <p:nvSpPr>
          <p:cNvPr id="126979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5DA84D-09A3-4F91-B0D2-D0DD137C6C0F}" type="slidenum">
              <a:rPr lang="sv-SE" smtClean="0">
                <a:ea typeface="ヒラギノ角ゴ Pro W3"/>
                <a:cs typeface="ヒラギノ角ゴ Pro W3"/>
              </a:rPr>
              <a:pPr/>
              <a:t>1</a:t>
            </a:fld>
            <a:endParaRPr lang="sv-SE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6933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Platshållare för bildobjekt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4881" indent="-234881">
              <a:lnSpc>
                <a:spcPct val="90000"/>
              </a:lnSpc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 marL="234881" indent="-234881">
              <a:lnSpc>
                <a:spcPct val="90000"/>
              </a:lnSpc>
              <a:buFontTx/>
              <a:buAutoNum type="arabicPeriod"/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 marL="234881" indent="-234881">
              <a:buFontTx/>
              <a:buAutoNum type="arabicPeriod"/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 marL="234881" indent="-234881"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 marL="234881" indent="-234881">
              <a:buFontTx/>
              <a:buAutoNum type="arabicPeriod"/>
              <a:defRPr/>
            </a:pPr>
            <a:endParaRPr lang="sv-SE" dirty="0">
              <a:latin typeface="ScalaSans" charset="0"/>
              <a:ea typeface="ヒラギノ角ゴ Pro W3" charset="-128"/>
            </a:endParaRPr>
          </a:p>
          <a:p>
            <a:pPr>
              <a:defRPr/>
            </a:pPr>
            <a:endParaRPr lang="sv-SE" dirty="0"/>
          </a:p>
        </p:txBody>
      </p:sp>
      <p:sp>
        <p:nvSpPr>
          <p:cNvPr id="129027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99991F-4F60-459B-9F63-F5DB8F51EDCB}" type="slidenum">
              <a:rPr lang="sv-SE" smtClean="0">
                <a:ea typeface="ヒラギノ角ゴ Pro W3"/>
                <a:cs typeface="ヒラギノ角ゴ Pro W3"/>
              </a:rPr>
              <a:pPr/>
              <a:t>2</a:t>
            </a:fld>
            <a:endParaRPr lang="sv-SE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6514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24"/>
            <a:ext cx="103632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8336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46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8" r:id="rId12"/>
    <p:sldLayoutId id="214748371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ChangeAspect="1" noChangeArrowheads="1"/>
          </p:cNvSpPr>
          <p:nvPr/>
        </p:nvSpPr>
        <p:spPr bwMode="auto">
          <a:xfrm>
            <a:off x="4198939" y="1433736"/>
            <a:ext cx="3565525" cy="2581275"/>
          </a:xfrm>
          <a:prstGeom prst="rect">
            <a:avLst/>
          </a:prstGeom>
          <a:noFill/>
          <a:ln w="38100">
            <a:solidFill>
              <a:srgbClr val="ED002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sv-SE" sz="2000">
              <a:latin typeface="ScalaSans-Bold"/>
              <a:ea typeface="ＭＳ Ｐゴシック"/>
              <a:cs typeface="ＭＳ Ｐゴシック"/>
            </a:endParaRP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4457700" y="2064330"/>
            <a:ext cx="31242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>
                <a:latin typeface="+mj-lt"/>
                <a:ea typeface="ＭＳ Ｐゴシック"/>
                <a:cs typeface="ＭＳ Ｐゴシック"/>
              </a:rPr>
              <a:t>Huvudbudskap </a:t>
            </a:r>
          </a:p>
          <a:p>
            <a:pPr algn="ctr">
              <a:spcBef>
                <a:spcPct val="50000"/>
              </a:spcBef>
            </a:pPr>
            <a:r>
              <a:rPr lang="sv-SE" sz="1800" dirty="0">
                <a:solidFill>
                  <a:schemeClr val="tx2"/>
                </a:solidFill>
                <a:latin typeface="+mj-lt"/>
              </a:rPr>
              <a:t>Vad</a:t>
            </a:r>
            <a:r>
              <a:rPr lang="sv-SE" sz="1800" dirty="0">
                <a:latin typeface="+mj-lt"/>
              </a:rPr>
              <a:t> är det som ska hända? Kärnan!</a:t>
            </a:r>
          </a:p>
          <a:p>
            <a:pPr algn="ctr" eaLnBrk="0" hangingPunct="0">
              <a:spcBef>
                <a:spcPct val="50000"/>
              </a:spcBef>
            </a:pPr>
            <a:endParaRPr lang="sv-SE" sz="20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125955" name="Line 4"/>
          <p:cNvSpPr>
            <a:spLocks noChangeShapeType="1"/>
          </p:cNvSpPr>
          <p:nvPr/>
        </p:nvSpPr>
        <p:spPr bwMode="auto">
          <a:xfrm flipV="1">
            <a:off x="5105400" y="1595660"/>
            <a:ext cx="0" cy="1295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sv-SE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394200" y="4507136"/>
            <a:ext cx="2971800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sv-SE" sz="1800" dirty="0">
                <a:latin typeface="+mj-lt"/>
                <a:ea typeface="ＭＳ Ｐゴシック" charset="-128"/>
              </a:rPr>
              <a:t>Delbudskap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762500" y="4216623"/>
            <a:ext cx="2343150" cy="6858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1981200" y="1433735"/>
            <a:ext cx="2057400" cy="367665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86001" y="1983032"/>
            <a:ext cx="121771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sv-SE" sz="1800" dirty="0">
                <a:solidFill>
                  <a:schemeClr val="tx2"/>
                </a:solidFill>
              </a:rPr>
              <a:t>Varför</a:t>
            </a:r>
            <a:r>
              <a:rPr lang="sv-SE" sz="1800" dirty="0"/>
              <a:t> ska vi göra detta? </a:t>
            </a:r>
          </a:p>
          <a:p>
            <a:pPr>
              <a:defRPr/>
            </a:pPr>
            <a:r>
              <a:rPr lang="sv-SE" sz="1800" dirty="0"/>
              <a:t>Vad händer om vi inte gör det?</a:t>
            </a:r>
            <a:endParaRPr lang="sv-SE" sz="1800" dirty="0">
              <a:latin typeface="ScalaSans"/>
              <a:ea typeface="ＭＳ Ｐゴシック"/>
              <a:cs typeface="ＭＳ Ｐゴシック"/>
            </a:endParaRPr>
          </a:p>
        </p:txBody>
      </p:sp>
      <p:sp>
        <p:nvSpPr>
          <p:cNvPr id="125961" name="Text Box 10"/>
          <p:cNvSpPr txBox="1">
            <a:spLocks noChangeArrowheads="1"/>
          </p:cNvSpPr>
          <p:nvPr/>
        </p:nvSpPr>
        <p:spPr bwMode="auto">
          <a:xfrm>
            <a:off x="1981200" y="90986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b="1" dirty="0"/>
              <a:t>VARFÖR?		         VAD?		       HUR?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387850" y="5216749"/>
            <a:ext cx="2971800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sv-SE" sz="1800" dirty="0">
                <a:latin typeface="+mj-lt"/>
                <a:ea typeface="ＭＳ Ｐゴシック" charset="-128"/>
              </a:rPr>
              <a:t>Delbudskap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768850" y="4975448"/>
            <a:ext cx="2343150" cy="6858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7968208" y="1412776"/>
            <a:ext cx="2304256" cy="367665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184108" y="1916832"/>
            <a:ext cx="129626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sv-SE" sz="1800" dirty="0">
                <a:solidFill>
                  <a:schemeClr val="tx2"/>
                </a:solidFill>
              </a:rPr>
              <a:t>Hur</a:t>
            </a:r>
            <a:r>
              <a:rPr lang="sv-SE" sz="1800" b="1" dirty="0">
                <a:solidFill>
                  <a:schemeClr val="tx2"/>
                </a:solidFill>
              </a:rPr>
              <a:t> </a:t>
            </a:r>
            <a:r>
              <a:rPr lang="sv-SE" sz="1800" dirty="0"/>
              <a:t>ska det göras? </a:t>
            </a:r>
          </a:p>
          <a:p>
            <a:pPr>
              <a:defRPr/>
            </a:pPr>
            <a:r>
              <a:rPr lang="sv-SE" sz="1800" dirty="0"/>
              <a:t>Vad innebär det i praktiken? När ska det göras? </a:t>
            </a:r>
          </a:p>
          <a:p>
            <a:pPr>
              <a:defRPr/>
            </a:pPr>
            <a:r>
              <a:rPr lang="sv-SE" sz="1800" dirty="0"/>
              <a:t>Vem är involverad?</a:t>
            </a:r>
          </a:p>
        </p:txBody>
      </p:sp>
      <p:sp>
        <p:nvSpPr>
          <p:cNvPr id="17" name="Rektangel 16"/>
          <p:cNvSpPr/>
          <p:nvPr/>
        </p:nvSpPr>
        <p:spPr bwMode="auto">
          <a:xfrm>
            <a:off x="8976320" y="5216748"/>
            <a:ext cx="1691680" cy="16412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8" grpId="0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ChangeAspect="1" noChangeArrowheads="1"/>
          </p:cNvSpPr>
          <p:nvPr/>
        </p:nvSpPr>
        <p:spPr bwMode="auto">
          <a:xfrm>
            <a:off x="4198939" y="1504950"/>
            <a:ext cx="3565525" cy="286015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sv-SE" sz="2000">
              <a:latin typeface="ScalaSans-Bold"/>
              <a:ea typeface="ＭＳ Ｐゴシック"/>
              <a:cs typeface="ＭＳ Ｐゴシック"/>
            </a:endParaRPr>
          </a:p>
        </p:txBody>
      </p:sp>
      <p:sp>
        <p:nvSpPr>
          <p:cNvPr id="128003" name="Line 4"/>
          <p:cNvSpPr>
            <a:spLocks noChangeShapeType="1"/>
          </p:cNvSpPr>
          <p:nvPr/>
        </p:nvSpPr>
        <p:spPr bwMode="auto">
          <a:xfrm flipV="1">
            <a:off x="5105400" y="1666875"/>
            <a:ext cx="0" cy="1295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sv-SE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645159" y="5008711"/>
            <a:ext cx="2577832" cy="6858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1981200" y="1504950"/>
            <a:ext cx="2057400" cy="367665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8001000" y="1504950"/>
            <a:ext cx="2057400" cy="367665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r>
              <a:rPr lang="sv-SE" sz="1400" dirty="0">
                <a:latin typeface="ScalaSans" charset="0"/>
                <a:ea typeface="ＭＳ Ｐゴシック" charset="-128"/>
              </a:rPr>
              <a:t>   </a:t>
            </a:r>
          </a:p>
        </p:txBody>
      </p:sp>
      <p:sp>
        <p:nvSpPr>
          <p:cNvPr id="128008" name="Text Box 10"/>
          <p:cNvSpPr txBox="1">
            <a:spLocks noChangeArrowheads="1"/>
          </p:cNvSpPr>
          <p:nvPr/>
        </p:nvSpPr>
        <p:spPr bwMode="auto">
          <a:xfrm>
            <a:off x="1981200" y="981075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b="1" dirty="0"/>
              <a:t>VARFÖR?		         VAD?		       HUR?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651509" y="5767536"/>
            <a:ext cx="2577832" cy="6858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sv-SE" sz="2000">
              <a:latin typeface="ScalaSans-Bold" pitchFamily="1" charset="0"/>
              <a:ea typeface="ＭＳ Ｐゴシック" charset="-128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5131618" y="4653136"/>
            <a:ext cx="182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DELBUDSKAP</a:t>
            </a:r>
          </a:p>
        </p:txBody>
      </p:sp>
      <p:sp>
        <p:nvSpPr>
          <p:cNvPr id="14" name="Rektangel 13"/>
          <p:cNvSpPr/>
          <p:nvPr/>
        </p:nvSpPr>
        <p:spPr bwMode="auto">
          <a:xfrm>
            <a:off x="8976320" y="5216748"/>
            <a:ext cx="1691680" cy="16412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17925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238</Words>
  <Application>Microsoft Office PowerPoint</Application>
  <PresentationFormat>Bredbild</PresentationFormat>
  <Paragraphs>27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ScalaSans</vt:lpstr>
      <vt:lpstr>ScalaSans-Bold</vt:lpstr>
      <vt:lpstr>Region Skåne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1</cp:revision>
  <dcterms:created xsi:type="dcterms:W3CDTF">2022-08-29T09:09:32Z</dcterms:created>
  <dcterms:modified xsi:type="dcterms:W3CDTF">2022-08-29T09:11:25Z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