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1"/>
  </p:notesMasterIdLst>
  <p:sldIdLst>
    <p:sldId id="374" r:id="rId8"/>
    <p:sldId id="376" r:id="rId9"/>
    <p:sldId id="378" r:id="rId10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75816" autoAdjust="0"/>
  </p:normalViewPr>
  <p:slideViewPr>
    <p:cSldViewPr showGuides="1">
      <p:cViewPr varScale="1">
        <p:scale>
          <a:sx n="65" d="100"/>
          <a:sy n="65" d="100"/>
        </p:scale>
        <p:origin x="264" y="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35000-D303-4E92-A27D-26FA32CAB980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v-SE"/>
        </a:p>
      </dgm:t>
    </dgm:pt>
    <dgm:pt modelId="{0FA6128B-7CF4-4DAA-A33F-675E90270D0E}">
      <dgm:prSet phldrT="[Text]" custT="1"/>
      <dgm:spPr/>
      <dgm:t>
        <a:bodyPr/>
        <a:lstStyle/>
        <a:p>
          <a:r>
            <a:rPr lang="sv-SE" sz="1200" dirty="0"/>
            <a:t>* </a:t>
          </a:r>
          <a:r>
            <a:rPr lang="sv-SE" sz="1200" b="0" dirty="0"/>
            <a:t>Medborgare/Patienter</a:t>
          </a:r>
        </a:p>
      </dgm:t>
    </dgm:pt>
    <dgm:pt modelId="{91D9ECC6-8436-4551-ABE9-E053024E7B30}" type="parTrans" cxnId="{4BE6C16A-E7F4-438A-A3DF-A63A1EB826BB}">
      <dgm:prSet/>
      <dgm:spPr/>
      <dgm:t>
        <a:bodyPr/>
        <a:lstStyle/>
        <a:p>
          <a:endParaRPr lang="sv-SE"/>
        </a:p>
      </dgm:t>
    </dgm:pt>
    <dgm:pt modelId="{F07C52C1-E5F5-4B9A-BEDA-B765AC85A8DA}" type="sibTrans" cxnId="{4BE6C16A-E7F4-438A-A3DF-A63A1EB826BB}">
      <dgm:prSet/>
      <dgm:spPr/>
      <dgm:t>
        <a:bodyPr/>
        <a:lstStyle/>
        <a:p>
          <a:endParaRPr lang="sv-SE"/>
        </a:p>
      </dgm:t>
    </dgm:pt>
    <dgm:pt modelId="{A1161CE2-3577-4670-A820-F70F4450001D}">
      <dgm:prSet phldrT="[Text]" custT="1"/>
      <dgm:spPr/>
      <dgm:t>
        <a:bodyPr/>
        <a:lstStyle/>
        <a:p>
          <a:r>
            <a:rPr lang="sv-SE" sz="1200" dirty="0"/>
            <a:t>* Medarbetare - vårdutförare</a:t>
          </a:r>
        </a:p>
      </dgm:t>
    </dgm:pt>
    <dgm:pt modelId="{19651BB8-9E17-484A-8575-27AE123336AA}" type="parTrans" cxnId="{25AF217B-DF71-484D-9738-D15486EE0628}">
      <dgm:prSet/>
      <dgm:spPr/>
      <dgm:t>
        <a:bodyPr/>
        <a:lstStyle/>
        <a:p>
          <a:endParaRPr lang="sv-SE"/>
        </a:p>
      </dgm:t>
    </dgm:pt>
    <dgm:pt modelId="{E1742328-C3EC-40B8-9D40-3510E8006D25}" type="sibTrans" cxnId="{25AF217B-DF71-484D-9738-D15486EE0628}">
      <dgm:prSet/>
      <dgm:spPr/>
      <dgm:t>
        <a:bodyPr/>
        <a:lstStyle/>
        <a:p>
          <a:endParaRPr lang="sv-SE"/>
        </a:p>
      </dgm:t>
    </dgm:pt>
    <dgm:pt modelId="{EE2B69A9-B132-4D27-BA6D-8DAC52DBA86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v-SE" sz="1200" dirty="0"/>
            <a:t>* Vårdutförare -  egen regi/privata</a:t>
          </a:r>
        </a:p>
        <a:p>
          <a:pPr>
            <a:lnSpc>
              <a:spcPct val="100000"/>
            </a:lnSpc>
          </a:pPr>
          <a:r>
            <a:rPr lang="sv-SE" sz="1200" dirty="0"/>
            <a:t>* Medarbetare - administration</a:t>
          </a:r>
        </a:p>
      </dgm:t>
    </dgm:pt>
    <dgm:pt modelId="{A011C1CC-2C44-4B98-B084-3E36C6EC66B2}" type="parTrans" cxnId="{386178CB-2C89-46B0-9C59-B8044FC38422}">
      <dgm:prSet/>
      <dgm:spPr/>
      <dgm:t>
        <a:bodyPr/>
        <a:lstStyle/>
        <a:p>
          <a:endParaRPr lang="sv-SE"/>
        </a:p>
      </dgm:t>
    </dgm:pt>
    <dgm:pt modelId="{C361F7F3-EA5A-4FA7-8C5B-003582E13A71}" type="sibTrans" cxnId="{386178CB-2C89-46B0-9C59-B8044FC38422}">
      <dgm:prSet/>
      <dgm:spPr/>
      <dgm:t>
        <a:bodyPr/>
        <a:lstStyle/>
        <a:p>
          <a:endParaRPr lang="sv-SE"/>
        </a:p>
      </dgm:t>
    </dgm:pt>
    <dgm:pt modelId="{0575D9E5-50F7-4473-ABAD-CDD9E1422DD9}">
      <dgm:prSet custT="1"/>
      <dgm:spPr/>
      <dgm:t>
        <a:bodyPr/>
        <a:lstStyle/>
        <a:p>
          <a:r>
            <a:rPr lang="sv-SE" sz="1200" dirty="0"/>
            <a:t>* Leverantörer teknik, läkemedel, utrustning, tjänster</a:t>
          </a:r>
          <a:br>
            <a:rPr lang="sv-SE" sz="1200" dirty="0"/>
          </a:br>
          <a:r>
            <a:rPr lang="sv-SE" sz="1200" dirty="0"/>
            <a:t>* Politiken lokalt, regionalt, nationellt, EU </a:t>
          </a:r>
          <a:br>
            <a:rPr lang="sv-SE" sz="1200" dirty="0"/>
          </a:br>
          <a:r>
            <a:rPr lang="sv-SE" sz="1200" dirty="0"/>
            <a:t>* Vårdgrannar - Kommuner</a:t>
          </a:r>
        </a:p>
      </dgm:t>
    </dgm:pt>
    <dgm:pt modelId="{1C816B83-F5BE-481B-AE39-FF4B1AEFA36D}" type="parTrans" cxnId="{963E8735-07DA-4D88-86EF-969357EFE419}">
      <dgm:prSet/>
      <dgm:spPr/>
      <dgm:t>
        <a:bodyPr/>
        <a:lstStyle/>
        <a:p>
          <a:endParaRPr lang="sv-SE"/>
        </a:p>
      </dgm:t>
    </dgm:pt>
    <dgm:pt modelId="{C9241C20-4D86-4E71-8A04-DBBF1A6158B0}" type="sibTrans" cxnId="{963E8735-07DA-4D88-86EF-969357EFE419}">
      <dgm:prSet/>
      <dgm:spPr/>
      <dgm:t>
        <a:bodyPr/>
        <a:lstStyle/>
        <a:p>
          <a:endParaRPr lang="sv-SE"/>
        </a:p>
      </dgm:t>
    </dgm:pt>
    <dgm:pt modelId="{2D96BBCD-211E-4955-97B8-A3F07E06D9F4}">
      <dgm:prSet custT="1"/>
      <dgm:spPr/>
      <dgm:t>
        <a:bodyPr/>
        <a:lstStyle/>
        <a:p>
          <a:r>
            <a:rPr lang="sv-SE" sz="1200" dirty="0"/>
            <a:t>* Högskolor, Universitet studenter, lärare</a:t>
          </a:r>
          <a:br>
            <a:rPr lang="sv-SE" sz="1200" dirty="0"/>
          </a:br>
          <a:r>
            <a:rPr lang="sv-SE" sz="1200" dirty="0"/>
            <a:t>* Sveriges kommuner och landsting</a:t>
          </a:r>
          <a:br>
            <a:rPr lang="sv-SE" sz="1200" dirty="0"/>
          </a:br>
          <a:r>
            <a:rPr lang="sv-SE" sz="1200" dirty="0"/>
            <a:t>* Andra län/regioner</a:t>
          </a:r>
          <a:br>
            <a:rPr lang="sv-SE" sz="1200" dirty="0"/>
          </a:br>
          <a:r>
            <a:rPr lang="sv-SE" sz="1200" dirty="0"/>
            <a:t>* Myndigheter </a:t>
          </a:r>
          <a:br>
            <a:rPr lang="sv-SE" sz="1200" dirty="0"/>
          </a:br>
          <a:r>
            <a:rPr lang="sv-SE" sz="1200" dirty="0"/>
            <a:t>* EU</a:t>
          </a:r>
          <a:br>
            <a:rPr lang="sv-SE" sz="1200" dirty="0"/>
          </a:br>
          <a:endParaRPr lang="sv-SE" sz="1200" dirty="0"/>
        </a:p>
      </dgm:t>
    </dgm:pt>
    <dgm:pt modelId="{D860918D-955A-401D-B59D-F51C21082867}" type="parTrans" cxnId="{975C9E95-66E0-4C46-8531-A8DCC4D65352}">
      <dgm:prSet/>
      <dgm:spPr/>
      <dgm:t>
        <a:bodyPr/>
        <a:lstStyle/>
        <a:p>
          <a:endParaRPr lang="sv-SE"/>
        </a:p>
      </dgm:t>
    </dgm:pt>
    <dgm:pt modelId="{F1FD5D78-0DE9-4AC2-B97B-F7561C05488E}" type="sibTrans" cxnId="{975C9E95-66E0-4C46-8531-A8DCC4D65352}">
      <dgm:prSet/>
      <dgm:spPr/>
      <dgm:t>
        <a:bodyPr/>
        <a:lstStyle/>
        <a:p>
          <a:endParaRPr lang="sv-SE"/>
        </a:p>
      </dgm:t>
    </dgm:pt>
    <dgm:pt modelId="{DB6BEC49-5981-4905-81E9-263179A35D1E}" type="pres">
      <dgm:prSet presAssocID="{E2E35000-D303-4E92-A27D-26FA32CAB980}" presName="composite" presStyleCnt="0">
        <dgm:presLayoutVars>
          <dgm:chMax val="5"/>
          <dgm:dir/>
          <dgm:resizeHandles val="exact"/>
        </dgm:presLayoutVars>
      </dgm:prSet>
      <dgm:spPr/>
    </dgm:pt>
    <dgm:pt modelId="{1E918ABE-A030-442C-AE8C-C8B3CFAA28A0}" type="pres">
      <dgm:prSet presAssocID="{0FA6128B-7CF4-4DAA-A33F-675E90270D0E}" presName="circle1" presStyleLbl="lnNode1" presStyleIdx="0" presStyleCnt="5"/>
      <dgm:spPr/>
    </dgm:pt>
    <dgm:pt modelId="{12AE6607-25EE-45CF-9579-A9FFEA1D2E60}" type="pres">
      <dgm:prSet presAssocID="{0FA6128B-7CF4-4DAA-A33F-675E90270D0E}" presName="text1" presStyleLbl="revTx" presStyleIdx="0" presStyleCnt="5" custScaleX="184328" custScaleY="55068" custLinFactNeighborX="39477" custLinFactNeighborY="2633">
        <dgm:presLayoutVars>
          <dgm:bulletEnabled val="1"/>
        </dgm:presLayoutVars>
      </dgm:prSet>
      <dgm:spPr/>
    </dgm:pt>
    <dgm:pt modelId="{31041FF1-3917-431C-A3DE-D262778933FA}" type="pres">
      <dgm:prSet presAssocID="{0FA6128B-7CF4-4DAA-A33F-675E90270D0E}" presName="line1" presStyleLbl="callout" presStyleIdx="0" presStyleCnt="10"/>
      <dgm:spPr/>
    </dgm:pt>
    <dgm:pt modelId="{9052C776-09A8-45B2-AACB-7A1195EF1864}" type="pres">
      <dgm:prSet presAssocID="{0FA6128B-7CF4-4DAA-A33F-675E90270D0E}" presName="d1" presStyleLbl="callout" presStyleIdx="1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F8265FB-A5EB-4E7F-80AA-BB4C62CC92DD}" type="pres">
      <dgm:prSet presAssocID="{A1161CE2-3577-4670-A820-F70F4450001D}" presName="circle2" presStyleLbl="lnNode1" presStyleIdx="1" presStyleCnt="5"/>
      <dgm:spPr/>
    </dgm:pt>
    <dgm:pt modelId="{13C85A6B-5CD9-4E2C-B76E-87C0E0478297}" type="pres">
      <dgm:prSet presAssocID="{A1161CE2-3577-4670-A820-F70F4450001D}" presName="text2" presStyleLbl="revTx" presStyleIdx="1" presStyleCnt="5" custScaleX="185009" custScaleY="56573" custLinFactNeighborX="39818" custLinFactNeighborY="8195">
        <dgm:presLayoutVars>
          <dgm:bulletEnabled val="1"/>
        </dgm:presLayoutVars>
      </dgm:prSet>
      <dgm:spPr/>
    </dgm:pt>
    <dgm:pt modelId="{0E4EF06A-5D74-4056-96C7-FB28E5303EA3}" type="pres">
      <dgm:prSet presAssocID="{A1161CE2-3577-4670-A820-F70F4450001D}" presName="line2" presStyleLbl="callout" presStyleIdx="2" presStyleCnt="10"/>
      <dgm:spPr/>
    </dgm:pt>
    <dgm:pt modelId="{A1FC5CD2-A457-423B-B6C3-B7B7D159BF52}" type="pres">
      <dgm:prSet presAssocID="{A1161CE2-3577-4670-A820-F70F4450001D}" presName="d2" presStyleLbl="callout" presStyleIdx="3" presStyleCnt="10"/>
      <dgm:spPr/>
    </dgm:pt>
    <dgm:pt modelId="{E911D7B6-5512-42D1-BC48-037DD4F4D044}" type="pres">
      <dgm:prSet presAssocID="{EE2B69A9-B132-4D27-BA6D-8DAC52DBA863}" presName="circle3" presStyleLbl="lnNode1" presStyleIdx="2" presStyleCnt="5"/>
      <dgm:spPr/>
    </dgm:pt>
    <dgm:pt modelId="{1872CC4F-EEF7-4F63-8C33-E38094829532}" type="pres">
      <dgm:prSet presAssocID="{EE2B69A9-B132-4D27-BA6D-8DAC52DBA863}" presName="text3" presStyleLbl="revTx" presStyleIdx="2" presStyleCnt="5" custScaleX="185760" custLinFactNeighborX="40435" custLinFactNeighborY="-3558">
        <dgm:presLayoutVars>
          <dgm:bulletEnabled val="1"/>
        </dgm:presLayoutVars>
      </dgm:prSet>
      <dgm:spPr/>
    </dgm:pt>
    <dgm:pt modelId="{40E9A2C7-2511-41A7-B7B6-AD300BB550BD}" type="pres">
      <dgm:prSet presAssocID="{EE2B69A9-B132-4D27-BA6D-8DAC52DBA863}" presName="line3" presStyleLbl="callout" presStyleIdx="4" presStyleCnt="10"/>
      <dgm:spPr/>
    </dgm:pt>
    <dgm:pt modelId="{92C7EBE8-A4FE-4A15-965F-266DD5251688}" type="pres">
      <dgm:prSet presAssocID="{EE2B69A9-B132-4D27-BA6D-8DAC52DBA863}" presName="d3" presStyleLbl="callout" presStyleIdx="5" presStyleCnt="10"/>
      <dgm:spPr/>
    </dgm:pt>
    <dgm:pt modelId="{343677D0-866D-4D06-BCA7-3A8658E83C2C}" type="pres">
      <dgm:prSet presAssocID="{0575D9E5-50F7-4473-ABAD-CDD9E1422DD9}" presName="circle4" presStyleLbl="lnNode1" presStyleIdx="3" presStyleCnt="5"/>
      <dgm:spPr/>
    </dgm:pt>
    <dgm:pt modelId="{A2EA2523-7967-49DA-8BE4-5856BFE8D229}" type="pres">
      <dgm:prSet presAssocID="{0575D9E5-50F7-4473-ABAD-CDD9E1422DD9}" presName="text4" presStyleLbl="revTx" presStyleIdx="3" presStyleCnt="5" custScaleX="266111" custScaleY="126987" custLinFactNeighborX="79412" custLinFactNeighborY="-5788">
        <dgm:presLayoutVars>
          <dgm:bulletEnabled val="1"/>
        </dgm:presLayoutVars>
      </dgm:prSet>
      <dgm:spPr/>
    </dgm:pt>
    <dgm:pt modelId="{0660B0CF-9B8E-4C68-AAE7-D2700C488274}" type="pres">
      <dgm:prSet presAssocID="{0575D9E5-50F7-4473-ABAD-CDD9E1422DD9}" presName="line4" presStyleLbl="callout" presStyleIdx="6" presStyleCnt="10"/>
      <dgm:spPr/>
    </dgm:pt>
    <dgm:pt modelId="{5569E234-7345-4F32-A680-38A806F27C03}" type="pres">
      <dgm:prSet presAssocID="{0575D9E5-50F7-4473-ABAD-CDD9E1422DD9}" presName="d4" presStyleLbl="callout" presStyleIdx="7" presStyleCnt="10"/>
      <dgm:spPr/>
    </dgm:pt>
    <dgm:pt modelId="{9BB4A5A7-D724-42E8-A4A1-CCED54973625}" type="pres">
      <dgm:prSet presAssocID="{2D96BBCD-211E-4955-97B8-A3F07E06D9F4}" presName="circle5" presStyleLbl="lnNode1" presStyleIdx="4" presStyleCnt="5"/>
      <dgm:spPr/>
    </dgm:pt>
    <dgm:pt modelId="{AFA9141C-84A2-440C-8D5F-47FFD51494A4}" type="pres">
      <dgm:prSet presAssocID="{2D96BBCD-211E-4955-97B8-A3F07E06D9F4}" presName="text5" presStyleLbl="revTx" presStyleIdx="4" presStyleCnt="5" custScaleX="190249" custScaleY="179759" custLinFactNeighborX="42821" custLinFactNeighborY="67177">
        <dgm:presLayoutVars>
          <dgm:bulletEnabled val="1"/>
        </dgm:presLayoutVars>
      </dgm:prSet>
      <dgm:spPr/>
    </dgm:pt>
    <dgm:pt modelId="{FF3D37FD-28E7-486F-879F-B179747A0353}" type="pres">
      <dgm:prSet presAssocID="{2D96BBCD-211E-4955-97B8-A3F07E06D9F4}" presName="line5" presStyleLbl="callout" presStyleIdx="8" presStyleCnt="10"/>
      <dgm:spPr/>
    </dgm:pt>
    <dgm:pt modelId="{8AE98848-4E1A-4FC2-8C21-0CDE3A4F4E41}" type="pres">
      <dgm:prSet presAssocID="{2D96BBCD-211E-4955-97B8-A3F07E06D9F4}" presName="d5" presStyleLbl="callout" presStyleIdx="9" presStyleCnt="10"/>
      <dgm:spPr/>
    </dgm:pt>
  </dgm:ptLst>
  <dgm:cxnLst>
    <dgm:cxn modelId="{B20CAE26-FCE0-479D-8A17-04C2AA055867}" type="presOf" srcId="{2D96BBCD-211E-4955-97B8-A3F07E06D9F4}" destId="{AFA9141C-84A2-440C-8D5F-47FFD51494A4}" srcOrd="0" destOrd="0" presId="urn:microsoft.com/office/officeart/2005/8/layout/target1"/>
    <dgm:cxn modelId="{963E8735-07DA-4D88-86EF-969357EFE419}" srcId="{E2E35000-D303-4E92-A27D-26FA32CAB980}" destId="{0575D9E5-50F7-4473-ABAD-CDD9E1422DD9}" srcOrd="3" destOrd="0" parTransId="{1C816B83-F5BE-481B-AE39-FF4B1AEFA36D}" sibTransId="{C9241C20-4D86-4E71-8A04-DBBF1A6158B0}"/>
    <dgm:cxn modelId="{4755D735-5771-4B21-8F47-A0ADE7E1B803}" type="presOf" srcId="{A1161CE2-3577-4670-A820-F70F4450001D}" destId="{13C85A6B-5CD9-4E2C-B76E-87C0E0478297}" srcOrd="0" destOrd="0" presId="urn:microsoft.com/office/officeart/2005/8/layout/target1"/>
    <dgm:cxn modelId="{4BE6C16A-E7F4-438A-A3DF-A63A1EB826BB}" srcId="{E2E35000-D303-4E92-A27D-26FA32CAB980}" destId="{0FA6128B-7CF4-4DAA-A33F-675E90270D0E}" srcOrd="0" destOrd="0" parTransId="{91D9ECC6-8436-4551-ABE9-E053024E7B30}" sibTransId="{F07C52C1-E5F5-4B9A-BEDA-B765AC85A8DA}"/>
    <dgm:cxn modelId="{25AF217B-DF71-484D-9738-D15486EE0628}" srcId="{E2E35000-D303-4E92-A27D-26FA32CAB980}" destId="{A1161CE2-3577-4670-A820-F70F4450001D}" srcOrd="1" destOrd="0" parTransId="{19651BB8-9E17-484A-8575-27AE123336AA}" sibTransId="{E1742328-C3EC-40B8-9D40-3510E8006D25}"/>
    <dgm:cxn modelId="{D2EF948F-D3CE-47AA-953B-2CC7589A1D80}" type="presOf" srcId="{E2E35000-D303-4E92-A27D-26FA32CAB980}" destId="{DB6BEC49-5981-4905-81E9-263179A35D1E}" srcOrd="0" destOrd="0" presId="urn:microsoft.com/office/officeart/2005/8/layout/target1"/>
    <dgm:cxn modelId="{975C9E95-66E0-4C46-8531-A8DCC4D65352}" srcId="{E2E35000-D303-4E92-A27D-26FA32CAB980}" destId="{2D96BBCD-211E-4955-97B8-A3F07E06D9F4}" srcOrd="4" destOrd="0" parTransId="{D860918D-955A-401D-B59D-F51C21082867}" sibTransId="{F1FD5D78-0DE9-4AC2-B97B-F7561C05488E}"/>
    <dgm:cxn modelId="{205AE3B1-F054-4592-98AA-61C2E8B346D6}" type="presOf" srcId="{0FA6128B-7CF4-4DAA-A33F-675E90270D0E}" destId="{12AE6607-25EE-45CF-9579-A9FFEA1D2E60}" srcOrd="0" destOrd="0" presId="urn:microsoft.com/office/officeart/2005/8/layout/target1"/>
    <dgm:cxn modelId="{386178CB-2C89-46B0-9C59-B8044FC38422}" srcId="{E2E35000-D303-4E92-A27D-26FA32CAB980}" destId="{EE2B69A9-B132-4D27-BA6D-8DAC52DBA863}" srcOrd="2" destOrd="0" parTransId="{A011C1CC-2C44-4B98-B084-3E36C6EC66B2}" sibTransId="{C361F7F3-EA5A-4FA7-8C5B-003582E13A71}"/>
    <dgm:cxn modelId="{F998D9EA-A488-4143-87F5-2FD4A063B569}" type="presOf" srcId="{EE2B69A9-B132-4D27-BA6D-8DAC52DBA863}" destId="{1872CC4F-EEF7-4F63-8C33-E38094829532}" srcOrd="0" destOrd="0" presId="urn:microsoft.com/office/officeart/2005/8/layout/target1"/>
    <dgm:cxn modelId="{531684FA-7C1B-417C-A4E5-CCF06625BD00}" type="presOf" srcId="{0575D9E5-50F7-4473-ABAD-CDD9E1422DD9}" destId="{A2EA2523-7967-49DA-8BE4-5856BFE8D229}" srcOrd="0" destOrd="0" presId="urn:microsoft.com/office/officeart/2005/8/layout/target1"/>
    <dgm:cxn modelId="{60146E80-337E-4978-96BD-96D25A700A56}" type="presParOf" srcId="{DB6BEC49-5981-4905-81E9-263179A35D1E}" destId="{1E918ABE-A030-442C-AE8C-C8B3CFAA28A0}" srcOrd="0" destOrd="0" presId="urn:microsoft.com/office/officeart/2005/8/layout/target1"/>
    <dgm:cxn modelId="{06E35104-40E1-4845-89BB-13D11320B95A}" type="presParOf" srcId="{DB6BEC49-5981-4905-81E9-263179A35D1E}" destId="{12AE6607-25EE-45CF-9579-A9FFEA1D2E60}" srcOrd="1" destOrd="0" presId="urn:microsoft.com/office/officeart/2005/8/layout/target1"/>
    <dgm:cxn modelId="{5ADFC05E-337E-4E0E-BF1D-FB8B5A598AC3}" type="presParOf" srcId="{DB6BEC49-5981-4905-81E9-263179A35D1E}" destId="{31041FF1-3917-431C-A3DE-D262778933FA}" srcOrd="2" destOrd="0" presId="urn:microsoft.com/office/officeart/2005/8/layout/target1"/>
    <dgm:cxn modelId="{9B27BF23-10F8-42F0-93A2-82DBC2890B5B}" type="presParOf" srcId="{DB6BEC49-5981-4905-81E9-263179A35D1E}" destId="{9052C776-09A8-45B2-AACB-7A1195EF1864}" srcOrd="3" destOrd="0" presId="urn:microsoft.com/office/officeart/2005/8/layout/target1"/>
    <dgm:cxn modelId="{7FC24E18-7C04-4B2C-A11D-EA536BF068F6}" type="presParOf" srcId="{DB6BEC49-5981-4905-81E9-263179A35D1E}" destId="{1F8265FB-A5EB-4E7F-80AA-BB4C62CC92DD}" srcOrd="4" destOrd="0" presId="urn:microsoft.com/office/officeart/2005/8/layout/target1"/>
    <dgm:cxn modelId="{47C12D3C-591E-44C3-8116-F9FD79405B24}" type="presParOf" srcId="{DB6BEC49-5981-4905-81E9-263179A35D1E}" destId="{13C85A6B-5CD9-4E2C-B76E-87C0E0478297}" srcOrd="5" destOrd="0" presId="urn:microsoft.com/office/officeart/2005/8/layout/target1"/>
    <dgm:cxn modelId="{62449DEA-8C33-4025-ADC4-BE01CF9A360A}" type="presParOf" srcId="{DB6BEC49-5981-4905-81E9-263179A35D1E}" destId="{0E4EF06A-5D74-4056-96C7-FB28E5303EA3}" srcOrd="6" destOrd="0" presId="urn:microsoft.com/office/officeart/2005/8/layout/target1"/>
    <dgm:cxn modelId="{00712CE9-C1D3-4947-8E90-768C42C18A68}" type="presParOf" srcId="{DB6BEC49-5981-4905-81E9-263179A35D1E}" destId="{A1FC5CD2-A457-423B-B6C3-B7B7D159BF52}" srcOrd="7" destOrd="0" presId="urn:microsoft.com/office/officeart/2005/8/layout/target1"/>
    <dgm:cxn modelId="{375B73A1-D1F4-4AFB-A090-34ED7A22CDFE}" type="presParOf" srcId="{DB6BEC49-5981-4905-81E9-263179A35D1E}" destId="{E911D7B6-5512-42D1-BC48-037DD4F4D044}" srcOrd="8" destOrd="0" presId="urn:microsoft.com/office/officeart/2005/8/layout/target1"/>
    <dgm:cxn modelId="{B9A079A6-7845-479A-9952-4AFEE70F75FF}" type="presParOf" srcId="{DB6BEC49-5981-4905-81E9-263179A35D1E}" destId="{1872CC4F-EEF7-4F63-8C33-E38094829532}" srcOrd="9" destOrd="0" presId="urn:microsoft.com/office/officeart/2005/8/layout/target1"/>
    <dgm:cxn modelId="{D7F263DE-D3E0-45E0-91A6-B1CF6EFA2387}" type="presParOf" srcId="{DB6BEC49-5981-4905-81E9-263179A35D1E}" destId="{40E9A2C7-2511-41A7-B7B6-AD300BB550BD}" srcOrd="10" destOrd="0" presId="urn:microsoft.com/office/officeart/2005/8/layout/target1"/>
    <dgm:cxn modelId="{447298DE-9075-4F7F-9955-522A6E2C9406}" type="presParOf" srcId="{DB6BEC49-5981-4905-81E9-263179A35D1E}" destId="{92C7EBE8-A4FE-4A15-965F-266DD5251688}" srcOrd="11" destOrd="0" presId="urn:microsoft.com/office/officeart/2005/8/layout/target1"/>
    <dgm:cxn modelId="{6F35C4AE-6349-4D1F-ACFD-949D0ADBEFAC}" type="presParOf" srcId="{DB6BEC49-5981-4905-81E9-263179A35D1E}" destId="{343677D0-866D-4D06-BCA7-3A8658E83C2C}" srcOrd="12" destOrd="0" presId="urn:microsoft.com/office/officeart/2005/8/layout/target1"/>
    <dgm:cxn modelId="{C2971213-8CAB-42DF-BB8B-1A0DA6B7D500}" type="presParOf" srcId="{DB6BEC49-5981-4905-81E9-263179A35D1E}" destId="{A2EA2523-7967-49DA-8BE4-5856BFE8D229}" srcOrd="13" destOrd="0" presId="urn:microsoft.com/office/officeart/2005/8/layout/target1"/>
    <dgm:cxn modelId="{43706ECA-9AF7-487B-9457-CE375DB84CA2}" type="presParOf" srcId="{DB6BEC49-5981-4905-81E9-263179A35D1E}" destId="{0660B0CF-9B8E-4C68-AAE7-D2700C488274}" srcOrd="14" destOrd="0" presId="urn:microsoft.com/office/officeart/2005/8/layout/target1"/>
    <dgm:cxn modelId="{65F151BB-BDC7-4C92-87FA-AEE1B831E384}" type="presParOf" srcId="{DB6BEC49-5981-4905-81E9-263179A35D1E}" destId="{5569E234-7345-4F32-A680-38A806F27C03}" srcOrd="15" destOrd="0" presId="urn:microsoft.com/office/officeart/2005/8/layout/target1"/>
    <dgm:cxn modelId="{75D537D6-A8F1-437F-BB81-4B7F17E20590}" type="presParOf" srcId="{DB6BEC49-5981-4905-81E9-263179A35D1E}" destId="{9BB4A5A7-D724-42E8-A4A1-CCED54973625}" srcOrd="16" destOrd="0" presId="urn:microsoft.com/office/officeart/2005/8/layout/target1"/>
    <dgm:cxn modelId="{F2D2C50C-11AA-46A0-B589-EB3F23D51356}" type="presParOf" srcId="{DB6BEC49-5981-4905-81E9-263179A35D1E}" destId="{AFA9141C-84A2-440C-8D5F-47FFD51494A4}" srcOrd="17" destOrd="0" presId="urn:microsoft.com/office/officeart/2005/8/layout/target1"/>
    <dgm:cxn modelId="{06721F72-1460-42F0-AD94-3A4B76B5F98C}" type="presParOf" srcId="{DB6BEC49-5981-4905-81E9-263179A35D1E}" destId="{FF3D37FD-28E7-486F-879F-B179747A0353}" srcOrd="18" destOrd="0" presId="urn:microsoft.com/office/officeart/2005/8/layout/target1"/>
    <dgm:cxn modelId="{14A7DBB3-337D-4EC0-9E00-B51E84D29392}" type="presParOf" srcId="{DB6BEC49-5981-4905-81E9-263179A35D1E}" destId="{8AE98848-4E1A-4FC2-8C21-0CDE3A4F4E41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4A5A7-D724-42E8-A4A1-CCED54973625}">
      <dsp:nvSpPr>
        <dsp:cNvPr id="0" name=""/>
        <dsp:cNvSpPr/>
      </dsp:nvSpPr>
      <dsp:spPr>
        <a:xfrm>
          <a:off x="1305563" y="859773"/>
          <a:ext cx="3172946" cy="3172946"/>
        </a:xfrm>
        <a:prstGeom prst="ellipse">
          <a:avLst/>
        </a:prstGeom>
        <a:solidFill>
          <a:schemeClr val="accent4">
            <a:hueOff val="-2335153"/>
            <a:satOff val="-23871"/>
            <a:lumOff val="3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77D0-866D-4D06-BCA7-3A8658E83C2C}">
      <dsp:nvSpPr>
        <dsp:cNvPr id="0" name=""/>
        <dsp:cNvSpPr/>
      </dsp:nvSpPr>
      <dsp:spPr>
        <a:xfrm>
          <a:off x="1658024" y="1212234"/>
          <a:ext cx="2468023" cy="2468023"/>
        </a:xfrm>
        <a:prstGeom prst="ellipse">
          <a:avLst/>
        </a:prstGeom>
        <a:solidFill>
          <a:schemeClr val="accent4">
            <a:hueOff val="-1751365"/>
            <a:satOff val="-17903"/>
            <a:lumOff val="227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1D7B6-5512-42D1-BC48-037DD4F4D044}">
      <dsp:nvSpPr>
        <dsp:cNvPr id="0" name=""/>
        <dsp:cNvSpPr/>
      </dsp:nvSpPr>
      <dsp:spPr>
        <a:xfrm>
          <a:off x="2010486" y="1564696"/>
          <a:ext cx="1763100" cy="1763100"/>
        </a:xfrm>
        <a:prstGeom prst="ellipse">
          <a:avLst/>
        </a:prstGeom>
        <a:solidFill>
          <a:schemeClr val="accent4">
            <a:hueOff val="-1167576"/>
            <a:satOff val="-11936"/>
            <a:lumOff val="15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265FB-A5EB-4E7F-80AA-BB4C62CC92DD}">
      <dsp:nvSpPr>
        <dsp:cNvPr id="0" name=""/>
        <dsp:cNvSpPr/>
      </dsp:nvSpPr>
      <dsp:spPr>
        <a:xfrm>
          <a:off x="2363212" y="1917422"/>
          <a:ext cx="1057648" cy="1057648"/>
        </a:xfrm>
        <a:prstGeom prst="ellipse">
          <a:avLst/>
        </a:prstGeom>
        <a:solidFill>
          <a:schemeClr val="accent4">
            <a:hueOff val="-583788"/>
            <a:satOff val="-5968"/>
            <a:lumOff val="75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18ABE-A030-442C-AE8C-C8B3CFAA28A0}">
      <dsp:nvSpPr>
        <dsp:cNvPr id="0" name=""/>
        <dsp:cNvSpPr/>
      </dsp:nvSpPr>
      <dsp:spPr>
        <a:xfrm>
          <a:off x="2715673" y="2269883"/>
          <a:ext cx="352725" cy="352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E6607-25EE-45CF-9579-A9FFEA1D2E60}">
      <dsp:nvSpPr>
        <dsp:cNvPr id="0" name=""/>
        <dsp:cNvSpPr/>
      </dsp:nvSpPr>
      <dsp:spPr>
        <a:xfrm>
          <a:off x="4964705" y="212623"/>
          <a:ext cx="2924314" cy="308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</a:t>
          </a:r>
          <a:r>
            <a:rPr lang="sv-SE" sz="1200" b="0" kern="1200" dirty="0"/>
            <a:t>Medborgare/Patienter</a:t>
          </a:r>
        </a:p>
      </dsp:txBody>
      <dsp:txXfrm>
        <a:off x="4964705" y="212623"/>
        <a:ext cx="2924314" cy="308452"/>
      </dsp:txXfrm>
    </dsp:sp>
    <dsp:sp modelId="{31041FF1-3917-431C-A3DE-D262778933FA}">
      <dsp:nvSpPr>
        <dsp:cNvPr id="0" name=""/>
        <dsp:cNvSpPr/>
      </dsp:nvSpPr>
      <dsp:spPr>
        <a:xfrm>
          <a:off x="4610715" y="352101"/>
          <a:ext cx="3966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2C776-09A8-45B2-AACB-7A1195EF1864}">
      <dsp:nvSpPr>
        <dsp:cNvPr id="0" name=""/>
        <dsp:cNvSpPr/>
      </dsp:nvSpPr>
      <dsp:spPr>
        <a:xfrm rot="5400000">
          <a:off x="2702981" y="541156"/>
          <a:ext cx="2094144" cy="1716035"/>
        </a:xfrm>
        <a:prstGeom prst="lin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85A6B-5CD9-4E2C-B76E-87C0E0478297}">
      <dsp:nvSpPr>
        <dsp:cNvPr id="0" name=""/>
        <dsp:cNvSpPr/>
      </dsp:nvSpPr>
      <dsp:spPr>
        <a:xfrm>
          <a:off x="4964713" y="831846"/>
          <a:ext cx="2935118" cy="316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Medarbetare - vårdutförare</a:t>
          </a:r>
        </a:p>
      </dsp:txBody>
      <dsp:txXfrm>
        <a:off x="4964713" y="831846"/>
        <a:ext cx="2935118" cy="316882"/>
      </dsp:txXfrm>
    </dsp:sp>
    <dsp:sp modelId="{0E4EF06A-5D74-4056-96C7-FB28E5303EA3}">
      <dsp:nvSpPr>
        <dsp:cNvPr id="0" name=""/>
        <dsp:cNvSpPr/>
      </dsp:nvSpPr>
      <dsp:spPr>
        <a:xfrm>
          <a:off x="4610715" y="944385"/>
          <a:ext cx="3966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C5CD2-A457-423B-B6C3-B7B7D159BF52}">
      <dsp:nvSpPr>
        <dsp:cNvPr id="0" name=""/>
        <dsp:cNvSpPr/>
      </dsp:nvSpPr>
      <dsp:spPr>
        <a:xfrm rot="5400000">
          <a:off x="3010704" y="1088436"/>
          <a:ext cx="1743639" cy="1454267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2CC4F-EEF7-4F63-8C33-E38094829532}">
      <dsp:nvSpPr>
        <dsp:cNvPr id="0" name=""/>
        <dsp:cNvSpPr/>
      </dsp:nvSpPr>
      <dsp:spPr>
        <a:xfrm>
          <a:off x="4968544" y="1236673"/>
          <a:ext cx="2947032" cy="56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Vårdutförare -  egen regi/privata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Medarbetare - administration</a:t>
          </a:r>
        </a:p>
      </dsp:txBody>
      <dsp:txXfrm>
        <a:off x="4968544" y="1236673"/>
        <a:ext cx="2947032" cy="560130"/>
      </dsp:txXfrm>
    </dsp:sp>
    <dsp:sp modelId="{40E9A2C7-2511-41A7-B7B6-AD300BB550BD}">
      <dsp:nvSpPr>
        <dsp:cNvPr id="0" name=""/>
        <dsp:cNvSpPr/>
      </dsp:nvSpPr>
      <dsp:spPr>
        <a:xfrm>
          <a:off x="4610715" y="1536668"/>
          <a:ext cx="3966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7EBE8-A4FE-4A15-965F-266DD5251688}">
      <dsp:nvSpPr>
        <dsp:cNvPr id="0" name=""/>
        <dsp:cNvSpPr/>
      </dsp:nvSpPr>
      <dsp:spPr>
        <a:xfrm rot="5400000">
          <a:off x="3312452" y="1613348"/>
          <a:ext cx="1374943" cy="1221584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A2523-7967-49DA-8BE4-5856BFE8D229}">
      <dsp:nvSpPr>
        <dsp:cNvPr id="0" name=""/>
        <dsp:cNvSpPr/>
      </dsp:nvSpPr>
      <dsp:spPr>
        <a:xfrm>
          <a:off x="4949531" y="1728192"/>
          <a:ext cx="4221779" cy="711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Leverantörer teknik, läkemedel, utrustning, tjänster</a:t>
          </a:r>
          <a:br>
            <a:rPr lang="sv-SE" sz="1200" kern="1200" dirty="0"/>
          </a:br>
          <a:r>
            <a:rPr lang="sv-SE" sz="1200" kern="1200" dirty="0"/>
            <a:t>* Politiken lokalt, regionalt, nationellt, EU </a:t>
          </a:r>
          <a:br>
            <a:rPr lang="sv-SE" sz="1200" kern="1200" dirty="0"/>
          </a:br>
          <a:r>
            <a:rPr lang="sv-SE" sz="1200" kern="1200" dirty="0"/>
            <a:t>* Vårdgrannar - Kommuner</a:t>
          </a:r>
        </a:p>
      </dsp:txBody>
      <dsp:txXfrm>
        <a:off x="4949531" y="1728192"/>
        <a:ext cx="4221779" cy="711293"/>
      </dsp:txXfrm>
    </dsp:sp>
    <dsp:sp modelId="{0660B0CF-9B8E-4C68-AAE7-D2700C488274}">
      <dsp:nvSpPr>
        <dsp:cNvPr id="0" name=""/>
        <dsp:cNvSpPr/>
      </dsp:nvSpPr>
      <dsp:spPr>
        <a:xfrm>
          <a:off x="4610715" y="2116259"/>
          <a:ext cx="3966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9E234-7345-4F32-A680-38A806F27C03}">
      <dsp:nvSpPr>
        <dsp:cNvPr id="0" name=""/>
        <dsp:cNvSpPr/>
      </dsp:nvSpPr>
      <dsp:spPr>
        <a:xfrm rot="5400000">
          <a:off x="3612824" y="2167555"/>
          <a:ext cx="1049187" cy="946595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9141C-84A2-440C-8D5F-47FFD51494A4}">
      <dsp:nvSpPr>
        <dsp:cNvPr id="0" name=""/>
        <dsp:cNvSpPr/>
      </dsp:nvSpPr>
      <dsp:spPr>
        <a:xfrm>
          <a:off x="4970789" y="2551765"/>
          <a:ext cx="3018249" cy="1006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* Högskolor, Universitet studenter, lärare</a:t>
          </a:r>
          <a:br>
            <a:rPr lang="sv-SE" sz="1200" kern="1200" dirty="0"/>
          </a:br>
          <a:r>
            <a:rPr lang="sv-SE" sz="1200" kern="1200" dirty="0"/>
            <a:t>* Sveriges kommuner och landsting</a:t>
          </a:r>
          <a:br>
            <a:rPr lang="sv-SE" sz="1200" kern="1200" dirty="0"/>
          </a:br>
          <a:r>
            <a:rPr lang="sv-SE" sz="1200" kern="1200" dirty="0"/>
            <a:t>* Andra län/regioner</a:t>
          </a:r>
          <a:br>
            <a:rPr lang="sv-SE" sz="1200" kern="1200" dirty="0"/>
          </a:br>
          <a:r>
            <a:rPr lang="sv-SE" sz="1200" kern="1200" dirty="0"/>
            <a:t>* Myndigheter </a:t>
          </a:r>
          <a:br>
            <a:rPr lang="sv-SE" sz="1200" kern="1200" dirty="0"/>
          </a:br>
          <a:r>
            <a:rPr lang="sv-SE" sz="1200" kern="1200" dirty="0"/>
            <a:t>* EU</a:t>
          </a:r>
          <a:br>
            <a:rPr lang="sv-SE" sz="1200" kern="1200" dirty="0"/>
          </a:br>
          <a:endParaRPr lang="sv-SE" sz="1200" kern="1200" dirty="0"/>
        </a:p>
      </dsp:txBody>
      <dsp:txXfrm>
        <a:off x="4970789" y="2551765"/>
        <a:ext cx="3018249" cy="1006885"/>
      </dsp:txXfrm>
    </dsp:sp>
    <dsp:sp modelId="{FF3D37FD-28E7-486F-879F-B179747A0353}">
      <dsp:nvSpPr>
        <dsp:cNvPr id="0" name=""/>
        <dsp:cNvSpPr/>
      </dsp:nvSpPr>
      <dsp:spPr>
        <a:xfrm>
          <a:off x="4610715" y="2678929"/>
          <a:ext cx="3966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98848-4E1A-4FC2-8C21-0CDE3A4F4E41}">
      <dsp:nvSpPr>
        <dsp:cNvPr id="0" name=""/>
        <dsp:cNvSpPr/>
      </dsp:nvSpPr>
      <dsp:spPr>
        <a:xfrm rot="5400000">
          <a:off x="3896802" y="2705370"/>
          <a:ext cx="740354" cy="68747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654034" y="1651681"/>
            <a:ext cx="359722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180975">
              <a:spcBef>
                <a:spcPct val="20000"/>
              </a:spcBef>
              <a:buClr>
                <a:srgbClr val="C00000"/>
              </a:buClr>
              <a:buSzPct val="120000"/>
            </a:pPr>
            <a:endParaRPr lang="sv-SE" sz="1800" b="1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569214" y="1199928"/>
            <a:ext cx="4835526" cy="4264025"/>
            <a:chOff x="2537" y="895"/>
            <a:chExt cx="3046" cy="2686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 rot="16200000">
              <a:off x="2054" y="2287"/>
              <a:ext cx="11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800" b="1" dirty="0">
                  <a:cs typeface="Times New Roman" pitchFamily="18" charset="0"/>
                </a:rPr>
                <a:t> Påverkansgrad</a:t>
              </a: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3908" y="895"/>
              <a:ext cx="8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800" b="1" dirty="0">
                  <a:cs typeface="Times New Roman" pitchFamily="18" charset="0"/>
                </a:rPr>
                <a:t>Inställning</a:t>
              </a:r>
              <a:endParaRPr lang="sv-SE" sz="1400" b="1" dirty="0">
                <a:cs typeface="Times New Roman" pitchFamily="18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3360" y="1054"/>
              <a:ext cx="40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sv-SE" sz="1600" dirty="0">
                  <a:cs typeface="Times New Roman" pitchFamily="18" charset="0"/>
                </a:rPr>
                <a:t>emot</a:t>
              </a: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796" y="1050"/>
              <a:ext cx="2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sv-SE" sz="1600" dirty="0">
                  <a:cs typeface="Times New Roman" pitchFamily="18" charset="0"/>
                </a:rPr>
                <a:t>för</a:t>
              </a: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2976" y="1268"/>
              <a:ext cx="1296" cy="11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sv-SE" sz="1400" i="1" dirty="0">
                <a:cs typeface="Times New Roman" pitchFamily="18" charset="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2976" y="2431"/>
              <a:ext cx="1296" cy="11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endParaRPr lang="sv-SE" sz="1400" i="1" dirty="0">
                <a:cs typeface="Times New Roman" pitchFamily="18" charset="0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4285" y="2431"/>
              <a:ext cx="1298" cy="115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r"/>
              <a:r>
                <a:rPr lang="sv-SE" sz="1400" i="1" dirty="0">
                  <a:cs typeface="Times New Roman" pitchFamily="18" charset="0"/>
                </a:rPr>
                <a:t> 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4285" y="1268"/>
              <a:ext cx="1298" cy="11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endParaRPr lang="sv-SE" sz="1400" i="1" dirty="0">
                <a:cs typeface="Times New Roman" pitchFamily="18" charset="0"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 rot="16200000">
              <a:off x="2671" y="2861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sv-SE" sz="1600" dirty="0">
                  <a:cs typeface="Times New Roman" pitchFamily="18" charset="0"/>
                </a:rPr>
                <a:t>Låg</a:t>
              </a: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 rot="16200000">
              <a:off x="2661" y="1757"/>
              <a:ext cx="35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sv-SE" sz="1600" dirty="0">
                  <a:cs typeface="Times New Roman" pitchFamily="18" charset="0"/>
                </a:rPr>
                <a:t>Hög</a:t>
              </a:r>
            </a:p>
          </p:txBody>
        </p:sp>
      </p:grp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6997035" y="2808455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Sarah</a:t>
            </a:r>
            <a:endParaRPr lang="en-US" sz="1000" b="1">
              <a:cs typeface="Times New Roman" pitchFamily="18" charset="0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8589298" y="4126080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Adam</a:t>
            </a:r>
            <a:endParaRPr lang="en-US" sz="1000" b="1">
              <a:cs typeface="Times New Roman" pitchFamily="18" charset="0"/>
            </a:endParaRP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9467185" y="4432469"/>
            <a:ext cx="54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John</a:t>
            </a:r>
            <a:endParaRPr lang="en-US" sz="1000" b="1">
              <a:cs typeface="Times New Roman" pitchFamily="18" charset="0"/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9235409" y="3111669"/>
            <a:ext cx="67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Robert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9084597" y="253223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Liza</a:t>
            </a:r>
            <a:endParaRPr lang="en-US" sz="1000" b="1">
              <a:cs typeface="Times New Roman" pitchFamily="18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6595398" y="2486194"/>
            <a:ext cx="579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cs typeface="Times New Roman" pitchFamily="18" charset="0"/>
              </a:rPr>
              <a:t>Barry</a:t>
            </a:r>
            <a:endParaRPr lang="en-US" sz="1000" b="1">
              <a:cs typeface="Times New Roman" pitchFamily="18" charset="0"/>
            </a:endParaRP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6662027" y="4483723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cs typeface="Times New Roman" pitchFamily="18" charset="0"/>
              </a:rPr>
              <a:t>Morgan</a:t>
            </a:r>
            <a:endParaRPr lang="en-US" sz="1000" b="1" dirty="0">
              <a:cs typeface="Times New Roman" pitchFamily="18" charset="0"/>
            </a:endParaRPr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kern="0" dirty="0"/>
              <a:t>ntressentanalys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18780" y="1576664"/>
            <a:ext cx="3691867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Definiera intressenter.</a:t>
            </a:r>
          </a:p>
          <a:p>
            <a:pPr lvl="1"/>
            <a:r>
              <a:rPr lang="sv-SE" sz="1800" dirty="0"/>
              <a:t>Vilka påverkas av förbättringen/förändringen?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Utvärdera intressenterna.</a:t>
            </a:r>
          </a:p>
          <a:p>
            <a:pPr lvl="1"/>
            <a:r>
              <a:rPr lang="sv-SE" sz="1800" dirty="0"/>
              <a:t>Använd kriterierna:</a:t>
            </a:r>
          </a:p>
          <a:p>
            <a:pPr lvl="1"/>
            <a:r>
              <a:rPr lang="sv-SE" sz="1800" dirty="0"/>
              <a:t> “Inställning” </a:t>
            </a:r>
          </a:p>
          <a:p>
            <a:pPr lvl="2"/>
            <a:r>
              <a:rPr lang="sv-SE" sz="1400" dirty="0"/>
              <a:t>(för eller emot förändringen) samt</a:t>
            </a:r>
          </a:p>
          <a:p>
            <a:pPr lvl="1"/>
            <a:r>
              <a:rPr lang="sv-SE" sz="1800" dirty="0"/>
              <a:t>“Påverkansgrad” </a:t>
            </a:r>
          </a:p>
          <a:p>
            <a:pPr lvl="2"/>
            <a:r>
              <a:rPr lang="sv-SE" sz="1400" dirty="0"/>
              <a:t>(dvs om de har stor eller liten påverkan på genomförandet)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Planera aktiviteter</a:t>
            </a:r>
          </a:p>
          <a:p>
            <a:pPr lvl="1"/>
            <a:r>
              <a:rPr lang="sv-SE" sz="1800" dirty="0"/>
              <a:t>Planera och ta beslut om aktiviteter för att påverka intressenterna</a:t>
            </a:r>
          </a:p>
        </p:txBody>
      </p:sp>
    </p:spTree>
    <p:extLst>
      <p:ext uri="{BB962C8B-B14F-4D97-AF65-F5344CB8AC3E}">
        <p14:creationId xmlns:p14="http://schemas.microsoft.com/office/powerpoint/2010/main" val="36196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654034" y="1651681"/>
            <a:ext cx="359722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2575" indent="-180975">
              <a:spcBef>
                <a:spcPct val="20000"/>
              </a:spcBef>
              <a:buClr>
                <a:srgbClr val="C00000"/>
              </a:buClr>
              <a:buSzPct val="120000"/>
            </a:pPr>
            <a:endParaRPr lang="sv-SE" sz="1800" b="1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185204" y="315209"/>
            <a:ext cx="7151155" cy="6151174"/>
            <a:chOff x="2558" y="979"/>
            <a:chExt cx="3025" cy="2602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 rot="16200000">
              <a:off x="2200" y="2341"/>
              <a:ext cx="88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cs typeface="Times New Roman" pitchFamily="18" charset="0"/>
                </a:rPr>
                <a:t> </a:t>
              </a:r>
              <a:r>
                <a:rPr lang="en-US" sz="2000" b="1" dirty="0" err="1">
                  <a:cs typeface="Times New Roman" pitchFamily="18" charset="0"/>
                </a:rPr>
                <a:t>Påverkansgrad</a:t>
              </a:r>
              <a:endParaRPr lang="en-US" sz="2000" b="1" dirty="0">
                <a:cs typeface="Times New Roman" pitchFamily="18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3903" y="979"/>
              <a:ext cx="62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 err="1">
                  <a:cs typeface="Times New Roman" pitchFamily="18" charset="0"/>
                </a:rPr>
                <a:t>Inställning</a:t>
              </a:r>
              <a:endParaRPr lang="en-US" sz="1600" b="1" dirty="0">
                <a:cs typeface="Times New Roman" pitchFamily="18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3360" y="1111"/>
              <a:ext cx="29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1800" dirty="0" err="1">
                  <a:cs typeface="Times New Roman" pitchFamily="18" charset="0"/>
                </a:rPr>
                <a:t>emot</a:t>
              </a:r>
              <a:endParaRPr lang="en-US" sz="1800" dirty="0">
                <a:cs typeface="Times New Roman" pitchFamily="18" charset="0"/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4796" y="1107"/>
              <a:ext cx="19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1800" dirty="0" err="1">
                  <a:cs typeface="Times New Roman" pitchFamily="18" charset="0"/>
                </a:rPr>
                <a:t>för</a:t>
              </a:r>
              <a:endParaRPr lang="en-US" sz="1800" dirty="0">
                <a:cs typeface="Times New Roman" pitchFamily="18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2976" y="1268"/>
              <a:ext cx="1296" cy="11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1400" i="1" dirty="0">
                <a:cs typeface="Times New Roman" pitchFamily="18" charset="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2976" y="2431"/>
              <a:ext cx="1296" cy="115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endParaRPr lang="en-US" sz="1400" i="1" dirty="0">
                <a:cs typeface="Times New Roman" pitchFamily="18" charset="0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4285" y="2431"/>
              <a:ext cx="1298" cy="115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r"/>
              <a:r>
                <a:rPr lang="en-US" sz="1400" i="1" dirty="0">
                  <a:cs typeface="Times New Roman" pitchFamily="18" charset="0"/>
                </a:rPr>
                <a:t> 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4285" y="1268"/>
              <a:ext cx="1298" cy="11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endParaRPr lang="en-US" sz="1400" i="1" dirty="0">
                <a:cs typeface="Times New Roman" pitchFamily="18" charset="0"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 rot="16200000">
              <a:off x="2716" y="2889"/>
              <a:ext cx="24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1800" dirty="0" err="1">
                  <a:cs typeface="Times New Roman" pitchFamily="18" charset="0"/>
                </a:rPr>
                <a:t>Låg</a:t>
              </a:r>
              <a:endParaRPr lang="en-US" sz="1800" dirty="0">
                <a:cs typeface="Times New Roman" pitchFamily="18" charset="0"/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 rot="16200000">
              <a:off x="2709" y="1785"/>
              <a:ext cx="25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1800" dirty="0" err="1">
                  <a:cs typeface="Times New Roman" pitchFamily="18" charset="0"/>
                </a:rPr>
                <a:t>Hög</a:t>
              </a:r>
              <a:endParaRPr lang="en-US" sz="1800" dirty="0">
                <a:cs typeface="Times New Roman" pitchFamily="18" charset="0"/>
              </a:endParaRPr>
            </a:p>
          </p:txBody>
        </p:sp>
      </p:grp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452648" y="3300199"/>
            <a:ext cx="9030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Sarah</a:t>
            </a:r>
            <a:endParaRPr lang="en-US" sz="1050" b="1" dirty="0">
              <a:cs typeface="Times New Roman" pitchFamily="18" charset="0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6669888" y="4011545"/>
            <a:ext cx="9030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Adam</a:t>
            </a:r>
            <a:endParaRPr lang="en-US" sz="1050" b="1" dirty="0">
              <a:cs typeface="Times New Roman" pitchFamily="18" charset="0"/>
            </a:endParaRP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7929768" y="5539289"/>
            <a:ext cx="8179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John</a:t>
            </a:r>
            <a:endParaRPr lang="en-US" sz="1050" b="1" dirty="0">
              <a:cs typeface="Times New Roman" pitchFamily="18" charset="0"/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929767" y="1651682"/>
            <a:ext cx="10047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Robert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6283794" y="2390329"/>
            <a:ext cx="716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Liza</a:t>
            </a:r>
            <a:endParaRPr lang="en-US" sz="1050" b="1" dirty="0">
              <a:cs typeface="Times New Roman" pitchFamily="18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4467236" y="2150807"/>
            <a:ext cx="862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Barry</a:t>
            </a:r>
            <a:endParaRPr lang="en-US" sz="1050" b="1" dirty="0">
              <a:cs typeface="Times New Roman" pitchFamily="18" charset="0"/>
            </a:endParaRP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4162936" y="5107074"/>
            <a:ext cx="1094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cs typeface="Times New Roman" pitchFamily="18" charset="0"/>
              </a:rPr>
              <a:t>Morgan</a:t>
            </a:r>
            <a:endParaRPr lang="en-US" sz="105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23392" y="1556793"/>
          <a:ext cx="9217024" cy="423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8112224" y="260648"/>
            <a:ext cx="154641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800" dirty="0"/>
              <a:t>Övriga</a:t>
            </a:r>
          </a:p>
          <a:p>
            <a:r>
              <a:rPr lang="sv-SE" sz="1050" i="1" dirty="0"/>
              <a:t>Förvaltningar</a:t>
            </a:r>
          </a:p>
          <a:p>
            <a:r>
              <a:rPr lang="sv-SE" sz="1050" dirty="0"/>
              <a:t>Regionservice</a:t>
            </a:r>
          </a:p>
          <a:p>
            <a:r>
              <a:rPr lang="sv-SE" sz="1050" dirty="0"/>
              <a:t>Kultur Skåne</a:t>
            </a:r>
            <a:br>
              <a:rPr lang="sv-SE" sz="1050" dirty="0"/>
            </a:br>
            <a:r>
              <a:rPr lang="sv-SE" sz="1050" dirty="0"/>
              <a:t>Skånetrafiken</a:t>
            </a:r>
            <a:br>
              <a:rPr lang="sv-SE" sz="1050" dirty="0"/>
            </a:br>
            <a:r>
              <a:rPr lang="sv-SE" sz="1050" dirty="0"/>
              <a:t>Regional utveckling</a:t>
            </a:r>
            <a:br>
              <a:rPr lang="sv-SE" sz="1050" dirty="0"/>
            </a:br>
            <a:r>
              <a:rPr lang="sv-SE" sz="1050" dirty="0" err="1"/>
              <a:t>Regiongastigheter</a:t>
            </a:r>
            <a:endParaRPr lang="sv-SE" sz="1050" dirty="0"/>
          </a:p>
          <a:p>
            <a:endParaRPr lang="sv-SE" sz="1050" i="1" dirty="0"/>
          </a:p>
          <a:p>
            <a:r>
              <a:rPr lang="sv-SE" sz="1050" i="1" dirty="0"/>
              <a:t>RS Bolag</a:t>
            </a:r>
          </a:p>
          <a:p>
            <a:r>
              <a:rPr lang="sv-SE" sz="1050" dirty="0"/>
              <a:t>Innovation Skåne</a:t>
            </a:r>
          </a:p>
          <a:p>
            <a:r>
              <a:rPr lang="sv-SE" sz="1050" dirty="0"/>
              <a:t>Skåne Care</a:t>
            </a:r>
          </a:p>
          <a:p>
            <a:r>
              <a:rPr lang="sv-SE" sz="1050" dirty="0"/>
              <a:t>Business Skåne</a:t>
            </a:r>
          </a:p>
          <a:p>
            <a:r>
              <a:rPr lang="sv-SE" sz="1050" dirty="0" err="1"/>
              <a:t>Medicon</a:t>
            </a:r>
            <a:r>
              <a:rPr lang="sv-SE" sz="1050" dirty="0"/>
              <a:t> </a:t>
            </a:r>
            <a:r>
              <a:rPr lang="sv-SE" sz="1050" dirty="0" err="1"/>
              <a:t>Willage</a:t>
            </a:r>
            <a:endParaRPr lang="sv-SE" sz="1050" dirty="0"/>
          </a:p>
        </p:txBody>
      </p:sp>
      <p:sp>
        <p:nvSpPr>
          <p:cNvPr id="6" name="textruta 5"/>
          <p:cNvSpPr txBox="1"/>
          <p:nvPr/>
        </p:nvSpPr>
        <p:spPr>
          <a:xfrm>
            <a:off x="1766328" y="221341"/>
            <a:ext cx="62382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Intressentanalys – </a:t>
            </a:r>
            <a:r>
              <a:rPr lang="sv-SE" sz="2800" b="1"/>
              <a:t>aktörer inom vården</a:t>
            </a:r>
            <a:endParaRPr lang="sv-SE" sz="2800" b="1" dirty="0"/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15391755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181</Words>
  <Application>Microsoft Office PowerPoint</Application>
  <PresentationFormat>Bredbild</PresentationFormat>
  <Paragraphs>56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Region Skåne</vt:lpstr>
      <vt:lpstr>Intressentanalys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Intressentanalys</dc:title>
  <dc:creator>Varga Claudia</dc:creator>
  <cp:lastModifiedBy>Varga Claudia</cp:lastModifiedBy>
  <cp:revision>1</cp:revision>
  <dcterms:created xsi:type="dcterms:W3CDTF">2022-08-29T09:06:56Z</dcterms:created>
  <dcterms:modified xsi:type="dcterms:W3CDTF">2022-08-29T09:08:29Z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