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7"/>
  </p:sldMasterIdLst>
  <p:notesMasterIdLst>
    <p:notesMasterId r:id="rId16"/>
  </p:notesMasterIdLst>
  <p:sldIdLst>
    <p:sldId id="261" r:id="rId8"/>
    <p:sldId id="282" r:id="rId9"/>
    <p:sldId id="283" r:id="rId10"/>
    <p:sldId id="322" r:id="rId11"/>
    <p:sldId id="324" r:id="rId12"/>
    <p:sldId id="325" r:id="rId13"/>
    <p:sldId id="284" r:id="rId14"/>
    <p:sldId id="285" r:id="rId15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576">
          <p15:clr>
            <a:srgbClr val="A4A3A4"/>
          </p15:clr>
        </p15:guide>
        <p15:guide id="5" pos="6656">
          <p15:clr>
            <a:srgbClr val="A4A3A4"/>
          </p15:clr>
        </p15:guide>
        <p15:guide id="6" pos="3712">
          <p15:clr>
            <a:srgbClr val="A4A3A4"/>
          </p15:clr>
        </p15:guide>
        <p15:guide id="7" pos="33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79F"/>
    <a:srgbClr val="2D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75816" autoAdjust="0"/>
  </p:normalViewPr>
  <p:slideViewPr>
    <p:cSldViewPr showGuides="1">
      <p:cViewPr varScale="1">
        <p:scale>
          <a:sx n="51" d="100"/>
          <a:sy n="51" d="100"/>
        </p:scale>
        <p:origin x="68" y="352"/>
      </p:cViewPr>
      <p:guideLst>
        <p:guide orient="horz" pos="845"/>
        <p:guide orient="horz" pos="1200"/>
        <p:guide orient="horz" pos="3504"/>
        <p:guide pos="576"/>
        <p:guide pos="6656"/>
        <p:guide pos="3712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0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69D82DC-5434-4B13-AFDE-361B5E211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D1AD93E-D021-4F3F-8073-4A550286A7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D1B3C60-9B66-4B3C-BD18-03B9C35884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05CAB4D-95FC-4E1E-9C91-39D38488A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FC18B5E-4434-42F2-8907-0C97DA06F6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EEC4E84-ADB6-447F-BDFA-AB701CF26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1BF5E35-0CD6-4D01-8E8D-A31FF951006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955EC17-03E2-4ECB-85E7-880C9DB404CA}" type="slidenum">
              <a:rPr lang="sv-SE" altLang="sv-SE" sz="1200" smtClean="0"/>
              <a:pPr/>
              <a:t>2</a:t>
            </a:fld>
            <a:endParaRPr lang="sv-SE" altLang="sv-SE" sz="120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/>
            <a:fld id="{A9F8B375-BB30-4BCB-9AA2-602EAC27FDC0}" type="slidenum">
              <a:rPr lang="sv-SE" altLang="sv-SE" sz="1200">
                <a:latin typeface="Arial" charset="0"/>
              </a:rPr>
              <a:pPr algn="r" eaLnBrk="1" hangingPunct="1"/>
              <a:t>2</a:t>
            </a:fld>
            <a:endParaRPr lang="sv-SE" altLang="sv-SE" sz="1200">
              <a:latin typeface="Arial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945D8F3-56BC-4C2D-A086-B5942A648BFA}" type="slidenum">
              <a:rPr lang="sv-SE" altLang="sv-SE" sz="1200" smtClean="0"/>
              <a:pPr/>
              <a:t>3</a:t>
            </a:fld>
            <a:endParaRPr lang="sv-SE" altLang="sv-SE" sz="120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/>
            <a:fld id="{FB2638DD-F417-40A6-8442-11552EC9A269}" type="slidenum">
              <a:rPr lang="sv-SE" altLang="sv-SE" sz="1200">
                <a:latin typeface="Arial" charset="0"/>
              </a:rPr>
              <a:pPr algn="r" eaLnBrk="1" hangingPunct="1"/>
              <a:t>3</a:t>
            </a:fld>
            <a:endParaRPr lang="sv-SE" altLang="sv-SE" sz="1200">
              <a:latin typeface="Arial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08BABB8-9943-413B-B99A-24CE9F601CDB}" type="slidenum">
              <a:rPr lang="sv-SE" altLang="sv-SE" sz="1200" smtClean="0"/>
              <a:pPr/>
              <a:t>8</a:t>
            </a:fld>
            <a:endParaRPr lang="sv-SE" altLang="sv-SE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6883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82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14806902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778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5399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73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8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217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388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618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51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17" r:id="rId4"/>
    <p:sldLayoutId id="2147483716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1883718" y="548681"/>
            <a:ext cx="7772400" cy="1470025"/>
          </a:xfrm>
        </p:spPr>
        <p:txBody>
          <a:bodyPr/>
          <a:lstStyle/>
          <a:p>
            <a:r>
              <a:rPr lang="sv-SE" dirty="0"/>
              <a:t>Fiskbensdiagram</a:t>
            </a:r>
          </a:p>
        </p:txBody>
      </p:sp>
      <p:pic>
        <p:nvPicPr>
          <p:cNvPr id="3" name="Picture 2" descr="C:\Users\siba\AppData\Local\Microsoft\Windows\Temporary Internet Files\Content.IE5\RT9DY5R2\MCj03356080000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048" y="1844825"/>
            <a:ext cx="2516188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95601" y="1629594"/>
            <a:ext cx="7129463" cy="3311574"/>
          </a:xfrm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sv-SE" dirty="0"/>
              <a:t>    Hjälper gruppen att:</a:t>
            </a:r>
          </a:p>
          <a:p>
            <a:pPr lvl="1" eaLnBrk="1" hangingPunct="1">
              <a:buFontTx/>
              <a:buChar char="–"/>
            </a:pPr>
            <a:r>
              <a:rPr lang="sv-SE" altLang="sv-SE" dirty="0">
                <a:latin typeface="Arial" charset="0"/>
              </a:rPr>
              <a:t>Identifiera</a:t>
            </a:r>
          </a:p>
          <a:p>
            <a:pPr lvl="1" eaLnBrk="1" hangingPunct="1">
              <a:buFontTx/>
              <a:buChar char="–"/>
            </a:pPr>
            <a:r>
              <a:rPr lang="sv-SE" altLang="sv-SE" dirty="0">
                <a:latin typeface="Arial" charset="0"/>
              </a:rPr>
              <a:t>Sortera</a:t>
            </a:r>
          </a:p>
          <a:p>
            <a:pPr lvl="1" eaLnBrk="1" hangingPunct="1">
              <a:buFontTx/>
              <a:buChar char="–"/>
            </a:pPr>
            <a:r>
              <a:rPr lang="sv-SE" altLang="sv-SE" dirty="0">
                <a:latin typeface="Arial" charset="0"/>
              </a:rPr>
              <a:t>Illustrera</a:t>
            </a:r>
          </a:p>
          <a:p>
            <a:pPr lvl="1" eaLnBrk="1" hangingPunct="1">
              <a:buFontTx/>
              <a:buChar char="–"/>
            </a:pPr>
            <a:r>
              <a:rPr lang="sv-SE" altLang="sv-SE" dirty="0">
                <a:latin typeface="Arial" charset="0"/>
              </a:rPr>
              <a:t>Skapa en gemensam bild av olika orsaker till ett problem eller ett tillstånd</a:t>
            </a:r>
          </a:p>
        </p:txBody>
      </p:sp>
    </p:spTree>
    <p:extLst>
      <p:ext uri="{BB962C8B-B14F-4D97-AF65-F5344CB8AC3E}">
        <p14:creationId xmlns:p14="http://schemas.microsoft.com/office/powerpoint/2010/main" val="396178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5640" y="1196753"/>
            <a:ext cx="6705600" cy="7143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sv-SE" altLang="sv-SE" sz="3200" dirty="0"/>
              <a:t>Svarar på frågor som…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27351" y="1989139"/>
            <a:ext cx="6696075" cy="223202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sv-SE" altLang="sv-SE" sz="2800"/>
              <a:t>Vilka är de tänkbara orsakerna till..</a:t>
            </a:r>
          </a:p>
          <a:p>
            <a:pPr eaLnBrk="1" hangingPunct="1"/>
            <a:r>
              <a:rPr lang="sv-SE" altLang="sv-SE" sz="2800"/>
              <a:t>Varför har vi problem med…</a:t>
            </a:r>
          </a:p>
          <a:p>
            <a:pPr eaLnBrk="1" hangingPunct="1"/>
            <a:r>
              <a:rPr lang="sv-SE" altLang="sv-SE" sz="2800"/>
              <a:t>Vilka orsaker finns bakom …</a:t>
            </a:r>
          </a:p>
          <a:p>
            <a:pPr eaLnBrk="1" hangingPunct="1"/>
            <a:endParaRPr lang="sv-SE" altLang="sv-SE" sz="2800"/>
          </a:p>
        </p:txBody>
      </p:sp>
    </p:spTree>
    <p:extLst>
      <p:ext uri="{BB962C8B-B14F-4D97-AF65-F5344CB8AC3E}">
        <p14:creationId xmlns:p14="http://schemas.microsoft.com/office/powerpoint/2010/main" val="54964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199456" y="980728"/>
            <a:ext cx="777686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7787">
              <a:spcAft>
                <a:spcPts val="600"/>
              </a:spcAft>
              <a:defRPr/>
            </a:pPr>
            <a:r>
              <a:rPr lang="sv-SE" sz="3200" dirty="0">
                <a:latin typeface="+mj-lt"/>
              </a:rPr>
              <a:t>Fiskbensdiagram hjälper dig att:</a:t>
            </a:r>
          </a:p>
          <a:p>
            <a:pPr marL="1690687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>
                <a:latin typeface="+mj-lt"/>
              </a:rPr>
              <a:t>Identifiera grundorsaker.</a:t>
            </a:r>
          </a:p>
          <a:p>
            <a:pPr marL="161290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v-SE" dirty="0">
                <a:latin typeface="+mj-lt"/>
              </a:rPr>
              <a:t>Skapa ögonblicksbild över den samlade kunskapen i ett team.</a:t>
            </a:r>
          </a:p>
          <a:p>
            <a:pPr marL="161290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v-SE" dirty="0">
                <a:latin typeface="+mj-lt"/>
              </a:rPr>
              <a:t>Sortera – kategorisera.</a:t>
            </a:r>
          </a:p>
          <a:p>
            <a:pPr marL="161290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v-SE" dirty="0">
                <a:latin typeface="+mj-lt"/>
              </a:rPr>
              <a:t>Tydliggöra vilka data som måste samlas in/mätas.</a:t>
            </a:r>
          </a:p>
          <a:p>
            <a:pPr marL="161290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v-SE" dirty="0">
                <a:latin typeface="+mj-lt"/>
              </a:rPr>
              <a:t>Skapa en gemensam bild.</a:t>
            </a:r>
          </a:p>
        </p:txBody>
      </p:sp>
    </p:spTree>
    <p:extLst>
      <p:ext uri="{BB962C8B-B14F-4D97-AF65-F5344CB8AC3E}">
        <p14:creationId xmlns:p14="http://schemas.microsoft.com/office/powerpoint/2010/main" val="3798917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fiskb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284538"/>
            <a:ext cx="5583238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759825" y="4149726"/>
            <a:ext cx="1081088" cy="792163"/>
          </a:xfrm>
          <a:prstGeom prst="rect">
            <a:avLst/>
          </a:prstGeom>
          <a:solidFill>
            <a:schemeClr val="bg2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algn="ctr"/>
            <a:r>
              <a:rPr lang="sv-SE" altLang="sv-SE" sz="2000">
                <a:latin typeface="Arial" charset="0"/>
              </a:rPr>
              <a:t>Huvud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527801" y="2781300"/>
            <a:ext cx="1008063" cy="431800"/>
          </a:xfrm>
          <a:prstGeom prst="rect">
            <a:avLst/>
          </a:prstGeom>
          <a:solidFill>
            <a:srgbClr val="006EC7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algn="ctr"/>
            <a:r>
              <a:rPr lang="sv-SE" altLang="sv-SE" sz="2000">
                <a:latin typeface="Arial" charset="0"/>
              </a:rPr>
              <a:t>Ben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7032626" y="5445126"/>
            <a:ext cx="792163" cy="288925"/>
          </a:xfrm>
          <a:prstGeom prst="rect">
            <a:avLst/>
          </a:prstGeom>
          <a:solidFill>
            <a:schemeClr val="bg2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algn="ctr"/>
            <a:r>
              <a:rPr lang="sv-SE" altLang="sv-SE" sz="1200" b="1">
                <a:latin typeface="Arial" charset="0"/>
              </a:rPr>
              <a:t>Delben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410049" y="620688"/>
            <a:ext cx="7416800" cy="1728788"/>
          </a:xfrm>
          <a:prstGeom prst="wedgeRoundRectCallout">
            <a:avLst>
              <a:gd name="adj1" fmla="val -19638"/>
              <a:gd name="adj2" fmla="val 51003"/>
              <a:gd name="adj3" fmla="val 16667"/>
            </a:avLst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sv-SE" sz="2000" dirty="0">
                <a:latin typeface="+mn-lt"/>
              </a:rPr>
              <a:t>Diagrammet består av en ”ryggrad” som i ena änden har ett ”huvud” där problemet/frågeställningen (verkan) skrivs in. Från ”ryggraden” utgår ett antal ”ben” där tänkbara huvudorsaker till problemet kan skrivas in. Genom att använda ”</a:t>
            </a:r>
            <a:r>
              <a:rPr lang="sv-SE" sz="2000" dirty="0" err="1">
                <a:latin typeface="+mn-lt"/>
              </a:rPr>
              <a:t>delben</a:t>
            </a:r>
            <a:r>
              <a:rPr lang="sv-SE" sz="2000" dirty="0">
                <a:latin typeface="+mn-lt"/>
              </a:rPr>
              <a:t>” kan orsaker brytas ner ytterligare.</a:t>
            </a:r>
          </a:p>
        </p:txBody>
      </p:sp>
    </p:spTree>
    <p:extLst>
      <p:ext uri="{BB962C8B-B14F-4D97-AF65-F5344CB8AC3E}">
        <p14:creationId xmlns:p14="http://schemas.microsoft.com/office/powerpoint/2010/main" val="2472581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75520" y="1120676"/>
            <a:ext cx="85689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dirty="0"/>
              <a:t>Fiskbenen kan utgöras av fem (eller sju) M</a:t>
            </a:r>
            <a:r>
              <a:rPr lang="sv-SE" sz="3200" i="1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/>
              <a:t>Människor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/>
              <a:t>Maskiner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/>
              <a:t>Metoder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/>
              <a:t>Material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/>
              <a:t>Miljö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err="1"/>
              <a:t>Ev</a:t>
            </a:r>
            <a:r>
              <a:rPr lang="sv-SE" i="1" dirty="0"/>
              <a:t> Management, Mätning</a:t>
            </a:r>
          </a:p>
          <a:p>
            <a:endParaRPr lang="sv-SE" i="1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Benen kan också utgöras av egna orsakskategorier.</a:t>
            </a:r>
          </a:p>
        </p:txBody>
      </p:sp>
    </p:spTree>
    <p:extLst>
      <p:ext uri="{BB962C8B-B14F-4D97-AF65-F5344CB8AC3E}">
        <p14:creationId xmlns:p14="http://schemas.microsoft.com/office/powerpoint/2010/main" val="50248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 flipV="1">
            <a:off x="2028826" y="3802980"/>
            <a:ext cx="7056437" cy="0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B8C1D4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6637337" y="2290093"/>
            <a:ext cx="1441450" cy="1528762"/>
            <a:chOff x="3092" y="1052"/>
            <a:chExt cx="908" cy="963"/>
          </a:xfrm>
        </p:grpSpPr>
        <p:sp>
          <p:nvSpPr>
            <p:cNvPr id="23599" name="Line 4"/>
            <p:cNvSpPr>
              <a:spLocks noChangeShapeType="1"/>
            </p:cNvSpPr>
            <p:nvPr/>
          </p:nvSpPr>
          <p:spPr bwMode="auto">
            <a:xfrm flipH="1" flipV="1">
              <a:off x="3305" y="1052"/>
              <a:ext cx="642" cy="963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600" name="Line 5"/>
            <p:cNvSpPr>
              <a:spLocks noChangeShapeType="1"/>
            </p:cNvSpPr>
            <p:nvPr/>
          </p:nvSpPr>
          <p:spPr bwMode="auto">
            <a:xfrm flipH="1">
              <a:off x="3092" y="1319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601" name="Line 6"/>
            <p:cNvSpPr>
              <a:spLocks noChangeShapeType="1"/>
            </p:cNvSpPr>
            <p:nvPr/>
          </p:nvSpPr>
          <p:spPr bwMode="auto">
            <a:xfrm flipH="1">
              <a:off x="3359" y="1694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602" name="Line 7"/>
            <p:cNvSpPr>
              <a:spLocks noChangeShapeType="1"/>
            </p:cNvSpPr>
            <p:nvPr/>
          </p:nvSpPr>
          <p:spPr bwMode="auto">
            <a:xfrm flipH="1">
              <a:off x="3626" y="1480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3556" name="Group 8"/>
          <p:cNvGrpSpPr>
            <a:grpSpLocks/>
          </p:cNvGrpSpPr>
          <p:nvPr/>
        </p:nvGrpSpPr>
        <p:grpSpPr bwMode="auto">
          <a:xfrm>
            <a:off x="2460625" y="2290093"/>
            <a:ext cx="1441450" cy="1528762"/>
            <a:chOff x="1328" y="1052"/>
            <a:chExt cx="908" cy="963"/>
          </a:xfrm>
        </p:grpSpPr>
        <p:sp>
          <p:nvSpPr>
            <p:cNvPr id="23595" name="Line 9"/>
            <p:cNvSpPr>
              <a:spLocks noChangeShapeType="1"/>
            </p:cNvSpPr>
            <p:nvPr/>
          </p:nvSpPr>
          <p:spPr bwMode="auto">
            <a:xfrm flipH="1" flipV="1">
              <a:off x="1542" y="1052"/>
              <a:ext cx="641" cy="963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96" name="Line 10"/>
            <p:cNvSpPr>
              <a:spLocks noChangeShapeType="1"/>
            </p:cNvSpPr>
            <p:nvPr/>
          </p:nvSpPr>
          <p:spPr bwMode="auto">
            <a:xfrm flipH="1">
              <a:off x="1328" y="1319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97" name="Line 11"/>
            <p:cNvSpPr>
              <a:spLocks noChangeShapeType="1"/>
            </p:cNvSpPr>
            <p:nvPr/>
          </p:nvSpPr>
          <p:spPr bwMode="auto">
            <a:xfrm flipH="1">
              <a:off x="1595" y="1694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98" name="Line 12"/>
            <p:cNvSpPr>
              <a:spLocks noChangeShapeType="1"/>
            </p:cNvSpPr>
            <p:nvPr/>
          </p:nvSpPr>
          <p:spPr bwMode="auto">
            <a:xfrm flipH="1">
              <a:off x="1862" y="1480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3557" name="Group 13"/>
          <p:cNvGrpSpPr>
            <a:grpSpLocks/>
          </p:cNvGrpSpPr>
          <p:nvPr/>
        </p:nvGrpSpPr>
        <p:grpSpPr bwMode="auto">
          <a:xfrm>
            <a:off x="4764087" y="2290093"/>
            <a:ext cx="1443038" cy="1528762"/>
            <a:chOff x="2236" y="1052"/>
            <a:chExt cx="909" cy="963"/>
          </a:xfrm>
        </p:grpSpPr>
        <p:sp>
          <p:nvSpPr>
            <p:cNvPr id="23591" name="Line 14"/>
            <p:cNvSpPr>
              <a:spLocks noChangeShapeType="1"/>
            </p:cNvSpPr>
            <p:nvPr/>
          </p:nvSpPr>
          <p:spPr bwMode="auto">
            <a:xfrm flipH="1" flipV="1">
              <a:off x="2450" y="1052"/>
              <a:ext cx="642" cy="963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92" name="Line 15"/>
            <p:cNvSpPr>
              <a:spLocks noChangeShapeType="1"/>
            </p:cNvSpPr>
            <p:nvPr/>
          </p:nvSpPr>
          <p:spPr bwMode="auto">
            <a:xfrm flipH="1">
              <a:off x="2236" y="1319"/>
              <a:ext cx="375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93" name="Line 16"/>
            <p:cNvSpPr>
              <a:spLocks noChangeShapeType="1"/>
            </p:cNvSpPr>
            <p:nvPr/>
          </p:nvSpPr>
          <p:spPr bwMode="auto">
            <a:xfrm flipH="1">
              <a:off x="2504" y="1694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94" name="Line 17"/>
            <p:cNvSpPr>
              <a:spLocks noChangeShapeType="1"/>
            </p:cNvSpPr>
            <p:nvPr/>
          </p:nvSpPr>
          <p:spPr bwMode="auto">
            <a:xfrm flipH="1">
              <a:off x="2771" y="1480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3558" name="Group 18"/>
          <p:cNvGrpSpPr>
            <a:grpSpLocks/>
          </p:cNvGrpSpPr>
          <p:nvPr/>
        </p:nvGrpSpPr>
        <p:grpSpPr bwMode="auto">
          <a:xfrm>
            <a:off x="6924675" y="3802980"/>
            <a:ext cx="1357312" cy="1697038"/>
            <a:chOff x="2878" y="2015"/>
            <a:chExt cx="855" cy="1069"/>
          </a:xfrm>
        </p:grpSpPr>
        <p:sp>
          <p:nvSpPr>
            <p:cNvPr id="23587" name="Line 19"/>
            <p:cNvSpPr>
              <a:spLocks noChangeShapeType="1"/>
            </p:cNvSpPr>
            <p:nvPr/>
          </p:nvSpPr>
          <p:spPr bwMode="auto">
            <a:xfrm flipV="1">
              <a:off x="2931" y="2015"/>
              <a:ext cx="588" cy="1069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88" name="Line 20"/>
            <p:cNvSpPr>
              <a:spLocks noChangeShapeType="1"/>
            </p:cNvSpPr>
            <p:nvPr/>
          </p:nvSpPr>
          <p:spPr bwMode="auto">
            <a:xfrm flipH="1">
              <a:off x="2878" y="2496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89" name="Line 21"/>
            <p:cNvSpPr>
              <a:spLocks noChangeShapeType="1"/>
            </p:cNvSpPr>
            <p:nvPr/>
          </p:nvSpPr>
          <p:spPr bwMode="auto">
            <a:xfrm flipH="1">
              <a:off x="3092" y="2817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90" name="Line 22"/>
            <p:cNvSpPr>
              <a:spLocks noChangeShapeType="1"/>
            </p:cNvSpPr>
            <p:nvPr/>
          </p:nvSpPr>
          <p:spPr bwMode="auto">
            <a:xfrm flipH="1">
              <a:off x="3359" y="2282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3559" name="Group 23"/>
          <p:cNvGrpSpPr>
            <a:grpSpLocks/>
          </p:cNvGrpSpPr>
          <p:nvPr/>
        </p:nvGrpSpPr>
        <p:grpSpPr bwMode="auto">
          <a:xfrm>
            <a:off x="5124450" y="3802980"/>
            <a:ext cx="1357312" cy="1697038"/>
            <a:chOff x="2023" y="2015"/>
            <a:chExt cx="855" cy="1069"/>
          </a:xfrm>
        </p:grpSpPr>
        <p:sp>
          <p:nvSpPr>
            <p:cNvPr id="23583" name="Line 24"/>
            <p:cNvSpPr>
              <a:spLocks noChangeShapeType="1"/>
            </p:cNvSpPr>
            <p:nvPr/>
          </p:nvSpPr>
          <p:spPr bwMode="auto">
            <a:xfrm flipV="1">
              <a:off x="2023" y="2015"/>
              <a:ext cx="641" cy="1069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84" name="Line 25"/>
            <p:cNvSpPr>
              <a:spLocks noChangeShapeType="1"/>
            </p:cNvSpPr>
            <p:nvPr/>
          </p:nvSpPr>
          <p:spPr bwMode="auto">
            <a:xfrm flipH="1">
              <a:off x="2023" y="2496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85" name="Line 26"/>
            <p:cNvSpPr>
              <a:spLocks noChangeShapeType="1"/>
            </p:cNvSpPr>
            <p:nvPr/>
          </p:nvSpPr>
          <p:spPr bwMode="auto">
            <a:xfrm flipH="1">
              <a:off x="2183" y="2817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86" name="Line 27"/>
            <p:cNvSpPr>
              <a:spLocks noChangeShapeType="1"/>
            </p:cNvSpPr>
            <p:nvPr/>
          </p:nvSpPr>
          <p:spPr bwMode="auto">
            <a:xfrm flipH="1">
              <a:off x="2504" y="2282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23560" name="Group 28"/>
          <p:cNvGrpSpPr>
            <a:grpSpLocks/>
          </p:cNvGrpSpPr>
          <p:nvPr/>
        </p:nvGrpSpPr>
        <p:grpSpPr bwMode="auto">
          <a:xfrm>
            <a:off x="2676526" y="3802980"/>
            <a:ext cx="1443037" cy="1697038"/>
            <a:chOff x="1114" y="2015"/>
            <a:chExt cx="909" cy="1069"/>
          </a:xfrm>
        </p:grpSpPr>
        <p:sp>
          <p:nvSpPr>
            <p:cNvPr id="23579" name="Line 29"/>
            <p:cNvSpPr>
              <a:spLocks noChangeShapeType="1"/>
            </p:cNvSpPr>
            <p:nvPr/>
          </p:nvSpPr>
          <p:spPr bwMode="auto">
            <a:xfrm flipV="1">
              <a:off x="1167" y="2015"/>
              <a:ext cx="642" cy="1069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80" name="Line 30"/>
            <p:cNvSpPr>
              <a:spLocks noChangeShapeType="1"/>
            </p:cNvSpPr>
            <p:nvPr/>
          </p:nvSpPr>
          <p:spPr bwMode="auto">
            <a:xfrm flipH="1">
              <a:off x="1114" y="2496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81" name="Line 31"/>
            <p:cNvSpPr>
              <a:spLocks noChangeShapeType="1"/>
            </p:cNvSpPr>
            <p:nvPr/>
          </p:nvSpPr>
          <p:spPr bwMode="auto">
            <a:xfrm flipH="1">
              <a:off x="1328" y="2817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582" name="Line 32"/>
            <p:cNvSpPr>
              <a:spLocks noChangeShapeType="1"/>
            </p:cNvSpPr>
            <p:nvPr/>
          </p:nvSpPr>
          <p:spPr bwMode="auto">
            <a:xfrm flipH="1">
              <a:off x="1649" y="2282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23561" name="Text Box 33"/>
          <p:cNvSpPr txBox="1">
            <a:spLocks noChangeArrowheads="1"/>
          </p:cNvSpPr>
          <p:nvPr/>
        </p:nvSpPr>
        <p:spPr bwMode="auto">
          <a:xfrm>
            <a:off x="9156700" y="3442618"/>
            <a:ext cx="154781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800" dirty="0"/>
              <a:t>Flödet vid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800" dirty="0"/>
              <a:t>inskrivning</a:t>
            </a:r>
          </a:p>
        </p:txBody>
      </p:sp>
      <p:sp>
        <p:nvSpPr>
          <p:cNvPr id="23562" name="Text Box 34"/>
          <p:cNvSpPr txBox="1">
            <a:spLocks noChangeArrowheads="1"/>
          </p:cNvSpPr>
          <p:nvPr/>
        </p:nvSpPr>
        <p:spPr bwMode="auto">
          <a:xfrm>
            <a:off x="2316162" y="1497930"/>
            <a:ext cx="172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200" b="1"/>
              <a:t>Patient</a:t>
            </a:r>
          </a:p>
        </p:txBody>
      </p:sp>
      <p:sp>
        <p:nvSpPr>
          <p:cNvPr id="23563" name="Text Box 35"/>
          <p:cNvSpPr txBox="1">
            <a:spLocks noChangeArrowheads="1"/>
          </p:cNvSpPr>
          <p:nvPr/>
        </p:nvSpPr>
        <p:spPr bwMode="auto">
          <a:xfrm>
            <a:off x="4332288" y="1497930"/>
            <a:ext cx="1439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200" b="1"/>
              <a:t>Läkare</a:t>
            </a:r>
          </a:p>
        </p:txBody>
      </p:sp>
      <p:sp>
        <p:nvSpPr>
          <p:cNvPr id="23564" name="Text Box 36"/>
          <p:cNvSpPr txBox="1">
            <a:spLocks noChangeArrowheads="1"/>
          </p:cNvSpPr>
          <p:nvPr/>
        </p:nvSpPr>
        <p:spPr bwMode="auto">
          <a:xfrm>
            <a:off x="6492876" y="1497930"/>
            <a:ext cx="1584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200" b="1"/>
              <a:t>Bm/ssk</a:t>
            </a:r>
          </a:p>
        </p:txBody>
      </p:sp>
      <p:sp>
        <p:nvSpPr>
          <p:cNvPr id="23565" name="Text Box 37"/>
          <p:cNvSpPr txBox="1">
            <a:spLocks noChangeArrowheads="1"/>
          </p:cNvSpPr>
          <p:nvPr/>
        </p:nvSpPr>
        <p:spPr bwMode="auto">
          <a:xfrm>
            <a:off x="2028825" y="5674644"/>
            <a:ext cx="172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200" b="1"/>
              <a:t>Sekreterare</a:t>
            </a:r>
          </a:p>
        </p:txBody>
      </p:sp>
      <p:sp>
        <p:nvSpPr>
          <p:cNvPr id="23566" name="Text Box 38"/>
          <p:cNvSpPr txBox="1">
            <a:spLocks noChangeArrowheads="1"/>
          </p:cNvSpPr>
          <p:nvPr/>
        </p:nvSpPr>
        <p:spPr bwMode="auto">
          <a:xfrm>
            <a:off x="4764088" y="5674644"/>
            <a:ext cx="16557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200" b="1"/>
              <a:t>Narkos</a:t>
            </a:r>
          </a:p>
        </p:txBody>
      </p:sp>
      <p:sp>
        <p:nvSpPr>
          <p:cNvPr id="23567" name="Text Box 39"/>
          <p:cNvSpPr txBox="1">
            <a:spLocks noChangeArrowheads="1"/>
          </p:cNvSpPr>
          <p:nvPr/>
        </p:nvSpPr>
        <p:spPr bwMode="auto">
          <a:xfrm>
            <a:off x="1739900" y="2363119"/>
            <a:ext cx="12239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Patient ej i tid</a:t>
            </a:r>
          </a:p>
        </p:txBody>
      </p:sp>
      <p:sp>
        <p:nvSpPr>
          <p:cNvPr id="23568" name="Text Box 40"/>
          <p:cNvSpPr txBox="1">
            <a:spLocks noChangeArrowheads="1"/>
          </p:cNvSpPr>
          <p:nvPr/>
        </p:nvSpPr>
        <p:spPr bwMode="auto">
          <a:xfrm>
            <a:off x="2100263" y="4090319"/>
            <a:ext cx="115252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Läkaranteckning ej utskriven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sv-SE" altLang="sv-SE" sz="1000"/>
          </a:p>
        </p:txBody>
      </p:sp>
      <p:sp>
        <p:nvSpPr>
          <p:cNvPr id="23569" name="Text Box 41"/>
          <p:cNvSpPr txBox="1">
            <a:spLocks noChangeArrowheads="1"/>
          </p:cNvSpPr>
          <p:nvPr/>
        </p:nvSpPr>
        <p:spPr bwMode="auto">
          <a:xfrm>
            <a:off x="3829050" y="3802981"/>
            <a:ext cx="1223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Journal ej tillgänglig för sekr.</a:t>
            </a:r>
          </a:p>
        </p:txBody>
      </p:sp>
      <p:sp>
        <p:nvSpPr>
          <p:cNvPr id="23570" name="Text Box 42"/>
          <p:cNvSpPr txBox="1">
            <a:spLocks noChangeArrowheads="1"/>
          </p:cNvSpPr>
          <p:nvPr/>
        </p:nvSpPr>
        <p:spPr bwMode="auto">
          <a:xfrm>
            <a:off x="3324225" y="4666581"/>
            <a:ext cx="100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Op-program klart 11.00</a:t>
            </a:r>
          </a:p>
        </p:txBody>
      </p:sp>
      <p:sp>
        <p:nvSpPr>
          <p:cNvPr id="23571" name="Text Box 43"/>
          <p:cNvSpPr txBox="1">
            <a:spLocks noChangeArrowheads="1"/>
          </p:cNvSpPr>
          <p:nvPr/>
        </p:nvSpPr>
        <p:spPr bwMode="auto">
          <a:xfrm>
            <a:off x="3900488" y="2434556"/>
            <a:ext cx="1439863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Undersökningsrum ej ledigt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sv-SE" altLang="sv-SE" sz="1000"/>
          </a:p>
        </p:txBody>
      </p:sp>
      <p:sp>
        <p:nvSpPr>
          <p:cNvPr id="23572" name="Text Box 44"/>
          <p:cNvSpPr txBox="1">
            <a:spLocks noChangeArrowheads="1"/>
          </p:cNvSpPr>
          <p:nvPr/>
        </p:nvSpPr>
        <p:spPr bwMode="auto">
          <a:xfrm>
            <a:off x="4044950" y="3082256"/>
            <a:ext cx="172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Väntar på pat från bm/ssk</a:t>
            </a:r>
          </a:p>
        </p:txBody>
      </p:sp>
      <p:sp>
        <p:nvSpPr>
          <p:cNvPr id="23573" name="Text Box 45"/>
          <p:cNvSpPr txBox="1">
            <a:spLocks noChangeArrowheads="1"/>
          </p:cNvSpPr>
          <p:nvPr/>
        </p:nvSpPr>
        <p:spPr bwMode="auto">
          <a:xfrm>
            <a:off x="5484813" y="2218656"/>
            <a:ext cx="1152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Dr vet ej vem som är inskrivande bm/ssk</a:t>
            </a:r>
          </a:p>
        </p:txBody>
      </p:sp>
      <p:sp>
        <p:nvSpPr>
          <p:cNvPr id="23574" name="Text Box 46"/>
          <p:cNvSpPr txBox="1">
            <a:spLocks noChangeArrowheads="1"/>
          </p:cNvSpPr>
          <p:nvPr/>
        </p:nvSpPr>
        <p:spPr bwMode="auto">
          <a:xfrm>
            <a:off x="6348413" y="2290094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Journal ej förberedd</a:t>
            </a:r>
          </a:p>
        </p:txBody>
      </p:sp>
      <p:sp>
        <p:nvSpPr>
          <p:cNvPr id="23575" name="Text Box 47"/>
          <p:cNvSpPr txBox="1">
            <a:spLocks noChangeArrowheads="1"/>
          </p:cNvSpPr>
          <p:nvPr/>
        </p:nvSpPr>
        <p:spPr bwMode="auto">
          <a:xfrm>
            <a:off x="6348412" y="3082256"/>
            <a:ext cx="1441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Hittar ej journalen</a:t>
            </a:r>
          </a:p>
        </p:txBody>
      </p:sp>
      <p:sp>
        <p:nvSpPr>
          <p:cNvPr id="23576" name="Text Box 48"/>
          <p:cNvSpPr txBox="1">
            <a:spLocks noChangeArrowheads="1"/>
          </p:cNvSpPr>
          <p:nvPr/>
        </p:nvSpPr>
        <p:spPr bwMode="auto">
          <a:xfrm>
            <a:off x="7427912" y="2723481"/>
            <a:ext cx="17287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Tolk ej beställd</a:t>
            </a:r>
          </a:p>
        </p:txBody>
      </p:sp>
      <p:sp>
        <p:nvSpPr>
          <p:cNvPr id="23577" name="Text Box 49"/>
          <p:cNvSpPr txBox="1">
            <a:spLocks noChangeArrowheads="1"/>
          </p:cNvSpPr>
          <p:nvPr/>
        </p:nvSpPr>
        <p:spPr bwMode="auto">
          <a:xfrm>
            <a:off x="6061076" y="3802981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Pat hittar ej preop.mottagning</a:t>
            </a:r>
          </a:p>
        </p:txBody>
      </p:sp>
      <p:sp>
        <p:nvSpPr>
          <p:cNvPr id="23578" name="Text Box 50"/>
          <p:cNvSpPr txBox="1">
            <a:spLocks noChangeArrowheads="1"/>
          </p:cNvSpPr>
          <p:nvPr/>
        </p:nvSpPr>
        <p:spPr bwMode="auto">
          <a:xfrm>
            <a:off x="5627688" y="4523706"/>
            <a:ext cx="13684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Pat. kommer för sent ner till preop.mottagning</a:t>
            </a:r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1742381" y="123826"/>
            <a:ext cx="15478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800" dirty="0"/>
              <a:t>Exempel</a:t>
            </a:r>
          </a:p>
        </p:txBody>
      </p:sp>
    </p:spTree>
    <p:extLst>
      <p:ext uri="{BB962C8B-B14F-4D97-AF65-F5344CB8AC3E}">
        <p14:creationId xmlns:p14="http://schemas.microsoft.com/office/powerpoint/2010/main" val="183498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/>
              <a:t>… att gå vidare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76" y="1989139"/>
            <a:ext cx="6767513" cy="2592387"/>
          </a:xfrm>
        </p:spPr>
        <p:txBody>
          <a:bodyPr/>
          <a:lstStyle/>
          <a:p>
            <a:pPr eaLnBrk="1" hangingPunct="1"/>
            <a:r>
              <a:rPr lang="sv-SE" altLang="sv-SE" sz="2800"/>
              <a:t>Undersök om det finns ytterligare bakomliggande orsaker</a:t>
            </a:r>
          </a:p>
          <a:p>
            <a:pPr eaLnBrk="1" hangingPunct="1"/>
            <a:r>
              <a:rPr lang="sv-SE" altLang="sv-SE" sz="2800"/>
              <a:t>Är problemet redan åtgärdat</a:t>
            </a:r>
          </a:p>
          <a:p>
            <a:pPr eaLnBrk="1" hangingPunct="1"/>
            <a:r>
              <a:rPr lang="sv-SE" altLang="sv-SE" sz="2800"/>
              <a:t>Är faktaunderlaget tillräckligt</a:t>
            </a:r>
          </a:p>
          <a:p>
            <a:pPr eaLnBrk="1" hangingPunct="1"/>
            <a:r>
              <a:rPr lang="sv-SE" altLang="sv-SE" sz="2800"/>
              <a:t>Vilka faktorer kan du påverka</a:t>
            </a:r>
          </a:p>
        </p:txBody>
      </p:sp>
    </p:spTree>
    <p:extLst>
      <p:ext uri="{BB962C8B-B14F-4D97-AF65-F5344CB8AC3E}">
        <p14:creationId xmlns:p14="http://schemas.microsoft.com/office/powerpoint/2010/main" val="135420044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kom 191010.pptm" id="{F1B70145-B668-4368-9F41-4A4A9620C66A}" vid="{3CC66F24-8697-41FD-8112-D3431638CB9C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649d846f-5990-441a-b7ea-c87757b39728" ContentTypeId="0x0101000728167CD9C94899925BA69C4AF6743E1122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Informationmaterial" ma:contentTypeID="0x0101000728167CD9C94899925BA69C4AF6743E1122008026F9AFC070934998CB400726493303" ma:contentTypeVersion="36" ma:contentTypeDescription="Informerande" ma:contentTypeScope="" ma:versionID="ab375e550482c836316d78e03e30c9a2">
  <xsd:schema xmlns:xsd="http://www.w3.org/2001/XMLSchema" xmlns:xs="http://www.w3.org/2001/XMLSchema" xmlns:p="http://schemas.microsoft.com/office/2006/metadata/properties" xmlns:ns1="http://schemas.microsoft.com/sharepoint/v3" xmlns:ns2="08943ba7-0447-4cf0-b908-5d03d029f642" xmlns:ns3="a23a2f6b-7e21-49b1-b33f-300315b17fc7" targetNamespace="http://schemas.microsoft.com/office/2006/metadata/properties" ma:root="true" ma:fieldsID="aca124cdff214a2bac00a0c6d282a342" ns1:_="" ns2:_="" ns3:_="">
    <xsd:import namespace="http://schemas.microsoft.com/sharepoint/v3"/>
    <xsd:import namespace="08943ba7-0447-4cf0-b908-5d03d029f642"/>
    <xsd:import namespace="a23a2f6b-7e21-49b1-b33f-300315b17fc7"/>
    <xsd:element name="properties">
      <xsd:complexType>
        <xsd:sequence>
          <xsd:element name="documentManagement">
            <xsd:complexType>
              <xsd:all>
                <xsd:element ref="ns1:Dokumentforfattare"/>
                <xsd:element ref="ns2:TaxCatchAll" minOccurs="0"/>
                <xsd:element ref="ns2:TaxCatchAllLabel" minOccurs="0"/>
                <xsd:element ref="ns1:Externforfattare" minOccurs="0"/>
                <xsd:element ref="ns1:Gallerfran"/>
                <xsd:element ref="ns1:Gallertillochmed" minOccurs="0"/>
                <xsd:element ref="ns1:Paminnelse" minOccurs="0"/>
                <xsd:element ref="ns1:Publiceringsdatum"/>
                <xsd:element ref="ns1:bafcb4227c9043da9566b5ef78ddcc95" minOccurs="0"/>
                <xsd:element ref="ns1:Aktuellversion" minOccurs="0"/>
                <xsd:element ref="ns1:Valdinnehallstyp" minOccurs="0"/>
                <xsd:element ref="ns1:h2c9d7dd9eeb4da4ac62aed9bea1dce9" minOccurs="0"/>
                <xsd:element ref="ns1:b01f2f3f268b4d69803358402dbab91a" minOccurs="0"/>
                <xsd:element ref="ns1:Gallerforunderavdelningar" minOccurs="0"/>
                <xsd:element ref="ns1:Dokumentgodkannare" minOccurs="0"/>
                <xsd:element ref="ns1:Dokumentslag" minOccurs="0"/>
                <xsd:element ref="ns1:Sakerhetsklass"/>
                <xsd:element ref="ns1:Comment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kumentforfattare" ma:index="8" ma:displayName="Författare" ma:list="UserInfo" ma:internalName="Dokumentforfattare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forfattare" ma:index="11" nillable="true" ma:displayName="Extern författare" ma:internalName="Externforfattare">
      <xsd:simpleType>
        <xsd:restriction base="dms:Text"/>
      </xsd:simpleType>
    </xsd:element>
    <xsd:element name="Gallerfran" ma:index="12" ma:displayName="Gäller från" ma:format="DateOnly" ma:internalName="Gallerfran">
      <xsd:simpleType>
        <xsd:restriction base="dms:DateTime"/>
      </xsd:simpleType>
    </xsd:element>
    <xsd:element name="Gallertillochmed" ma:index="13" nillable="true" ma:displayName="Gäller till och med" ma:format="DateOnly" ma:internalName="Gallertillochmed">
      <xsd:simpleType>
        <xsd:restriction base="dms:DateTime"/>
      </xsd:simpleType>
    </xsd:element>
    <xsd:element name="Paminnelse" ma:index="14" nillable="true" ma:displayName="Påminnelse" ma:internalName="Paminnelse">
      <xsd:simpleType>
        <xsd:restriction base="dms:Boolean"/>
      </xsd:simpleType>
    </xsd:element>
    <xsd:element name="Publiceringsdatum" ma:index="15" ma:displayName="Publiceringsdatum" ma:format="DateOnly" ma:internalName="Publiceringsdatum">
      <xsd:simpleType>
        <xsd:restriction base="dms:DateTime"/>
      </xsd:simpleType>
    </xsd:element>
    <xsd:element name="bafcb4227c9043da9566b5ef78ddcc95" ma:index="16" ma:taxonomy="true" ma:internalName="bafcb4227c9043da9566b5ef78ddcc95" ma:taxonomyFieldName="Dokumentagandeenhet" ma:displayName="Dokumentägande enhet" ma:indexed="true" ma:default="" ma:fieldId="{bafcb422-7c90-43da-9566-b5ef78ddcc95}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Aktuellversion" ma:index="18" nillable="true" ma:displayName="Aktuell version" ma:hidden="true" ma:internalName="Aktuellversion">
      <xsd:simpleType>
        <xsd:restriction base="dms:Text"/>
      </xsd:simpleType>
    </xsd:element>
    <xsd:element name="Valdinnehallstyp" ma:index="19" nillable="true" ma:displayName="Vald innehållstyp" ma:hidden="true" ma:internalName="Valdinnehallstyp">
      <xsd:simpleType>
        <xsd:restriction base="dms:Text"/>
      </xsd:simpleType>
    </xsd:element>
    <xsd:element name="h2c9d7dd9eeb4da4ac62aed9bea1dce9" ma:index="20" ma:taxonomy="true" ma:internalName="h2c9d7dd9eeb4da4ac62aed9bea1dce9" ma:taxonomyFieldName="Taggning" ma:displayName="Ämnesområde" ma:readOnly="false" ma:default="" ma:fieldId="{12c9d7dd-9eeb-4da4-ac62-aed9bea1dce9}" ma:taxonomyMulti="true" ma:sspId="649d846f-5990-441a-b7ea-c87757b39728" ma:termSetId="c51e19ca-d4c2-4121-81f2-291317faa7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f2f3f268b4d69803358402dbab91a" ma:index="22" ma:taxonomy="true" ma:internalName="b01f2f3f268b4d69803358402dbab91a" ma:taxonomyFieldName="Gallerfor" ma:displayName="Gäller för" ma:default="" ma:fieldId="{b01f2f3f-268b-4d69-8033-58402dbab91a}" ma:taxonomyMulti="true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Gallerforunderavdelningar" ma:index="24" nillable="true" ma:displayName="Gäller för underavdelningar" ma:internalName="Gallerforunderavdelningar">
      <xsd:simpleType>
        <xsd:restriction base="dms:Boolean"/>
      </xsd:simpleType>
    </xsd:element>
    <xsd:element name="Dokumentgodkannare" ma:index="25" nillable="true" ma:displayName="Faktaägare" ma:hidden="true" ma:internalName="Dokumentgodkannare" ma:readOnly="false">
      <xsd:simpleType>
        <xsd:restriction base="dms:Text"/>
      </xsd:simpleType>
    </xsd:element>
    <xsd:element name="Dokumentslag" ma:index="26" nillable="true" ma:displayName="Dokumentslag" ma:internalName="Dokumentslag" ma:readOnly="true">
      <xsd:simpleType>
        <xsd:restriction base="dms:Text"/>
      </xsd:simpleType>
    </xsd:element>
    <xsd:element name="Sakerhetsklass" ma:index="27" ma:displayName="Säkerhetsklass" ma:internalName="Sakerhetsklass" ma:readOnly="false">
      <xsd:simpleType>
        <xsd:restriction base="dms:Choice">
          <xsd:enumeration value="Alla internt"/>
          <xsd:enumeration value="Alla"/>
        </xsd:restriction>
      </xsd:simpleType>
    </xsd:element>
    <xsd:element name="Comment" ma:index="28" nillable="true" ma:displayName="Beskrivning" ma:internalName="Commen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3ba7-0447-4cf0-b908-5d03d029f642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0cfea753-fe51-4d63-bfa0-6d9695f106c0}" ma:internalName="TaxCatchAll" ma:showField="CatchAllData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cfea753-fe51-4d63-bfa0-6d9695f106c0}" ma:internalName="TaxCatchAllLabel" ma:readOnly="true" ma:showField="CatchAllDataLabel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a2f6b-7e21-49b1-b33f-300315b17fc7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llertillochmed xmlns="http://schemas.microsoft.com/sharepoint/v3" xsi:nil="true"/>
    <Gallerfran xmlns="http://schemas.microsoft.com/sharepoint/v3">2019-09-08T22:00:00+00:00</Gallerfran>
    <Publiceringsdatum xmlns="http://schemas.microsoft.com/sharepoint/v3">2019-09-08T22:00:00+00:00</Publiceringsdatum>
    <h2c9d7dd9eeb4da4ac62aed9bea1dce9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Informationsmaterial</TermName>
          <TermId xmlns="http://schemas.microsoft.com/office/infopath/2007/PartnerControls">6564bb37-7519-47b5-a28d-bbe0dd5c58f7</TermId>
        </TermInfo>
      </Terms>
    </h2c9d7dd9eeb4da4ac62aed9bea1dce9>
    <bafcb4227c9043da9566b5ef78ddcc95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afcb4227c9043da9566b5ef78ddcc95>
    <b01f2f3f268b4d69803358402dbab91a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01f2f3f268b4d69803358402dbab91a>
    <Sakerhetsklass xmlns="http://schemas.microsoft.com/sharepoint/v3">Alla</Sakerhetsklass>
    <Dokumentforfattare xmlns="http://schemas.microsoft.com/sharepoint/v3">
      <UserInfo>
        <DisplayName>Renntun Måns</DisplayName>
        <AccountId>26309</AccountId>
        <AccountType/>
      </UserInfo>
    </Dokumentforfattare>
    <Valdinnehallstyp xmlns="http://schemas.microsoft.com/sharepoint/v3">Informationmaterial</Valdinnehallstyp>
    <Externforfattare xmlns="http://schemas.microsoft.com/sharepoint/v3" xsi:nil="true"/>
    <Gallerforunderavdelningar xmlns="http://schemas.microsoft.com/sharepoint/v3">false</Gallerforunderavdelningar>
    <TaxCatchAll xmlns="08943ba7-0447-4cf0-b908-5d03d029f642">
      <Value>2458</Value>
      <Value>3319</Value>
    </TaxCatchAll>
    <Paminnelse xmlns="http://schemas.microsoft.com/sharepoint/v3">false</Paminnelse>
    <Aktuellversion xmlns="http://schemas.microsoft.com/sharepoint/v3">2</Aktuellversion>
    <Dokumentgodkannare xmlns="http://schemas.microsoft.com/sharepoint/v3" xsi:nil="true"/>
    <Comment xmlns="http://schemas.microsoft.com/sharepoint/v3" xsi:nil="true"/>
    <_dlc_DocId xmlns="a23a2f6b-7e21-49b1-b33f-300315b17fc7">RS03-00000061058</_dlc_DocId>
    <_dlc_DocIdUrl xmlns="a23a2f6b-7e21-49b1-b33f-300315b17fc7">
      <Url>http://dokumentportal.i.skane.se/_layouts/15/DocIdRedir.aspx?ID=RS03-00000061058</Url>
      <Description>RS03-00000061058</Description>
    </_dlc_DocIdUrl>
    <Dokumentslag xmlns="http://schemas.microsoft.com/sharepoint/v3">Informerande</Dokumentslag>
    <_dlc_DocIdPersistId xmlns="a23a2f6b-7e21-49b1-b33f-300315b17fc7">false</_dlc_DocIdPersistId>
  </documentManagement>
</p:properties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1FF541F4-0B41-43BA-8AC8-8CC77B8FB65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8216C18-20C1-49E5-B4F8-22E0787368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B5E20E-C2FC-4793-95DB-3383A48427AF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9FC6909F-20A3-49AB-BCBB-E2790598D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43ba7-0447-4cf0-b908-5d03d029f642"/>
    <ds:schemaRef ds:uri="a23a2f6b-7e21-49b1-b33f-300315b17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780AD26-2BBA-4F8D-A846-D24DA55A8258}">
  <ds:schemaRefs>
    <ds:schemaRef ds:uri="a23a2f6b-7e21-49b1-b33f-300315b17fc7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8943ba7-0447-4cf0-b908-5d03d029f642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6.xml><?xml version="1.0" encoding="utf-8"?>
<ds:datastoreItem xmlns:ds="http://schemas.openxmlformats.org/officeDocument/2006/customXml" ds:itemID="{94E4E136-265A-4286-A709-C44411EEEF4D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rs-powerpointmall-kom-191010</Template>
  <TotalTime>0</TotalTime>
  <Words>270</Words>
  <Application>Microsoft Office PowerPoint</Application>
  <PresentationFormat>Bredbild</PresentationFormat>
  <Paragraphs>61</Paragraphs>
  <Slides>8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Times</vt:lpstr>
      <vt:lpstr>Region Skåne</vt:lpstr>
      <vt:lpstr>Fiskbensdiagram</vt:lpstr>
      <vt:lpstr>PowerPoint-presentation</vt:lpstr>
      <vt:lpstr>Svarar på frågor som…</vt:lpstr>
      <vt:lpstr>PowerPoint-presentation</vt:lpstr>
      <vt:lpstr>PowerPoint-presentation</vt:lpstr>
      <vt:lpstr>PowerPoint-presentation</vt:lpstr>
      <vt:lpstr>PowerPoint-presentation</vt:lpstr>
      <vt:lpstr>… att gå vidare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Varga Claudia</dc:creator>
  <cp:lastModifiedBy>Varga Claudia</cp:lastModifiedBy>
  <cp:revision>2</cp:revision>
  <dcterms:created xsi:type="dcterms:W3CDTF">2022-08-29T09:16:10Z</dcterms:created>
  <dcterms:modified xsi:type="dcterms:W3CDTF">2022-08-29T09:30:23Z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0x0101000728167CD9C94899925BA69C4AF6743E1122008026F9AFC070934998CB400726493303</vt:lpwstr>
  </property>
  <property fmtid="{D5CDD505-2E9C-101B-9397-08002B2CF9AE}" pid="3" name="_dlc_DocIdItemGuid">
    <vt:lpwstr>e8256c0d-aa63-434b-862d-d7f284d4d4e1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6105800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</Properties>
</file>