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563" r:id="rId5"/>
    <p:sldId id="564" r:id="rId6"/>
    <p:sldId id="565" r:id="rId7"/>
    <p:sldId id="566" r:id="rId8"/>
    <p:sldId id="567" r:id="rId9"/>
    <p:sldId id="568" r:id="rId10"/>
    <p:sldId id="569" r:id="rId11"/>
    <p:sldId id="570" r:id="rId12"/>
    <p:sldId id="571" r:id="rId13"/>
    <p:sldId id="572" r:id="rId14"/>
    <p:sldId id="573" r:id="rId15"/>
    <p:sldId id="574" r:id="rId16"/>
    <p:sldId id="575" r:id="rId17"/>
    <p:sldId id="576" r:id="rId18"/>
    <p:sldId id="577" r:id="rId19"/>
    <p:sldId id="578" r:id="rId20"/>
  </p:sldIdLst>
  <p:sldSz cx="9144000" cy="6858000" type="screen4x3"/>
  <p:notesSz cx="6669088" cy="97758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YdSM/gSbVLFRFrqZvg5OlQ==" hashData="nn8nPvvAZd8oY/J4fH26D0AQO+w="/>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 Andersson" initials="SA" lastIdx="10" clrIdx="0"/>
  <p:cmAuthor id="1" name="Lundgren Emma" initials="LE"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FF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Ljust format 1 - Dekorfärg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61939" autoAdjust="0"/>
  </p:normalViewPr>
  <p:slideViewPr>
    <p:cSldViewPr>
      <p:cViewPr varScale="1">
        <p:scale>
          <a:sx n="72" d="100"/>
          <a:sy n="72" d="100"/>
        </p:scale>
        <p:origin x="2730" y="60"/>
      </p:cViewPr>
      <p:guideLst>
        <p:guide orient="horz" pos="2160"/>
        <p:guide pos="2880"/>
      </p:guideLst>
    </p:cSldViewPr>
  </p:slideViewPr>
  <p:notesTextViewPr>
    <p:cViewPr>
      <p:scale>
        <a:sx n="1" d="1"/>
        <a:sy n="1" d="1"/>
      </p:scale>
      <p:origin x="0" y="0"/>
    </p:cViewPr>
  </p:notesTextViewPr>
  <p:sorterViewPr>
    <p:cViewPr>
      <p:scale>
        <a:sx n="74" d="100"/>
        <a:sy n="74" d="100"/>
      </p:scale>
      <p:origin x="0" y="0"/>
    </p:cViewPr>
  </p:sorterViewPr>
  <p:notesViewPr>
    <p:cSldViewPr>
      <p:cViewPr>
        <p:scale>
          <a:sx n="125" d="100"/>
          <a:sy n="125" d="100"/>
        </p:scale>
        <p:origin x="-1428" y="2952"/>
      </p:cViewPr>
      <p:guideLst>
        <p:guide orient="horz" pos="3079"/>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1"/>
            <a:ext cx="2889938" cy="488791"/>
          </a:xfrm>
          <a:prstGeom prst="rect">
            <a:avLst/>
          </a:prstGeom>
        </p:spPr>
        <p:txBody>
          <a:bodyPr vert="horz" lIns="89794" tIns="44897" rIns="89794" bIns="44897" rtlCol="0"/>
          <a:lstStyle>
            <a:lvl1pPr algn="l">
              <a:defRPr sz="1200"/>
            </a:lvl1pPr>
          </a:lstStyle>
          <a:p>
            <a:endParaRPr lang="sv-SE" dirty="0"/>
          </a:p>
        </p:txBody>
      </p:sp>
      <p:sp>
        <p:nvSpPr>
          <p:cNvPr id="3" name="Platshållare för datum 2"/>
          <p:cNvSpPr>
            <a:spLocks noGrp="1"/>
          </p:cNvSpPr>
          <p:nvPr>
            <p:ph type="dt" idx="1"/>
          </p:nvPr>
        </p:nvSpPr>
        <p:spPr>
          <a:xfrm>
            <a:off x="3777607" y="1"/>
            <a:ext cx="2889938" cy="488791"/>
          </a:xfrm>
          <a:prstGeom prst="rect">
            <a:avLst/>
          </a:prstGeom>
        </p:spPr>
        <p:txBody>
          <a:bodyPr vert="horz" lIns="89794" tIns="44897" rIns="89794" bIns="44897" rtlCol="0"/>
          <a:lstStyle>
            <a:lvl1pPr algn="r">
              <a:defRPr sz="1200"/>
            </a:lvl1pPr>
          </a:lstStyle>
          <a:p>
            <a:fld id="{5D800B37-10A9-467D-A008-44812F42C883}" type="datetimeFigureOut">
              <a:rPr lang="sv-SE" smtClean="0"/>
              <a:t>2017-08-22</a:t>
            </a:fld>
            <a:endParaRPr lang="sv-SE" dirty="0"/>
          </a:p>
        </p:txBody>
      </p:sp>
      <p:sp>
        <p:nvSpPr>
          <p:cNvPr id="4" name="Platshållare för bildobjekt 3"/>
          <p:cNvSpPr>
            <a:spLocks noGrp="1" noRot="1" noChangeAspect="1"/>
          </p:cNvSpPr>
          <p:nvPr>
            <p:ph type="sldImg" idx="2"/>
          </p:nvPr>
        </p:nvSpPr>
        <p:spPr>
          <a:xfrm>
            <a:off x="892175" y="733425"/>
            <a:ext cx="4886325" cy="3665538"/>
          </a:xfrm>
          <a:prstGeom prst="rect">
            <a:avLst/>
          </a:prstGeom>
          <a:noFill/>
          <a:ln w="12700">
            <a:solidFill>
              <a:prstClr val="black"/>
            </a:solidFill>
          </a:ln>
        </p:spPr>
        <p:txBody>
          <a:bodyPr vert="horz" lIns="89794" tIns="44897" rIns="89794" bIns="44897" rtlCol="0" anchor="ctr"/>
          <a:lstStyle/>
          <a:p>
            <a:endParaRPr lang="sv-SE" dirty="0"/>
          </a:p>
        </p:txBody>
      </p:sp>
      <p:sp>
        <p:nvSpPr>
          <p:cNvPr id="5" name="Platshållare för anteckningar 4"/>
          <p:cNvSpPr>
            <a:spLocks noGrp="1"/>
          </p:cNvSpPr>
          <p:nvPr>
            <p:ph type="body" sz="quarter" idx="3"/>
          </p:nvPr>
        </p:nvSpPr>
        <p:spPr>
          <a:xfrm>
            <a:off x="666909" y="4643517"/>
            <a:ext cx="5335270" cy="4399121"/>
          </a:xfrm>
          <a:prstGeom prst="rect">
            <a:avLst/>
          </a:prstGeom>
        </p:spPr>
        <p:txBody>
          <a:bodyPr vert="horz" lIns="89794" tIns="44897" rIns="89794" bIns="44897"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1" y="9285338"/>
            <a:ext cx="2889938" cy="488791"/>
          </a:xfrm>
          <a:prstGeom prst="rect">
            <a:avLst/>
          </a:prstGeom>
        </p:spPr>
        <p:txBody>
          <a:bodyPr vert="horz" lIns="89794" tIns="44897" rIns="89794" bIns="44897"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777607" y="9285338"/>
            <a:ext cx="2889938" cy="488791"/>
          </a:xfrm>
          <a:prstGeom prst="rect">
            <a:avLst/>
          </a:prstGeom>
        </p:spPr>
        <p:txBody>
          <a:bodyPr vert="horz" lIns="89794" tIns="44897" rIns="89794" bIns="44897" rtlCol="0" anchor="b"/>
          <a:lstStyle>
            <a:lvl1pPr algn="r">
              <a:defRPr sz="1200"/>
            </a:lvl1pPr>
          </a:lstStyle>
          <a:p>
            <a:fld id="{2CA01DCF-3075-42CB-83DE-6A0F635C3BD6}" type="slidenum">
              <a:rPr lang="sv-SE" smtClean="0"/>
              <a:t>‹#›</a:t>
            </a:fld>
            <a:endParaRPr lang="sv-SE" dirty="0"/>
          </a:p>
        </p:txBody>
      </p:sp>
    </p:spTree>
    <p:extLst>
      <p:ext uri="{BB962C8B-B14F-4D97-AF65-F5344CB8AC3E}">
        <p14:creationId xmlns:p14="http://schemas.microsoft.com/office/powerpoint/2010/main" val="4094533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889000" y="4716462"/>
            <a:ext cx="4966617" cy="4784947"/>
          </a:xfrm>
        </p:spPr>
        <p:txBody>
          <a:bodyPr/>
          <a:lstStyle/>
          <a:p>
            <a:r>
              <a:rPr lang="sv-SE" dirty="0" smtClean="0"/>
              <a:t>Denna presentation är tänkt att användas för allmänheten – den äldre patienten och dennes anhöriga – och kan hållas av dig som har ett intresse för god vård för äldre, även om du inte är specialutbildad inom området.  Anteckningarna till varje bild ger en fördjupning</a:t>
            </a:r>
            <a:r>
              <a:rPr lang="sv-SE" baseline="0" dirty="0" smtClean="0"/>
              <a:t> och bakgrund till bildtexten. Som föredragshållare/diskussionsledare rekommenderar vi att du i förväg läser på dessa. </a:t>
            </a:r>
            <a:r>
              <a:rPr lang="sv-SE" dirty="0" smtClean="0"/>
              <a:t>Presentationen</a:t>
            </a:r>
            <a:r>
              <a:rPr lang="sv-SE" baseline="0" dirty="0" smtClean="0"/>
              <a:t> är tänkt att användas som helhet, eftersom anteckningarna till bilderna delvis bygger på tidigare bilder. </a:t>
            </a:r>
            <a:endParaRPr lang="sv-SE" dirty="0" smtClean="0"/>
          </a:p>
          <a:p>
            <a:endParaRPr lang="sv-SE" dirty="0" smtClean="0"/>
          </a:p>
          <a:p>
            <a:r>
              <a:rPr lang="sv-SE" b="0" i="0" dirty="0" smtClean="0">
                <a:solidFill>
                  <a:srgbClr val="FF0000"/>
                </a:solidFill>
              </a:rPr>
              <a:t>Beställ gärna foldern ”Mina mediciner” i förväg och ha tillgänglig för utdelning</a:t>
            </a:r>
            <a:r>
              <a:rPr lang="sv-SE" b="0" i="0" baseline="0" dirty="0" smtClean="0">
                <a:solidFill>
                  <a:srgbClr val="FF0000"/>
                </a:solidFill>
              </a:rPr>
              <a:t> i samband med presentationen. </a:t>
            </a:r>
            <a:r>
              <a:rPr lang="sv-SE" b="1" i="1" u="none" dirty="0" smtClean="0">
                <a:solidFill>
                  <a:srgbClr val="00B050"/>
                </a:solidFill>
              </a:rPr>
              <a:t>http://vardgivare.skane.se/vardriktlinjer/lakemedel/bestallning/</a:t>
            </a:r>
          </a:p>
          <a:p>
            <a:endParaRPr lang="sv-SE" b="0" i="0" u="none" dirty="0" smtClean="0">
              <a:solidFill>
                <a:srgbClr val="FF0000"/>
              </a:solidFill>
            </a:endParaRPr>
          </a:p>
          <a:p>
            <a:r>
              <a:rPr lang="sv-SE" dirty="0" smtClean="0"/>
              <a:t>Sammanfattning</a:t>
            </a:r>
            <a:r>
              <a:rPr lang="sv-SE" baseline="0" dirty="0" smtClean="0"/>
              <a:t> av budskap:</a:t>
            </a:r>
          </a:p>
          <a:p>
            <a:r>
              <a:rPr lang="sv-SE" dirty="0" smtClean="0"/>
              <a:t>Läkemedel ska tas på rätt sätt för att inte skada. Missförstånd kopplade till läkemedel är vanliga mellan vården och patienten, och mellan vårdinrättningar. Många</a:t>
            </a:r>
            <a:r>
              <a:rPr lang="sv-SE" baseline="0" dirty="0" smtClean="0"/>
              <a:t> </a:t>
            </a:r>
            <a:r>
              <a:rPr lang="sv-SE" dirty="0" smtClean="0"/>
              <a:t>sjukhusinläggningar beror på att läkemedel inte tagits på rätt sätt. Du kan bidra till din egen säkerhet genom att hålla dig informerad om dina läkemedel.</a:t>
            </a:r>
          </a:p>
          <a:p>
            <a:r>
              <a:rPr lang="sv-SE" b="1" dirty="0" smtClean="0"/>
              <a:t>Vad du kan göra själv:</a:t>
            </a:r>
          </a:p>
          <a:p>
            <a:r>
              <a:rPr lang="sv-SE" dirty="0" smtClean="0"/>
              <a:t>Lär känna dina läkemedel: vilka du tar, i vilken dos och varför du tar dem.</a:t>
            </a:r>
          </a:p>
          <a:p>
            <a:r>
              <a:rPr lang="sv-SE" dirty="0" smtClean="0"/>
              <a:t>Ha alltid en lista över de läkemedel du tar med dig vid läkarbesök.</a:t>
            </a:r>
          </a:p>
          <a:p>
            <a:r>
              <a:rPr lang="sv-SE" dirty="0" smtClean="0"/>
              <a:t>Be din läkare kontrollera läkemedelslistan och skriva ut en ny när det behövs.</a:t>
            </a:r>
          </a:p>
          <a:p>
            <a:r>
              <a:rPr lang="sv-SE" dirty="0" smtClean="0"/>
              <a:t>Ta med läkemedelslistan till apoteket när du hämtar ut dina läkemedel och visa den för apotekspersonalen.</a:t>
            </a:r>
          </a:p>
          <a:p>
            <a:r>
              <a:rPr lang="sv-SE" dirty="0" smtClean="0"/>
              <a:t>Tänk på att den lista över sparade recept som du kan få på apoteket är en förteckning över de recept som finns sparade i apotekets dator. Det är inte en lista över vilka läkemedel du ska ta!</a:t>
            </a:r>
          </a:p>
          <a:p>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1</a:t>
            </a:fld>
            <a:endParaRPr lang="sv-SE"/>
          </a:p>
        </p:txBody>
      </p:sp>
    </p:spTree>
    <p:extLst>
      <p:ext uri="{BB962C8B-B14F-4D97-AF65-F5344CB8AC3E}">
        <p14:creationId xmlns:p14="http://schemas.microsoft.com/office/powerpoint/2010/main" val="3819151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v-SE" dirty="0" smtClean="0"/>
              <a:t>Som</a:t>
            </a:r>
            <a:r>
              <a:rPr lang="sv-SE" baseline="0" dirty="0" smtClean="0"/>
              <a:t> påpekats på tidigare bild, så</a:t>
            </a:r>
            <a:r>
              <a:rPr lang="sv-SE" dirty="0" smtClean="0"/>
              <a:t> påverkar åldrandet också magsäcken och tarmarna. En av de viktigaste förändringarna sker i magsäcken. Magsäcksslemhinnans skydd mot det sura maginnehållet fungerar sämre när man blir gammal. Risken ökar då för att läkemedel som kan irritera slemhinnan orsakar sår eller blödningar. Det gäller framför allt läkemedel mot smärta och inflammation, så kallade cox-hämmare eller NSAID</a:t>
            </a:r>
            <a:r>
              <a:rPr lang="sv-SE" baseline="0" dirty="0" smtClean="0"/>
              <a:t> som Ipren, </a:t>
            </a:r>
            <a:r>
              <a:rPr lang="sv-SE" baseline="0" dirty="0" err="1" smtClean="0"/>
              <a:t>Ibumetin</a:t>
            </a:r>
            <a:r>
              <a:rPr lang="sv-SE" baseline="0" dirty="0" smtClean="0"/>
              <a:t>, Ibuprofen, Voltaren, Diklofenak, Treo och Magnecyl. </a:t>
            </a:r>
            <a:r>
              <a:rPr lang="sv-SE" dirty="0" smtClean="0"/>
              <a:t>Många av</a:t>
            </a:r>
            <a:r>
              <a:rPr lang="sv-SE" baseline="0" dirty="0" smtClean="0"/>
              <a:t> dessa</a:t>
            </a:r>
            <a:r>
              <a:rPr lang="sv-SE" dirty="0" smtClean="0"/>
              <a:t> kan köpas receptfritt. Denna</a:t>
            </a:r>
            <a:r>
              <a:rPr lang="sv-SE" baseline="0" dirty="0" smtClean="0"/>
              <a:t> typ av läkemedel kan också</a:t>
            </a:r>
            <a:r>
              <a:rPr lang="sv-SE" dirty="0" smtClean="0"/>
              <a:t> försämra njurarnas funktion. De kan även utlösa eller försämra en hjärtsvikt och motverka effekten av de läkemedel som används vid hjärtsvikt. Ibland kan emellertid dessa läkemedel</a:t>
            </a:r>
            <a:r>
              <a:rPr lang="sv-SE" baseline="0" dirty="0" smtClean="0"/>
              <a:t> behövas vid reumatisk sjukdom trots att du blivit äldre, men då endast på läkares ordination.</a:t>
            </a:r>
            <a:endParaRPr lang="sv-SE"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sv-SE"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sv-SE" dirty="0" smtClean="0"/>
              <a:t>Vissa av dessa smärtstillande läkemedel säljs också under olika namn om de är receptfria eller receptbelagda, men innehåller samma substans. Kombinera därför aldrig på</a:t>
            </a:r>
            <a:r>
              <a:rPr lang="sv-SE" baseline="0" dirty="0" smtClean="0"/>
              <a:t> egen hand.</a:t>
            </a:r>
          </a:p>
          <a:p>
            <a:pPr marL="0" marR="0" indent="0" algn="l" defTabSz="914400" rtl="0" eaLnBrk="0" fontAlgn="base" latinLnBrk="0" hangingPunct="0">
              <a:lnSpc>
                <a:spcPct val="100000"/>
              </a:lnSpc>
              <a:spcBef>
                <a:spcPct val="30000"/>
              </a:spcBef>
              <a:spcAft>
                <a:spcPct val="0"/>
              </a:spcAft>
              <a:buClrTx/>
              <a:buSzTx/>
              <a:buFontTx/>
              <a:buNone/>
              <a:tabLst/>
              <a:defRPr/>
            </a:pPr>
            <a:endParaRPr lang="sv-SE"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sv-SE" baseline="0" dirty="0" smtClean="0"/>
              <a:t>Läkemedel med </a:t>
            </a:r>
            <a:r>
              <a:rPr lang="sv-SE" baseline="0" dirty="0" err="1" smtClean="0"/>
              <a:t>paracetamol</a:t>
            </a:r>
            <a:r>
              <a:rPr lang="sv-SE" baseline="0" dirty="0" smtClean="0"/>
              <a:t> (Alvedon, </a:t>
            </a:r>
            <a:r>
              <a:rPr lang="sv-SE" baseline="0" dirty="0" err="1" smtClean="0"/>
              <a:t>Panodil</a:t>
            </a:r>
            <a:r>
              <a:rPr lang="sv-SE" baseline="0" dirty="0" smtClean="0"/>
              <a:t>) är rekommenderad basbehandling mot smärta.</a:t>
            </a:r>
            <a:endParaRPr lang="sv-SE"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sv-SE"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sv-SE" dirty="0" smtClean="0"/>
              <a:t>Det receptbelagda smärtstillande läkemedlet </a:t>
            </a:r>
            <a:r>
              <a:rPr lang="sv-SE" dirty="0" err="1" smtClean="0"/>
              <a:t>Tramadol</a:t>
            </a:r>
            <a:r>
              <a:rPr lang="sv-SE" dirty="0" smtClean="0"/>
              <a:t> innebär</a:t>
            </a:r>
            <a:r>
              <a:rPr lang="sv-SE" baseline="0" dirty="0" smtClean="0"/>
              <a:t> mycket hög risk för biverkningar som illamående, yrsel och förvirring och </a:t>
            </a:r>
            <a:r>
              <a:rPr lang="sv-SE" dirty="0" smtClean="0"/>
              <a:t>klassas</a:t>
            </a:r>
            <a:r>
              <a:rPr lang="sv-SE" baseline="0" dirty="0" smtClean="0"/>
              <a:t> som olämpligt för äldre. Det bör undvikas helt. Även kodein och kombinationer med kodein som tex Citodon klassas som olämpligt för äldre. Kodein har stor individuell skillnad i effekt och ger risk för förstoppning.</a:t>
            </a:r>
            <a:endParaRPr lang="sv-SE" dirty="0" smtClean="0"/>
          </a:p>
          <a:p>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10</a:t>
            </a:fld>
            <a:endParaRPr lang="sv-SE" dirty="0"/>
          </a:p>
        </p:txBody>
      </p:sp>
    </p:spTree>
    <p:extLst>
      <p:ext uri="{BB962C8B-B14F-4D97-AF65-F5344CB8AC3E}">
        <p14:creationId xmlns:p14="http://schemas.microsoft.com/office/powerpoint/2010/main" val="2130651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v-SE" dirty="0" smtClean="0"/>
              <a:t>Naturläkemedel är medel som kan vara lämpliga</a:t>
            </a:r>
            <a:r>
              <a:rPr lang="sv-SE" baseline="0" dirty="0" smtClean="0"/>
              <a:t> vid vissa åkommor som egenvård. Men de kan också ge upphov till problem. T ex kan de interagera med (påverka) andra läkemedel så att dessa får ökad eller minskad effekt. </a:t>
            </a:r>
            <a:r>
              <a:rPr lang="sv-SE" b="1" baseline="0" dirty="0" smtClean="0"/>
              <a:t>Berätta för din läkare om du tar naturläkemedel och även om du tidigare gjort det men slutar.</a:t>
            </a:r>
            <a:endParaRPr lang="sv-SE" b="1" dirty="0" smtClean="0"/>
          </a:p>
          <a:p>
            <a:endParaRPr lang="sv-SE" baseline="0" dirty="0" smtClean="0"/>
          </a:p>
          <a:p>
            <a:r>
              <a:rPr lang="sv-SE" baseline="0" dirty="0" smtClean="0"/>
              <a:t>Medel som innehåller Johannesört kan interagera med ett flertal läkemedel, </a:t>
            </a:r>
            <a:r>
              <a:rPr lang="sv-SE" baseline="0" dirty="0" err="1" smtClean="0"/>
              <a:t>bl</a:t>
            </a:r>
            <a:r>
              <a:rPr lang="sv-SE" baseline="0" dirty="0" smtClean="0"/>
              <a:t> a det potenta blodförtunnande läkemedlet Waran, som då kan få minskad effekt.</a:t>
            </a:r>
          </a:p>
          <a:p>
            <a:endParaRPr lang="sv-SE" baseline="0" dirty="0" smtClean="0"/>
          </a:p>
          <a:p>
            <a:r>
              <a:rPr lang="sv-SE" baseline="0" dirty="0" smtClean="0"/>
              <a:t>Många naturläkemedel påverkar blödningsrisken (tex vitlök och omega 3) Om man dessutom tar andra läkemedel som påverkar blödningsrisken, t ex </a:t>
            </a:r>
            <a:r>
              <a:rPr lang="sv-SE" baseline="0" dirty="0" err="1" smtClean="0"/>
              <a:t>Trombyl</a:t>
            </a:r>
            <a:r>
              <a:rPr lang="sv-SE" baseline="0" dirty="0" smtClean="0"/>
              <a:t> eller vissa depressionsläkemedel, så kan kombinationen bli för kraftig.</a:t>
            </a:r>
          </a:p>
          <a:p>
            <a:endParaRPr lang="sv-SE" baseline="0" dirty="0" smtClean="0"/>
          </a:p>
          <a:p>
            <a:r>
              <a:rPr lang="sv-SE" baseline="0" dirty="0" smtClean="0"/>
              <a:t>Att ta järn samtidigt som vissa andra mediciner kan försämra upptaget av dessa, t ex flera sorters antibiotika samt </a:t>
            </a:r>
            <a:r>
              <a:rPr lang="sv-SE" baseline="0" dirty="0" err="1" smtClean="0"/>
              <a:t>Levaxin</a:t>
            </a:r>
            <a:r>
              <a:rPr lang="sv-SE" baseline="0" dirty="0" smtClean="0"/>
              <a:t> (sköldkörtelhormon)</a:t>
            </a:r>
          </a:p>
          <a:p>
            <a:endParaRPr lang="sv-SE" baseline="0" dirty="0" smtClean="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11</a:t>
            </a:fld>
            <a:endParaRPr lang="sv-SE"/>
          </a:p>
        </p:txBody>
      </p:sp>
    </p:spTree>
    <p:extLst>
      <p:ext uri="{BB962C8B-B14F-4D97-AF65-F5344CB8AC3E}">
        <p14:creationId xmlns:p14="http://schemas.microsoft.com/office/powerpoint/2010/main" val="2271770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a:r>
              <a:rPr lang="sv-SE" dirty="0" smtClean="0">
                <a:effectLst/>
                <a:latin typeface="Times New Roman" panose="02020603050405020304" pitchFamily="18" charset="0"/>
              </a:rPr>
              <a:t>Apoteket är skyldigt att byta ut läkemedel som läkare</a:t>
            </a:r>
            <a:r>
              <a:rPr lang="sv-SE" baseline="0" dirty="0" smtClean="0">
                <a:effectLst/>
                <a:latin typeface="Times New Roman" panose="02020603050405020304" pitchFamily="18" charset="0"/>
              </a:rPr>
              <a:t> </a:t>
            </a:r>
            <a:r>
              <a:rPr lang="sv-SE" dirty="0" smtClean="0">
                <a:effectLst/>
                <a:latin typeface="Times New Roman" panose="02020603050405020304" pitchFamily="18" charset="0"/>
              </a:rPr>
              <a:t>skriver ut till det billigaste likvärdiga rabattberättigade läkemedlet. En statlig myndighet </a:t>
            </a:r>
            <a:r>
              <a:rPr lang="sv-SE" dirty="0" smtClean="0">
                <a:solidFill>
                  <a:srgbClr val="FF0000"/>
                </a:solidFill>
                <a:effectLst/>
                <a:latin typeface="Times New Roman" panose="02020603050405020304" pitchFamily="18" charset="0"/>
              </a:rPr>
              <a:t>(Läkemedelsverket)</a:t>
            </a:r>
            <a:r>
              <a:rPr lang="sv-SE" dirty="0" smtClean="0">
                <a:effectLst/>
                <a:latin typeface="Times New Roman" panose="02020603050405020304" pitchFamily="18" charset="0"/>
              </a:rPr>
              <a:t> bestämmer vilka</a:t>
            </a:r>
            <a:r>
              <a:rPr lang="sv-SE" baseline="0" dirty="0" smtClean="0">
                <a:effectLst/>
                <a:latin typeface="Times New Roman" panose="02020603050405020304" pitchFamily="18" charset="0"/>
              </a:rPr>
              <a:t> </a:t>
            </a:r>
            <a:r>
              <a:rPr lang="sv-SE" dirty="0" smtClean="0">
                <a:effectLst/>
                <a:latin typeface="Times New Roman" panose="02020603050405020304" pitchFamily="18" charset="0"/>
              </a:rPr>
              <a:t>läkemedel som kan bytas ut. Om du väljer att inte byta</a:t>
            </a:r>
            <a:r>
              <a:rPr lang="sv-SE" baseline="0" dirty="0" smtClean="0">
                <a:effectLst/>
                <a:latin typeface="Times New Roman" panose="02020603050405020304" pitchFamily="18" charset="0"/>
              </a:rPr>
              <a:t> </a:t>
            </a:r>
            <a:r>
              <a:rPr lang="sv-SE" dirty="0" smtClean="0">
                <a:effectLst/>
                <a:latin typeface="Times New Roman" panose="02020603050405020304" pitchFamily="18" charset="0"/>
              </a:rPr>
              <a:t>får du själv betala mellanskillnaden. </a:t>
            </a:r>
          </a:p>
          <a:p>
            <a:pPr rtl="0"/>
            <a:r>
              <a:rPr lang="sv-SE" dirty="0" smtClean="0">
                <a:effectLst/>
                <a:latin typeface="Times New Roman" panose="02020603050405020304" pitchFamily="18" charset="0"/>
              </a:rPr>
              <a:t>Om det finns medicinska skäl kan läkaren bestämma att läkemedlet</a:t>
            </a:r>
            <a:r>
              <a:rPr lang="sv-SE" baseline="0" dirty="0" smtClean="0">
                <a:effectLst/>
                <a:latin typeface="Times New Roman" panose="02020603050405020304" pitchFamily="18" charset="0"/>
              </a:rPr>
              <a:t> </a:t>
            </a:r>
            <a:r>
              <a:rPr lang="sv-SE" dirty="0" smtClean="0">
                <a:effectLst/>
                <a:latin typeface="Times New Roman" panose="02020603050405020304" pitchFamily="18" charset="0"/>
              </a:rPr>
              <a:t>inte får bytas ut.</a:t>
            </a:r>
          </a:p>
          <a:p>
            <a:pPr rtl="0"/>
            <a:endParaRPr lang="sv-SE" dirty="0" smtClean="0">
              <a:effectLst/>
              <a:latin typeface="Times New Roman" panose="02020603050405020304" pitchFamily="18" charset="0"/>
            </a:endParaRPr>
          </a:p>
          <a:p>
            <a:r>
              <a:rPr lang="sv-SE" dirty="0" smtClean="0"/>
              <a:t>Tack vare den konkurrens som uppstår sjunker priserna. Det gör att varken patienter eller samhället behöver betala mer än nödvändigt för läkemedel.</a:t>
            </a:r>
          </a:p>
          <a:p>
            <a:r>
              <a:rPr lang="sv-SE" dirty="0" smtClean="0"/>
              <a:t>Om vi betalade samma pris idag som när läkemedlen saknade generisk konkurrens, skulle kostnaden vara 8 miljarder kronor högre per år. Det motsvarar den årliga kostnaden för att driva nästan 300 vårdcentraler.</a:t>
            </a:r>
          </a:p>
          <a:p>
            <a:pPr rtl="0"/>
            <a:endParaRPr lang="sv-SE" dirty="0" smtClean="0">
              <a:effectLst/>
              <a:latin typeface="Times New Roman" panose="02020603050405020304" pitchFamily="18" charset="0"/>
            </a:endParaRPr>
          </a:p>
          <a:p>
            <a:pPr rtl="0"/>
            <a:r>
              <a:rPr lang="sv-SE" dirty="0" smtClean="0">
                <a:effectLst/>
                <a:latin typeface="Times New Roman" panose="02020603050405020304" pitchFamily="18" charset="0"/>
              </a:rPr>
              <a:t>En risk med olika</a:t>
            </a:r>
            <a:r>
              <a:rPr lang="sv-SE" baseline="0" dirty="0" smtClean="0">
                <a:effectLst/>
                <a:latin typeface="Times New Roman" panose="02020603050405020304" pitchFamily="18" charset="0"/>
              </a:rPr>
              <a:t> namn på samma substans , och att detta kan variera mellan gångerna som läkemedlet hämtas ut, är att man som patient råkar dosera dubbelt. Det är lätt att missa att man tar samma substans två gånger. </a:t>
            </a:r>
            <a:r>
              <a:rPr lang="sv-SE" b="1" baseline="0" dirty="0" smtClean="0">
                <a:effectLst/>
                <a:latin typeface="Times New Roman" panose="02020603050405020304" pitchFamily="18" charset="0"/>
              </a:rPr>
              <a:t>Be därför gärna vårdpersonal eller apoteket att hjälpa Dig se över den läkemedelslista som Du använder, för att kontrollera att inget läkemedel tas dubbelt.</a:t>
            </a:r>
            <a:endParaRPr lang="sv-SE" b="1" dirty="0" smtClean="0">
              <a:effectLst/>
              <a:latin typeface="Times New Roman" panose="02020603050405020304" pitchFamily="18" charset="0"/>
            </a:endParaRPr>
          </a:p>
          <a:p>
            <a:pPr rtl="0"/>
            <a:endParaRPr lang="sv-SE" dirty="0" smtClean="0">
              <a:effectLst/>
              <a:latin typeface="Times New Roman" panose="02020603050405020304" pitchFamily="18" charset="0"/>
            </a:endParaRPr>
          </a:p>
          <a:p>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12</a:t>
            </a:fld>
            <a:endParaRPr lang="sv-SE"/>
          </a:p>
        </p:txBody>
      </p:sp>
    </p:spTree>
    <p:extLst>
      <p:ext uri="{BB962C8B-B14F-4D97-AF65-F5344CB8AC3E}">
        <p14:creationId xmlns:p14="http://schemas.microsoft.com/office/powerpoint/2010/main" val="3088944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a:t>
            </a:r>
            <a:r>
              <a:rPr lang="sv-SE" baseline="0" dirty="0" smtClean="0"/>
              <a:t> att u</a:t>
            </a:r>
            <a:r>
              <a:rPr lang="sv-SE" dirty="0" smtClean="0"/>
              <a:t>nderlätta att komma ihåg om</a:t>
            </a:r>
            <a:r>
              <a:rPr lang="sv-SE" baseline="0" dirty="0" smtClean="0"/>
              <a:t> man har tagit sina läkemedel, kan det vara bra att använda en dosett</a:t>
            </a:r>
            <a:r>
              <a:rPr lang="sv-SE" dirty="0" smtClean="0"/>
              <a:t>. Den har ett fack för varje dos</a:t>
            </a:r>
            <a:r>
              <a:rPr lang="sv-SE" dirty="0" smtClean="0">
                <a:solidFill>
                  <a:srgbClr val="FF0000"/>
                </a:solidFill>
              </a:rPr>
              <a:t>erings</a:t>
            </a:r>
            <a:r>
              <a:rPr lang="sv-SE" dirty="0" smtClean="0"/>
              <a:t>tillfälle och laddas en gång per vecka. Den finns att köpa på apotek.</a:t>
            </a:r>
          </a:p>
          <a:p>
            <a:endParaRPr lang="sv-SE" dirty="0" smtClean="0"/>
          </a:p>
          <a:p>
            <a:r>
              <a:rPr lang="sv-SE" dirty="0" smtClean="0"/>
              <a:t>Om det ändå inte fungerar, kan det vara ett alternativ med färdigförpackade påsar med medicin för varje dos</a:t>
            </a:r>
            <a:r>
              <a:rPr lang="sv-SE" dirty="0" smtClean="0">
                <a:solidFill>
                  <a:srgbClr val="FF0000"/>
                </a:solidFill>
              </a:rPr>
              <a:t>erings</a:t>
            </a:r>
            <a:r>
              <a:rPr lang="sv-SE" dirty="0" smtClean="0"/>
              <a:t>tillfälle</a:t>
            </a:r>
            <a:r>
              <a:rPr lang="sv-SE" baseline="0" dirty="0" smtClean="0"/>
              <a:t> eller med hjälp från hemsjukvården. Sådan hjälp betalar man extra för. Fråga Din läkare eller distriktssköterska.</a:t>
            </a:r>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13</a:t>
            </a:fld>
            <a:endParaRPr lang="sv-SE"/>
          </a:p>
        </p:txBody>
      </p:sp>
    </p:spTree>
    <p:extLst>
      <p:ext uri="{BB962C8B-B14F-4D97-AF65-F5344CB8AC3E}">
        <p14:creationId xmlns:p14="http://schemas.microsoft.com/office/powerpoint/2010/main" val="562642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Vissa läkemedel tas i en beredning som skall tas</a:t>
            </a:r>
            <a:r>
              <a:rPr lang="sv-SE" baseline="0" dirty="0" smtClean="0"/>
              <a:t> upp långsamt i kroppen för att ge effekt över hela dygnet. Om man krossar depottabletter så frigörs allt läkemedel omedelbart vilket kan leda till ökade biverkningar. Exempel på detta är vissa blodtrycksläkemedel - om de krossas så sjunker blodtrycket kraftigt timmarna efter intaget med yrsel och trötthet som följd - eller starka smärtstillande som </a:t>
            </a:r>
            <a:r>
              <a:rPr lang="sv-SE" dirty="0" err="1"/>
              <a:t>D</a:t>
            </a:r>
            <a:r>
              <a:rPr lang="sv-SE" baseline="0" dirty="0" err="1" smtClean="0"/>
              <a:t>olcontin</a:t>
            </a:r>
            <a:r>
              <a:rPr lang="sv-SE" baseline="0" dirty="0" smtClean="0"/>
              <a:t>. Även många läkemedel vid Parkinsons sjukdom är depottabletter.</a:t>
            </a:r>
          </a:p>
          <a:p>
            <a:endParaRPr lang="sv-SE" baseline="0" dirty="0" smtClean="0"/>
          </a:p>
          <a:p>
            <a:r>
              <a:rPr lang="sv-SE" baseline="0" dirty="0" smtClean="0"/>
              <a:t>Fråga på apoteket om Dina läkemedel kan krossas.</a:t>
            </a:r>
          </a:p>
          <a:p>
            <a:endParaRPr lang="sv-SE" baseline="0" dirty="0" smtClean="0"/>
          </a:p>
          <a:p>
            <a:r>
              <a:rPr lang="sv-SE" baseline="0" dirty="0" smtClean="0"/>
              <a:t>Alla läkemedel som har efternamnet ”</a:t>
            </a:r>
            <a:r>
              <a:rPr lang="sv-SE" baseline="0" dirty="0" err="1" smtClean="0"/>
              <a:t>retard</a:t>
            </a:r>
            <a:r>
              <a:rPr lang="sv-SE" baseline="0" dirty="0" smtClean="0"/>
              <a:t>” eller ”depot” är depåtabletter, men även andra med endast ”vanliga namn”.</a:t>
            </a:r>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14</a:t>
            </a:fld>
            <a:endParaRPr lang="sv-SE"/>
          </a:p>
        </p:txBody>
      </p:sp>
    </p:spTree>
    <p:extLst>
      <p:ext uri="{BB962C8B-B14F-4D97-AF65-F5344CB8AC3E}">
        <p14:creationId xmlns:p14="http://schemas.microsoft.com/office/powerpoint/2010/main" val="3727716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v-SE" b="0" dirty="0" smtClean="0"/>
              <a:t>Ett bra sätt att</a:t>
            </a:r>
            <a:r>
              <a:rPr lang="sv-SE" b="0" baseline="0" dirty="0" smtClean="0"/>
              <a:t> se över att</a:t>
            </a:r>
            <a:r>
              <a:rPr lang="sv-SE" b="0" dirty="0" smtClean="0"/>
              <a:t> rätt läkemedel ges i rätt dos och i rätt kombination med andra läkemedel är en systematisk översyn av läkemedelsanvändningen enligt en bestämd rutin. Detta alternativ kallas läkemedelsgenomgång.  En</a:t>
            </a:r>
            <a:r>
              <a:rPr lang="sv-SE" b="0" baseline="0" dirty="0" smtClean="0"/>
              <a:t> äldre person som bor på särskilt boende eller har hjälp av hemsjukvården med sin medicinering eller har flera misstänkta biverkningar/läkemedelsrelaterade problem har rätt att få en fördjupad läkemedelsgenomgång som görs som teamarbete mellan patientansvarig läkare, sjuksköterska, eventuell kontaktperson samt apotekare.</a:t>
            </a:r>
          </a:p>
          <a:p>
            <a:pPr marL="0" marR="0" indent="0" algn="l" defTabSz="914400" rtl="0" eaLnBrk="0" fontAlgn="base" latinLnBrk="0" hangingPunct="0">
              <a:lnSpc>
                <a:spcPct val="100000"/>
              </a:lnSpc>
              <a:spcBef>
                <a:spcPct val="30000"/>
              </a:spcBef>
              <a:spcAft>
                <a:spcPct val="0"/>
              </a:spcAft>
              <a:buClrTx/>
              <a:buSzTx/>
              <a:buFontTx/>
              <a:buNone/>
              <a:tabLst/>
              <a:defRPr/>
            </a:pPr>
            <a:r>
              <a:rPr lang="sv-SE" b="0" baseline="0" dirty="0" smtClean="0"/>
              <a:t>Fråga din läkare om detta är ett alternativ för dig.</a:t>
            </a:r>
          </a:p>
          <a:p>
            <a:pPr marL="0" marR="0" indent="0" algn="l" defTabSz="914400" rtl="0" eaLnBrk="0" fontAlgn="base" latinLnBrk="0" hangingPunct="0">
              <a:lnSpc>
                <a:spcPct val="100000"/>
              </a:lnSpc>
              <a:spcBef>
                <a:spcPct val="30000"/>
              </a:spcBef>
              <a:spcAft>
                <a:spcPct val="0"/>
              </a:spcAft>
              <a:buClrTx/>
              <a:buSzTx/>
              <a:buFontTx/>
              <a:buNone/>
              <a:tabLst/>
              <a:defRPr/>
            </a:pPr>
            <a:endParaRPr lang="sv-SE" b="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sv-SE" b="0" baseline="0" dirty="0" smtClean="0"/>
              <a:t>ALLA äldre med läkemedel bör dessutom få en enklare systematisk läkemedelsgenomgång t ex i samband med årskontroll.</a:t>
            </a:r>
            <a:endParaRPr lang="sv-SE" b="0" dirty="0" smtClean="0"/>
          </a:p>
          <a:p>
            <a:r>
              <a:rPr lang="sv-SE" dirty="0" smtClean="0"/>
              <a:t> </a:t>
            </a:r>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15</a:t>
            </a:fld>
            <a:endParaRPr lang="sv-SE"/>
          </a:p>
        </p:txBody>
      </p:sp>
    </p:spTree>
    <p:extLst>
      <p:ext uri="{BB962C8B-B14F-4D97-AF65-F5344CB8AC3E}">
        <p14:creationId xmlns:p14="http://schemas.microsoft.com/office/powerpoint/2010/main" val="440262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Om du önskar avsluta eller byta ut en behandling, t ex </a:t>
            </a:r>
            <a:r>
              <a:rPr lang="sv-SE" dirty="0" err="1" smtClean="0"/>
              <a:t>pga</a:t>
            </a:r>
            <a:r>
              <a:rPr lang="sv-SE" dirty="0" smtClean="0"/>
              <a:t> misstänkta biverkningar </a:t>
            </a:r>
            <a:r>
              <a:rPr lang="sv-SE" baseline="0" dirty="0" smtClean="0"/>
              <a:t> – kontakta alltid Din läkare först. Det finns många läkemedel som måste trappas ut långsamt för att undvika utsättningssymtom eller att ursprungssjukdomen kommer tillbaka. Vissa läkemedel är viktigare än andra att fortsätta med och kanske kan man justera dosen eller på annat sätt ändra strategi så att man ändå kan fortsätta ha nytta av läkemedlet.</a:t>
            </a:r>
            <a:endParaRPr lang="sv-SE" dirty="0"/>
          </a:p>
          <a:p>
            <a:endParaRPr lang="sv-SE" dirty="0" smtClean="0"/>
          </a:p>
          <a:p>
            <a:r>
              <a:rPr lang="sv-SE" b="0" i="0" dirty="0" smtClean="0">
                <a:solidFill>
                  <a:srgbClr val="FF0000"/>
                </a:solidFill>
              </a:rPr>
              <a:t>Exempel på läkemedelsgrupper som bör trappas ner</a:t>
            </a:r>
            <a:r>
              <a:rPr lang="sv-SE" b="0" i="0" baseline="0" dirty="0" smtClean="0">
                <a:solidFill>
                  <a:srgbClr val="FF0000"/>
                </a:solidFill>
              </a:rPr>
              <a:t> är vissa antidepressiva och magsyrehämmare.</a:t>
            </a:r>
            <a:endParaRPr lang="sv-SE" b="0" i="0" dirty="0">
              <a:solidFill>
                <a:srgbClr val="FF0000"/>
              </a:solidFill>
            </a:endParaRPr>
          </a:p>
        </p:txBody>
      </p:sp>
      <p:sp>
        <p:nvSpPr>
          <p:cNvPr id="4" name="Platshållare för bildnummer 3"/>
          <p:cNvSpPr>
            <a:spLocks noGrp="1"/>
          </p:cNvSpPr>
          <p:nvPr>
            <p:ph type="sldNum" sz="quarter" idx="10"/>
          </p:nvPr>
        </p:nvSpPr>
        <p:spPr/>
        <p:txBody>
          <a:bodyPr/>
          <a:lstStyle/>
          <a:p>
            <a:fld id="{49EE474E-6FE1-43E4-853D-F1669D1D4CA5}" type="slidenum">
              <a:rPr lang="sv-SE" smtClean="0"/>
              <a:pPr/>
              <a:t>16</a:t>
            </a:fld>
            <a:endParaRPr lang="sv-SE"/>
          </a:p>
        </p:txBody>
      </p:sp>
    </p:spTree>
    <p:extLst>
      <p:ext uri="{BB962C8B-B14F-4D97-AF65-F5344CB8AC3E}">
        <p14:creationId xmlns:p14="http://schemas.microsoft.com/office/powerpoint/2010/main" val="927197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Äldre människor får ofta mediciner utan att veta vad de är bra för eller hur behandlingen påverkas av andra mediciner eller hälsoprodukter som de tar. Detta kan få konsekvenser för följsamheten till behandling, livskvaliteten och behandlingsresultatet. </a:t>
            </a:r>
          </a:p>
          <a:p>
            <a:r>
              <a:rPr lang="sv-SE" dirty="0" smtClean="0"/>
              <a:t>Äldre människor behöver ökade kunskaper om sina mediciner för att våga ställa rätt frågor i kontakten med vården och för att kunna få optimal nytta av sina mediciner.</a:t>
            </a:r>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2</a:t>
            </a:fld>
            <a:endParaRPr lang="sv-SE"/>
          </a:p>
        </p:txBody>
      </p:sp>
    </p:spTree>
    <p:extLst>
      <p:ext uri="{BB962C8B-B14F-4D97-AF65-F5344CB8AC3E}">
        <p14:creationId xmlns:p14="http://schemas.microsoft.com/office/powerpoint/2010/main" val="2337416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När</a:t>
            </a:r>
            <a:r>
              <a:rPr lang="sv-SE" baseline="0" dirty="0" smtClean="0"/>
              <a:t> du behandlas med läkemedel - f</a:t>
            </a:r>
            <a:r>
              <a:rPr lang="sv-SE" dirty="0" smtClean="0"/>
              <a:t>råga din doktor eller på</a:t>
            </a:r>
            <a:r>
              <a:rPr lang="sv-SE" baseline="0" dirty="0" smtClean="0"/>
              <a:t> apoteket </a:t>
            </a:r>
            <a:r>
              <a:rPr lang="sv-SE" dirty="0" smtClean="0"/>
              <a:t>om allt du inte förstår eller sådant som du inte har fått berättat</a:t>
            </a:r>
            <a:r>
              <a:rPr lang="sv-SE" baseline="0" dirty="0" smtClean="0"/>
              <a:t> för dig.</a:t>
            </a:r>
          </a:p>
          <a:p>
            <a:r>
              <a:rPr lang="sv-SE" dirty="0" smtClean="0"/>
              <a:t>Fråga t ex</a:t>
            </a:r>
          </a:p>
          <a:p>
            <a:r>
              <a:rPr lang="sv-SE" dirty="0" smtClean="0"/>
              <a:t>- varför du ska ta läkemedlet</a:t>
            </a:r>
          </a:p>
          <a:p>
            <a:r>
              <a:rPr lang="sv-SE" dirty="0" smtClean="0"/>
              <a:t>- hur länge det är tänkt att användas</a:t>
            </a:r>
          </a:p>
          <a:p>
            <a:r>
              <a:rPr lang="sv-SE" dirty="0" smtClean="0"/>
              <a:t>- när på dygnet det ska tas</a:t>
            </a:r>
          </a:p>
          <a:p>
            <a:r>
              <a:rPr lang="sv-SE" dirty="0" smtClean="0"/>
              <a:t>- vilken</a:t>
            </a:r>
            <a:r>
              <a:rPr lang="sv-SE" baseline="0" dirty="0" smtClean="0"/>
              <a:t> d</a:t>
            </a:r>
            <a:r>
              <a:rPr lang="sv-SE" dirty="0" smtClean="0"/>
              <a:t>os du ska ta</a:t>
            </a:r>
          </a:p>
          <a:p>
            <a:r>
              <a:rPr lang="sv-SE" dirty="0" smtClean="0">
                <a:solidFill>
                  <a:srgbClr val="FF0000"/>
                </a:solidFill>
              </a:rPr>
              <a:t>- hur du ska ta din medicin </a:t>
            </a:r>
          </a:p>
          <a:p>
            <a:endParaRPr lang="sv-SE" i="1"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3</a:t>
            </a:fld>
            <a:endParaRPr lang="sv-SE"/>
          </a:p>
        </p:txBody>
      </p:sp>
    </p:spTree>
    <p:extLst>
      <p:ext uri="{BB962C8B-B14F-4D97-AF65-F5344CB8AC3E}">
        <p14:creationId xmlns:p14="http://schemas.microsoft.com/office/powerpoint/2010/main" val="3988759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a:r>
              <a:rPr lang="sv-SE" dirty="0" smtClean="0">
                <a:effectLst/>
                <a:latin typeface="Times New Roman" panose="02020603050405020304" pitchFamily="18" charset="0"/>
              </a:rPr>
              <a:t>När du besöker din läkare är det viktigt att du berättar</a:t>
            </a:r>
            <a:r>
              <a:rPr lang="sv-SE" baseline="0" dirty="0" smtClean="0">
                <a:effectLst/>
                <a:latin typeface="Times New Roman" panose="02020603050405020304" pitchFamily="18" charset="0"/>
              </a:rPr>
              <a:t> </a:t>
            </a:r>
            <a:r>
              <a:rPr lang="sv-SE" dirty="0" smtClean="0">
                <a:effectLst/>
                <a:latin typeface="Times New Roman" panose="02020603050405020304" pitchFamily="18" charset="0"/>
              </a:rPr>
              <a:t>vilka läkemedel du tar, det gäller även receptfria läkemedel och naturläkemedel. Alla läkemedel passar inte</a:t>
            </a:r>
            <a:r>
              <a:rPr lang="sv-SE" baseline="0" dirty="0" smtClean="0">
                <a:effectLst/>
                <a:latin typeface="Times New Roman" panose="02020603050405020304" pitchFamily="18" charset="0"/>
              </a:rPr>
              <a:t> </a:t>
            </a:r>
            <a:r>
              <a:rPr lang="sv-SE" dirty="0" smtClean="0">
                <a:effectLst/>
                <a:latin typeface="Times New Roman" panose="02020603050405020304" pitchFamily="18" charset="0"/>
              </a:rPr>
              <a:t>ihop</a:t>
            </a:r>
            <a:r>
              <a:rPr lang="sv-SE" baseline="0" dirty="0" smtClean="0">
                <a:effectLst/>
                <a:latin typeface="Times New Roman" panose="02020603050405020304" pitchFamily="18" charset="0"/>
              </a:rPr>
              <a:t> - </a:t>
            </a:r>
            <a:r>
              <a:rPr lang="sv-SE" dirty="0" smtClean="0">
                <a:effectLst/>
                <a:latin typeface="Times New Roman" panose="02020603050405020304" pitchFamily="18" charset="0"/>
              </a:rPr>
              <a:t>effekten kan utebli eller förstärkas.</a:t>
            </a:r>
          </a:p>
          <a:p>
            <a:pPr marL="0" marR="0" indent="0" algn="l" defTabSz="914400" rtl="0" eaLnBrk="0" fontAlgn="base" latinLnBrk="0" hangingPunct="0">
              <a:lnSpc>
                <a:spcPct val="100000"/>
              </a:lnSpc>
              <a:spcBef>
                <a:spcPct val="30000"/>
              </a:spcBef>
              <a:spcAft>
                <a:spcPct val="0"/>
              </a:spcAft>
              <a:buClrTx/>
              <a:buSzTx/>
              <a:buFontTx/>
              <a:buNone/>
              <a:tabLst/>
              <a:defRPr/>
            </a:pPr>
            <a:r>
              <a:rPr lang="sv-SE" dirty="0" smtClean="0"/>
              <a:t>Ofta kan det vara svårt att komma ihåg vilka mediciner man tar, eftersom namnen många gånger är både svåra och långa. Och det är lätt hänt att man glömmer bort någon medicin om man tar flera. Dessutom är det endast du själv som vet vilka mediciner just du tar.</a:t>
            </a:r>
          </a:p>
          <a:p>
            <a:r>
              <a:rPr lang="sv-SE" dirty="0" smtClean="0"/>
              <a:t>Din läkare vet inte alltid vilka mediciner du tar. Det finns ingen samlad läkemedelslista i sjukvården. Därför är det viktigt att du skriver upp en lista, t ex fyller i vilka läkemedel du använder i foldern Mina mediciner, och tar med dig denna lista vid besök hos läkare och sjuksköterska. De får då en samlad bild över vilka läkemedel du tar. Genom att ta med en</a:t>
            </a:r>
            <a:r>
              <a:rPr lang="sv-SE" baseline="0" dirty="0" smtClean="0"/>
              <a:t> läkemedelslista</a:t>
            </a:r>
            <a:r>
              <a:rPr lang="sv-SE" dirty="0" smtClean="0"/>
              <a:t> kan du hjälpa till  att förebygga läkemedelsfel.</a:t>
            </a:r>
          </a:p>
          <a:p>
            <a:pPr rtl="0"/>
            <a:endParaRPr lang="sv-SE" dirty="0" smtClean="0">
              <a:effectLst/>
              <a:latin typeface="Times New Roman" panose="02020603050405020304" pitchFamily="18" charset="0"/>
            </a:endParaRPr>
          </a:p>
          <a:p>
            <a:r>
              <a:rPr lang="sv-SE" i="1" dirty="0" smtClean="0"/>
              <a:t>Dela gärna ut foldern ”Mina mediciner”</a:t>
            </a:r>
          </a:p>
          <a:p>
            <a:endParaRPr lang="sv-SE" i="1" dirty="0" smtClean="0"/>
          </a:p>
          <a:p>
            <a:endParaRPr lang="sv-SE" i="1" dirty="0" smtClean="0"/>
          </a:p>
          <a:p>
            <a:endParaRPr lang="sv-SE" i="1" dirty="0" smtClean="0"/>
          </a:p>
          <a:p>
            <a:endParaRPr lang="sv-SE" i="1"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4</a:t>
            </a:fld>
            <a:endParaRPr lang="sv-SE"/>
          </a:p>
        </p:txBody>
      </p:sp>
    </p:spTree>
    <p:extLst>
      <p:ext uri="{BB962C8B-B14F-4D97-AF65-F5344CB8AC3E}">
        <p14:creationId xmlns:p14="http://schemas.microsoft.com/office/powerpoint/2010/main" val="1555789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000" dirty="0" smtClean="0"/>
              <a:t>Olika läkemedelslistor</a:t>
            </a:r>
            <a:r>
              <a:rPr lang="sv-SE" sz="1000" baseline="0" dirty="0" smtClean="0"/>
              <a:t> kan skapa förvirring!</a:t>
            </a:r>
            <a:endParaRPr lang="sv-SE" sz="1000" dirty="0" smtClean="0"/>
          </a:p>
          <a:p>
            <a:endParaRPr lang="sv-SE" sz="1000" dirty="0" smtClean="0"/>
          </a:p>
          <a:p>
            <a:r>
              <a:rPr lang="sv-SE" sz="1000" dirty="0" smtClean="0"/>
              <a:t>Läkemedelslista från läkare – använd den senaste versionen</a:t>
            </a:r>
          </a:p>
          <a:p>
            <a:r>
              <a:rPr lang="sv-SE" sz="1000" dirty="0" smtClean="0"/>
              <a:t>Skall beskriva:</a:t>
            </a:r>
            <a:br>
              <a:rPr lang="sv-SE" sz="1000" dirty="0" smtClean="0"/>
            </a:br>
            <a:r>
              <a:rPr lang="sv-SE" sz="1000" dirty="0" smtClean="0"/>
              <a:t>- vilket läkemedel och varför</a:t>
            </a:r>
            <a:br>
              <a:rPr lang="sv-SE" sz="1000" dirty="0" smtClean="0"/>
            </a:br>
            <a:r>
              <a:rPr lang="sv-SE" sz="1000" dirty="0" smtClean="0"/>
              <a:t>- hur stor dos</a:t>
            </a:r>
            <a:br>
              <a:rPr lang="sv-SE" sz="1000" dirty="0" smtClean="0"/>
            </a:br>
            <a:r>
              <a:rPr lang="sv-SE" sz="1000" dirty="0" smtClean="0"/>
              <a:t>- hur länge det skall tas</a:t>
            </a:r>
          </a:p>
          <a:p>
            <a:r>
              <a:rPr lang="sv-SE" dirty="0">
                <a:solidFill>
                  <a:srgbClr val="FF0000"/>
                </a:solidFill>
              </a:rPr>
              <a:t>- </a:t>
            </a:r>
            <a:r>
              <a:rPr lang="sv-SE" dirty="0" smtClean="0">
                <a:solidFill>
                  <a:srgbClr val="FF0000"/>
                </a:solidFill>
              </a:rPr>
              <a:t>hur </a:t>
            </a:r>
            <a:r>
              <a:rPr lang="sv-SE" dirty="0">
                <a:solidFill>
                  <a:srgbClr val="FF0000"/>
                </a:solidFill>
              </a:rPr>
              <a:t>du ska ta din medicin </a:t>
            </a:r>
          </a:p>
          <a:p>
            <a:endParaRPr lang="sv-SE" sz="1000" dirty="0" smtClean="0"/>
          </a:p>
          <a:p>
            <a:endParaRPr lang="sv-SE" sz="1000" dirty="0" smtClean="0"/>
          </a:p>
          <a:p>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5</a:t>
            </a:fld>
            <a:endParaRPr lang="sv-SE"/>
          </a:p>
        </p:txBody>
      </p:sp>
    </p:spTree>
    <p:extLst>
      <p:ext uri="{BB962C8B-B14F-4D97-AF65-F5344CB8AC3E}">
        <p14:creationId xmlns:p14="http://schemas.microsoft.com/office/powerpoint/2010/main" val="118962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000" dirty="0" smtClean="0"/>
              <a:t>Olika läkemedelslistor</a:t>
            </a:r>
            <a:r>
              <a:rPr lang="sv-SE" sz="1000" baseline="0" dirty="0" smtClean="0"/>
              <a:t> kan skapa förvirring!</a:t>
            </a:r>
            <a:endParaRPr lang="sv-SE" sz="1000" dirty="0" smtClean="0"/>
          </a:p>
          <a:p>
            <a:endParaRPr lang="sv-SE" sz="1000" dirty="0" smtClean="0"/>
          </a:p>
          <a:p>
            <a:endParaRPr lang="sv-SE" sz="1000" dirty="0" smtClean="0"/>
          </a:p>
          <a:p>
            <a:r>
              <a:rPr lang="sv-SE" sz="1000" dirty="0" smtClean="0"/>
              <a:t>Apotekets lista ”Mina</a:t>
            </a:r>
            <a:r>
              <a:rPr lang="sv-SE" sz="1000" baseline="0" dirty="0" smtClean="0"/>
              <a:t> s</a:t>
            </a:r>
            <a:r>
              <a:rPr lang="sv-SE" sz="1000" dirty="0" smtClean="0"/>
              <a:t>parade recept”</a:t>
            </a:r>
            <a:r>
              <a:rPr lang="sv-SE" sz="1000" baseline="0" dirty="0" smtClean="0"/>
              <a:t> – det finns flera fallgropar att observera:</a:t>
            </a:r>
            <a:r>
              <a:rPr lang="sv-SE" sz="1000" dirty="0" smtClean="0"/>
              <a:t/>
            </a:r>
            <a:br>
              <a:rPr lang="sv-SE" sz="1000" dirty="0" smtClean="0"/>
            </a:br>
            <a:r>
              <a:rPr lang="sv-SE" sz="1000" dirty="0" smtClean="0"/>
              <a:t>- läkemedel som är utsatta kan finnas med – de försvinner</a:t>
            </a:r>
            <a:r>
              <a:rPr lang="sv-SE" sz="1000" baseline="0" dirty="0" smtClean="0"/>
              <a:t> inte automatiskt från apotekets lista för att de sätts ut i journalen</a:t>
            </a:r>
            <a:r>
              <a:rPr lang="sv-SE" sz="1000" dirty="0" smtClean="0"/>
              <a:t/>
            </a:r>
            <a:br>
              <a:rPr lang="sv-SE" sz="1000" dirty="0" smtClean="0"/>
            </a:br>
            <a:r>
              <a:rPr lang="sv-SE" sz="1000" dirty="0" smtClean="0"/>
              <a:t>- dosen kan ha ändrats sedan receptet skrevs – det syns bara</a:t>
            </a:r>
            <a:r>
              <a:rPr lang="sv-SE" sz="1000" baseline="0" dirty="0" smtClean="0"/>
              <a:t> i journalen men inte på apoteket</a:t>
            </a:r>
            <a:r>
              <a:rPr lang="sv-SE" sz="1000" dirty="0" smtClean="0"/>
              <a:t/>
            </a:r>
            <a:br>
              <a:rPr lang="sv-SE" sz="1000" dirty="0" smtClean="0"/>
            </a:br>
            <a:r>
              <a:rPr lang="sv-SE" sz="1000" dirty="0" smtClean="0"/>
              <a:t>- läkemedel med samma substans men olika namn kan stå med flera gånger – se</a:t>
            </a:r>
            <a:r>
              <a:rPr lang="sv-SE" sz="1000" baseline="0" dirty="0" smtClean="0"/>
              <a:t> upp så att du inte doserar dubbelt!</a:t>
            </a:r>
            <a:r>
              <a:rPr lang="sv-SE" sz="1000" dirty="0" smtClean="0"/>
              <a:t/>
            </a:r>
            <a:br>
              <a:rPr lang="sv-SE" sz="1000" dirty="0" smtClean="0"/>
            </a:br>
            <a:r>
              <a:rPr lang="sv-SE" sz="1000" dirty="0" smtClean="0"/>
              <a:t>- läkemedel som fortfarande skall tas kan saknas på listan för att sista uttaget är uthämtat eller för att receptet gått ut i tid</a:t>
            </a:r>
          </a:p>
          <a:p>
            <a:endParaRPr lang="sv-SE" sz="1000" dirty="0" smtClean="0"/>
          </a:p>
          <a:p>
            <a:endParaRPr lang="sv-SE" sz="1000" dirty="0" smtClean="0"/>
          </a:p>
          <a:p>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6</a:t>
            </a:fld>
            <a:endParaRPr lang="sv-SE"/>
          </a:p>
        </p:txBody>
      </p:sp>
    </p:spTree>
    <p:extLst>
      <p:ext uri="{BB962C8B-B14F-4D97-AF65-F5344CB8AC3E}">
        <p14:creationId xmlns:p14="http://schemas.microsoft.com/office/powerpoint/2010/main" val="2648920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42950" y="357188"/>
            <a:ext cx="3419475" cy="2563812"/>
          </a:xfrm>
        </p:spPr>
      </p:sp>
      <p:sp>
        <p:nvSpPr>
          <p:cNvPr id="3" name="Platshållare för anteckningar 2"/>
          <p:cNvSpPr>
            <a:spLocks noGrp="1"/>
          </p:cNvSpPr>
          <p:nvPr>
            <p:ph type="body" idx="1"/>
          </p:nvPr>
        </p:nvSpPr>
        <p:spPr>
          <a:xfrm>
            <a:off x="671041" y="3164706"/>
            <a:ext cx="5472608" cy="6120680"/>
          </a:xfr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v-SE" dirty="0" smtClean="0">
                <a:effectLst/>
                <a:latin typeface="Times New Roman" panose="02020603050405020304" pitchFamily="18" charset="0"/>
              </a:rPr>
              <a:t>När vi åldras blir kroppen känsligare för läkemedel. Ålders</a:t>
            </a:r>
            <a:r>
              <a:rPr lang="sv-SE" dirty="0" smtClean="0"/>
              <a:t>förändringar i kroppen kan påverka effekten av många läkemedel. Dels förändras kroppens förmåga att hantera läkemedel, det vill säga ta upp, fördela, bryta ner och göra sig av med mediciner. Dels blir olika organ i kroppen känsligare för läkemedel. Åldersförändringarna sker i olika hög grad och i olika takt hos olika människor.</a:t>
            </a:r>
          </a:p>
          <a:p>
            <a:pPr rtl="0"/>
            <a:r>
              <a:rPr lang="sv-SE" dirty="0" smtClean="0">
                <a:effectLst/>
                <a:latin typeface="Times New Roman" panose="02020603050405020304" pitchFamily="18" charset="0"/>
              </a:rPr>
              <a:t>Åldrandet medför bland annat att njurarna fungerar</a:t>
            </a:r>
            <a:r>
              <a:rPr lang="sv-SE" baseline="0" dirty="0" smtClean="0">
                <a:effectLst/>
                <a:latin typeface="Times New Roman" panose="02020603050405020304" pitchFamily="18" charset="0"/>
              </a:rPr>
              <a:t> </a:t>
            </a:r>
            <a:r>
              <a:rPr lang="sv-SE" dirty="0" smtClean="0">
                <a:effectLst/>
                <a:latin typeface="Times New Roman" panose="02020603050405020304" pitchFamily="18" charset="0"/>
              </a:rPr>
              <a:t>sämre, hjärnan blir känsligare och att blodtrycket</a:t>
            </a:r>
            <a:r>
              <a:rPr lang="sv-SE" baseline="0" dirty="0" smtClean="0">
                <a:effectLst/>
                <a:latin typeface="Times New Roman" panose="02020603050405020304" pitchFamily="18" charset="0"/>
              </a:rPr>
              <a:t> regleras sämre</a:t>
            </a:r>
            <a:r>
              <a:rPr lang="sv-SE" dirty="0" smtClean="0">
                <a:effectLst/>
                <a:latin typeface="Times New Roman" panose="02020603050405020304" pitchFamily="18" charset="0"/>
              </a:rPr>
              <a:t>.</a:t>
            </a:r>
          </a:p>
          <a:p>
            <a:pPr rtl="0"/>
            <a:r>
              <a:rPr lang="sv-SE" dirty="0" smtClean="0">
                <a:effectLst/>
                <a:latin typeface="Times New Roman" panose="02020603050405020304" pitchFamily="18" charset="0"/>
              </a:rPr>
              <a:t>Även om man använt en medicin i många år och mått</a:t>
            </a:r>
            <a:r>
              <a:rPr lang="sv-SE" baseline="0" dirty="0" smtClean="0">
                <a:effectLst/>
                <a:latin typeface="Times New Roman" panose="02020603050405020304" pitchFamily="18" charset="0"/>
              </a:rPr>
              <a:t> </a:t>
            </a:r>
            <a:r>
              <a:rPr lang="sv-SE" dirty="0" smtClean="0">
                <a:effectLst/>
                <a:latin typeface="Times New Roman" panose="02020603050405020304" pitchFamily="18" charset="0"/>
              </a:rPr>
              <a:t>bra av den kan det vara lämpligt att diskutera med sin</a:t>
            </a:r>
            <a:r>
              <a:rPr lang="sv-SE" baseline="0" dirty="0" smtClean="0">
                <a:effectLst/>
                <a:latin typeface="Times New Roman" panose="02020603050405020304" pitchFamily="18" charset="0"/>
              </a:rPr>
              <a:t> </a:t>
            </a:r>
            <a:r>
              <a:rPr lang="sv-SE" dirty="0" smtClean="0">
                <a:effectLst/>
                <a:latin typeface="Times New Roman" panose="02020603050405020304" pitchFamily="18" charset="0"/>
              </a:rPr>
              <a:t>läkare om doserna behöver sänkas eller om något annat</a:t>
            </a:r>
            <a:r>
              <a:rPr lang="sv-SE" baseline="0" dirty="0" smtClean="0">
                <a:effectLst/>
                <a:latin typeface="Times New Roman" panose="02020603050405020304" pitchFamily="18" charset="0"/>
              </a:rPr>
              <a:t> </a:t>
            </a:r>
            <a:r>
              <a:rPr lang="sv-SE" dirty="0" smtClean="0">
                <a:effectLst/>
                <a:latin typeface="Times New Roman" panose="02020603050405020304" pitchFamily="18" charset="0"/>
              </a:rPr>
              <a:t>preparat skulle fungera bättre</a:t>
            </a:r>
          </a:p>
          <a:p>
            <a:endParaRPr lang="sv-SE" dirty="0" smtClean="0"/>
          </a:p>
          <a:p>
            <a:pPr rtl="0"/>
            <a:r>
              <a:rPr lang="sv-SE" dirty="0" smtClean="0"/>
              <a:t>I takt med att man åldras blir hjärnan känsligare för många läkemedel som har effekter på nervsystemet. Därmed ökar risken för biverkningar, exempelvis trötthet, yrsel, förvirring och fall. Exempel på sådana mediciner är olika medel mot psykiska besvär och smärtstillande medel.</a:t>
            </a:r>
          </a:p>
          <a:p>
            <a:pPr rtl="0"/>
            <a:endParaRPr lang="sv-SE" dirty="0" smtClean="0"/>
          </a:p>
          <a:p>
            <a:pPr rtl="0"/>
            <a:r>
              <a:rPr lang="sv-SE" dirty="0" smtClean="0"/>
              <a:t>Njurfunktionen minskar normalt med åldrandet. Vissa sjukdomar som diabetes och högt blodtryck gör att njurarna försämras</a:t>
            </a:r>
            <a:r>
              <a:rPr lang="sv-SE" baseline="0" dirty="0" smtClean="0"/>
              <a:t> snabbare. Många mediciner försvinner ur kroppen via njurarna och kan därför ansamlas i kroppen vid sänkt njurfunktion. Dessa läkemedel kan behöva uteslutas eller minskas i dos efter hand.</a:t>
            </a:r>
            <a:endParaRPr lang="sv-SE" dirty="0" smtClean="0"/>
          </a:p>
          <a:p>
            <a:pPr rtl="0"/>
            <a:endParaRPr lang="sv-SE" dirty="0" smtClean="0">
              <a:effectLst/>
              <a:latin typeface="Times New Roman" panose="02020603050405020304" pitchFamily="18" charset="0"/>
            </a:endParaRPr>
          </a:p>
          <a:p>
            <a:pPr rtl="0"/>
            <a:r>
              <a:rPr lang="sv-SE" dirty="0" smtClean="0"/>
              <a:t>Kroppens förmåga att hålla blodtrycket på en normal nivå påverkas när man blir äldre. Den reflex som reglerar blodtrycket när man reser sig upp från sittande eller liggande, fungerar sämre. Detta kan göra att man blir känsligare för läkemedel som har blodtryckssänkande effekt och man kan till exempel blir yr, känna sig ostadig eller värsta fall svimma. Även</a:t>
            </a:r>
            <a:r>
              <a:rPr lang="sv-SE" baseline="0" dirty="0" smtClean="0"/>
              <a:t> om man i yngre år har behövt behandling mot högt blodtryck, så kan denna behandling ibland vara onödig eller t o m farlig när man blir äldre.</a:t>
            </a:r>
            <a:endParaRPr lang="sv-SE" dirty="0" smtClean="0"/>
          </a:p>
          <a:p>
            <a:pPr rtl="0"/>
            <a:endParaRPr lang="sv-SE" dirty="0" smtClean="0">
              <a:effectLst/>
              <a:latin typeface="Times New Roman" panose="02020603050405020304" pitchFamily="18" charset="0"/>
            </a:endParaRPr>
          </a:p>
          <a:p>
            <a:r>
              <a:rPr lang="sv-SE" dirty="0" smtClean="0"/>
              <a:t>Åldrandet påverkar också magsäcken och tarmarna. En av de viktigaste förändringarna sker i magsäcken. Magsäcksslemhinnans skydd mot det sura maginnehållet fungerar sämre när man blir gammal. Risken ökar då för att läkemedel som kan irritera slemhinnan orsakar sår eller blödningar. Det gäller framför allt medel mot smärta och inflammation, så kallade cox-hämmare eller NSAID.</a:t>
            </a:r>
          </a:p>
          <a:p>
            <a:r>
              <a:rPr lang="sv-SE" dirty="0" smtClean="0"/>
              <a:t>Förstoppning är ett vanligt problem när man blir äldre, men det beror inte så mycket på åldrandet i sig, utan snarare på att man inte rör sig tillräckligt mycket, inte dricker tillräckligt mycket och inte äter tillräckligt mycket fibrer. Om man har problem med förstoppning är man också mer känslig för läkemedel som har förstoppande effekt, till exempel morfin eller morfinbesläktade smärtstillande medel.</a:t>
            </a:r>
          </a:p>
          <a:p>
            <a:endParaRPr lang="sv-SE" dirty="0" smtClean="0"/>
          </a:p>
          <a:p>
            <a:pPr rtl="0"/>
            <a:endParaRPr lang="sv-SE" dirty="0" smtClean="0">
              <a:effectLst/>
              <a:latin typeface="Times New Roman" panose="02020603050405020304" pitchFamily="18" charset="0"/>
            </a:endParaRPr>
          </a:p>
          <a:p>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7</a:t>
            </a:fld>
            <a:endParaRPr lang="sv-SE"/>
          </a:p>
        </p:txBody>
      </p:sp>
    </p:spTree>
    <p:extLst>
      <p:ext uri="{BB962C8B-B14F-4D97-AF65-F5344CB8AC3E}">
        <p14:creationId xmlns:p14="http://schemas.microsoft.com/office/powerpoint/2010/main" val="1833179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v-SE" dirty="0" smtClean="0"/>
              <a:t>Det finns några grupper av läkemedel som särskilt ofta ger biverkningar hos äldre och som Socialstyrelsen därför klassar som olämpliga för personer över 75 år. Användningen av dessa läkemedel bör på gruppnivå vara så låg som möjligt.</a:t>
            </a:r>
            <a:r>
              <a:rPr lang="sv-SE" baseline="0" dirty="0" smtClean="0"/>
              <a:t> I </a:t>
            </a:r>
            <a:r>
              <a:rPr lang="sv-SE" dirty="0" smtClean="0"/>
              <a:t>det enskilda fallet kan ett visst läkemedel vara motiverat,</a:t>
            </a:r>
            <a:r>
              <a:rPr lang="sv-SE" baseline="0" dirty="0" smtClean="0"/>
              <a:t> </a:t>
            </a:r>
            <a:r>
              <a:rPr lang="sv-SE" dirty="0" smtClean="0"/>
              <a:t>men då måste effekten och eventuella biverkningar följas upp tätt.</a:t>
            </a:r>
          </a:p>
          <a:p>
            <a:pPr marL="0" marR="0" indent="0" algn="l" defTabSz="914400" rtl="0" eaLnBrk="0" fontAlgn="base" latinLnBrk="0" hangingPunct="0">
              <a:lnSpc>
                <a:spcPct val="100000"/>
              </a:lnSpc>
              <a:spcBef>
                <a:spcPct val="30000"/>
              </a:spcBef>
              <a:spcAft>
                <a:spcPct val="0"/>
              </a:spcAft>
              <a:buClrTx/>
              <a:buSzTx/>
              <a:buFontTx/>
              <a:buNone/>
              <a:tabLst/>
              <a:defRPr/>
            </a:pPr>
            <a:r>
              <a:rPr lang="sv-SE" dirty="0" smtClean="0"/>
              <a:t>Exempel på medel</a:t>
            </a:r>
            <a:r>
              <a:rPr lang="sv-SE" baseline="0" dirty="0" smtClean="0"/>
              <a:t> som klassas som olämpliga är </a:t>
            </a:r>
          </a:p>
          <a:p>
            <a:pPr marL="0" marR="0" indent="0" algn="l" defTabSz="914400" rtl="0" eaLnBrk="0" fontAlgn="base" latinLnBrk="0" hangingPunct="0">
              <a:lnSpc>
                <a:spcPct val="100000"/>
              </a:lnSpc>
              <a:spcBef>
                <a:spcPct val="30000"/>
              </a:spcBef>
              <a:spcAft>
                <a:spcPct val="0"/>
              </a:spcAft>
              <a:buClrTx/>
              <a:buSzTx/>
              <a:buFontTx/>
              <a:buNone/>
              <a:tabLst/>
              <a:defRPr/>
            </a:pPr>
            <a:r>
              <a:rPr lang="sv-SE" baseline="0" dirty="0" smtClean="0"/>
              <a:t>-Långverkande sömnmedel </a:t>
            </a:r>
            <a:r>
              <a:rPr lang="sv-SE" baseline="0" dirty="0" smtClean="0">
                <a:solidFill>
                  <a:srgbClr val="FF0000"/>
                </a:solidFill>
              </a:rPr>
              <a:t>tex </a:t>
            </a:r>
            <a:r>
              <a:rPr lang="sv-SE" baseline="0" dirty="0" err="1" smtClean="0">
                <a:solidFill>
                  <a:srgbClr val="FF0000"/>
                </a:solidFill>
              </a:rPr>
              <a:t>Flunitrazepam</a:t>
            </a:r>
            <a:r>
              <a:rPr lang="sv-SE" dirty="0">
                <a:solidFill>
                  <a:srgbClr val="FF0000"/>
                </a:solidFill>
              </a:rPr>
              <a:t> </a:t>
            </a:r>
            <a:r>
              <a:rPr lang="sv-SE" dirty="0" smtClean="0">
                <a:solidFill>
                  <a:srgbClr val="FF0000"/>
                </a:solidFill>
              </a:rPr>
              <a:t>och Propavan</a:t>
            </a:r>
            <a:endParaRPr lang="sv-SE" baseline="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sv-SE" baseline="0" dirty="0" smtClean="0"/>
              <a:t>- Vissa inkontinensmedel </a:t>
            </a:r>
            <a:r>
              <a:rPr lang="sv-SE" baseline="0" dirty="0" smtClean="0"/>
              <a:t>som t ex </a:t>
            </a:r>
            <a:r>
              <a:rPr lang="sv-SE" baseline="0" dirty="0" err="1" smtClean="0"/>
              <a:t>Vesicare</a:t>
            </a:r>
            <a:r>
              <a:rPr lang="sv-SE" baseline="0" dirty="0" smtClean="0"/>
              <a:t>, </a:t>
            </a:r>
            <a:r>
              <a:rPr lang="sv-SE" baseline="0" dirty="0" err="1" smtClean="0"/>
              <a:t>Detrusitol</a:t>
            </a:r>
            <a:r>
              <a:rPr lang="sv-SE" baseline="0" dirty="0" smtClean="0"/>
              <a:t>, </a:t>
            </a:r>
            <a:r>
              <a:rPr lang="sv-SE" baseline="0" dirty="0" err="1" smtClean="0"/>
              <a:t>Tolterodin</a:t>
            </a:r>
            <a:r>
              <a:rPr lang="sv-SE" baseline="0" dirty="0" smtClean="0"/>
              <a:t>, </a:t>
            </a:r>
            <a:r>
              <a:rPr lang="sv-SE" baseline="0" dirty="0" err="1" smtClean="0"/>
              <a:t>Toviaz</a:t>
            </a:r>
            <a:r>
              <a:rPr lang="sv-SE" baseline="0" dirty="0" smtClean="0"/>
              <a:t> (har biverkningar som påverkar hjärnan)</a:t>
            </a:r>
          </a:p>
          <a:p>
            <a:pPr marL="0" marR="0" indent="0" algn="l" defTabSz="914400" rtl="0" eaLnBrk="0" fontAlgn="base" latinLnBrk="0" hangingPunct="0">
              <a:lnSpc>
                <a:spcPct val="100000"/>
              </a:lnSpc>
              <a:spcBef>
                <a:spcPct val="30000"/>
              </a:spcBef>
              <a:spcAft>
                <a:spcPct val="0"/>
              </a:spcAft>
              <a:buClrTx/>
              <a:buSzTx/>
              <a:buFontTx/>
              <a:buNone/>
              <a:tabLst/>
              <a:defRPr/>
            </a:pPr>
            <a:r>
              <a:rPr lang="sv-SE" baseline="0" dirty="0" smtClean="0"/>
              <a:t>-Det smärtstillande läkemedlen </a:t>
            </a:r>
            <a:r>
              <a:rPr lang="sv-SE" baseline="0" dirty="0" err="1" smtClean="0"/>
              <a:t>Tramadol</a:t>
            </a:r>
            <a:r>
              <a:rPr lang="sv-SE" baseline="0" dirty="0" smtClean="0"/>
              <a:t>, och kodein även kombinationer med kodein tex Citodon.</a:t>
            </a:r>
          </a:p>
          <a:p>
            <a:pPr marL="0" marR="0" indent="0" algn="l" defTabSz="914400" rtl="0" eaLnBrk="0" fontAlgn="base" latinLnBrk="0" hangingPunct="0">
              <a:lnSpc>
                <a:spcPct val="100000"/>
              </a:lnSpc>
              <a:spcBef>
                <a:spcPct val="30000"/>
              </a:spcBef>
              <a:spcAft>
                <a:spcPct val="0"/>
              </a:spcAft>
              <a:buClrTx/>
              <a:buSzTx/>
              <a:buFontTx/>
              <a:buNone/>
              <a:tabLst/>
              <a:defRPr/>
            </a:pPr>
            <a:endParaRPr lang="sv-SE"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sv-SE" b="1" baseline="0" dirty="0" smtClean="0"/>
              <a:t>Om du använder något av dessa läkemedel – tala med din läkare om det finns lämpligare alternativ. Många gånger är andra åtgärder än läkemedel väl så effektiva mot besvären.</a:t>
            </a:r>
            <a:endParaRPr lang="sv-SE" b="1" dirty="0" smtClean="0"/>
          </a:p>
          <a:p>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8</a:t>
            </a:fld>
            <a:endParaRPr lang="sv-SE"/>
          </a:p>
        </p:txBody>
      </p:sp>
    </p:spTree>
    <p:extLst>
      <p:ext uri="{BB962C8B-B14F-4D97-AF65-F5344CB8AC3E}">
        <p14:creationId xmlns:p14="http://schemas.microsoft.com/office/powerpoint/2010/main" val="3943548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På grund av åldrandet tar det längre tid för vissa läkemedel att lämna kroppen vilket</a:t>
            </a:r>
            <a:r>
              <a:rPr lang="sv-SE" baseline="0" dirty="0" smtClean="0"/>
              <a:t> leder till en kraftigare verkan och högre risk för biverkningar. Sömnmedel är typiska exempel på detta. Hjärnan är också känsligare för dessa läkemedel. En vanlig biverkan av sömnmedel är att man blir sömning även när man inte ska sova</a:t>
            </a:r>
            <a:r>
              <a:rPr lang="sv-SE" baseline="0" dirty="0" smtClean="0">
                <a:solidFill>
                  <a:srgbClr val="FF0000"/>
                </a:solidFill>
              </a:rPr>
              <a:t>, så kallad dagtrötthet</a:t>
            </a:r>
            <a:r>
              <a:rPr lang="sv-SE" baseline="0" dirty="0" smtClean="0"/>
              <a:t>.  Man kan också bli yr, få problem med balansen samt bli svagare i musklerna – detta leder lätt till att man faller och skadar sig. Sömnmedel kan också försämra minnet.</a:t>
            </a:r>
          </a:p>
          <a:p>
            <a:endParaRPr lang="sv-SE" baseline="0" dirty="0" smtClean="0"/>
          </a:p>
          <a:p>
            <a:r>
              <a:rPr lang="sv-SE" baseline="0" dirty="0" smtClean="0"/>
              <a:t>Det finns flera studier som visar att den positiva effekten av sömnmedel (lättare att somna) försvinner efter 5-6 veckors regelbunden användning. Däremot finns den negativa påverkan på hjärnan kvar. Därför ska sömnmedel bara användas som korta kurer eller enstaka dagar vid behov.</a:t>
            </a:r>
          </a:p>
          <a:p>
            <a:endParaRPr lang="sv-SE" baseline="0" dirty="0" smtClean="0"/>
          </a:p>
          <a:p>
            <a:r>
              <a:rPr lang="sv-SE" baseline="0" dirty="0" smtClean="0"/>
              <a:t>Istället för mediciner kan det vara bra för sömnen att röra på sig, vistas ute dagtid, sovare kortare middag (om du gör det) samt att äta något innan sänggåendet.</a:t>
            </a:r>
          </a:p>
          <a:p>
            <a:r>
              <a:rPr lang="sv-SE" baseline="0" dirty="0" smtClean="0"/>
              <a:t>Sömnbehovet varierar mycket mellan olika personer. Det är inte farligt att sova sämre eller knappt alls vissa nätter.</a:t>
            </a:r>
          </a:p>
          <a:p>
            <a:endParaRPr lang="sv-SE" baseline="0" dirty="0" smtClean="0"/>
          </a:p>
          <a:p>
            <a:r>
              <a:rPr lang="sv-SE" baseline="0" dirty="0" smtClean="0"/>
              <a:t>Extra riskabla sömnmedel är t ex </a:t>
            </a:r>
            <a:r>
              <a:rPr lang="sv-SE" baseline="0" dirty="0" err="1" smtClean="0"/>
              <a:t>Flunitrazepam</a:t>
            </a:r>
            <a:r>
              <a:rPr lang="sv-SE" baseline="0" dirty="0" smtClean="0"/>
              <a:t> och Propavan. Om Du använder något av dessa – tala med Din läkare om lämpligare alternativ.</a:t>
            </a:r>
            <a:endParaRPr lang="sv-SE" dirty="0"/>
          </a:p>
        </p:txBody>
      </p:sp>
      <p:sp>
        <p:nvSpPr>
          <p:cNvPr id="4" name="Platshållare för bildnummer 3"/>
          <p:cNvSpPr>
            <a:spLocks noGrp="1"/>
          </p:cNvSpPr>
          <p:nvPr>
            <p:ph type="sldNum" sz="quarter" idx="10"/>
          </p:nvPr>
        </p:nvSpPr>
        <p:spPr/>
        <p:txBody>
          <a:bodyPr/>
          <a:lstStyle/>
          <a:p>
            <a:fld id="{49EE474E-6FE1-43E4-853D-F1669D1D4CA5}" type="slidenum">
              <a:rPr lang="sv-SE" smtClean="0"/>
              <a:pPr/>
              <a:t>9</a:t>
            </a:fld>
            <a:endParaRPr lang="sv-SE"/>
          </a:p>
        </p:txBody>
      </p:sp>
    </p:spTree>
    <p:extLst>
      <p:ext uri="{BB962C8B-B14F-4D97-AF65-F5344CB8AC3E}">
        <p14:creationId xmlns:p14="http://schemas.microsoft.com/office/powerpoint/2010/main" val="107781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a:prstGeom prst="rect">
            <a:avLst/>
          </a:prstGeo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38714767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1600200"/>
            <a:ext cx="8229600" cy="4525963"/>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064014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a:prstGeom prst="rect">
            <a:avLst/>
          </a:prstGeo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757450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57200" y="274638"/>
            <a:ext cx="8229600" cy="1143000"/>
          </a:xfrm>
          <a:prstGeom prst="rect">
            <a:avLst/>
          </a:prstGeom>
        </p:spPr>
        <p:txBody>
          <a:bodyPr/>
          <a:lstStyle>
            <a:lvl1pPr>
              <a:defRPr sz="2400"/>
            </a:lvl1pPr>
          </a:lstStyle>
          <a:p>
            <a:r>
              <a:rPr lang="sv-SE" dirty="0" smtClean="0"/>
              <a:t>Kli</a:t>
            </a:r>
            <a:br>
              <a:rPr lang="sv-SE" dirty="0" smtClean="0"/>
            </a:br>
            <a:r>
              <a:rPr lang="sv-SE" dirty="0" err="1" smtClean="0"/>
              <a:t>cka</a:t>
            </a:r>
            <a:r>
              <a:rPr lang="sv-SE" dirty="0" smtClean="0"/>
              <a:t> här för att ändra format</a:t>
            </a:r>
            <a:endParaRPr lang="sv-SE" dirty="0"/>
          </a:p>
        </p:txBody>
      </p:sp>
      <p:sp>
        <p:nvSpPr>
          <p:cNvPr id="3" name="Platshållare för innehåll 2"/>
          <p:cNvSpPr>
            <a:spLocks noGrp="1"/>
          </p:cNvSpPr>
          <p:nvPr>
            <p:ph idx="1"/>
          </p:nvPr>
        </p:nvSpPr>
        <p:spPr>
          <a:xfrm>
            <a:off x="457200" y="1600200"/>
            <a:ext cx="8229600" cy="4525963"/>
          </a:xfrm>
          <a:prstGeom prst="rect">
            <a:avLst/>
          </a:prstGeo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17902842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30735868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105306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06027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Tree>
    <p:extLst>
      <p:ext uri="{BB962C8B-B14F-4D97-AF65-F5344CB8AC3E}">
        <p14:creationId xmlns:p14="http://schemas.microsoft.com/office/powerpoint/2010/main" val="42336561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426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85097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smtClean="0"/>
          </a:p>
        </p:txBody>
      </p:sp>
      <p:sp>
        <p:nvSpPr>
          <p:cNvPr id="4" name="Platshållare för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23794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243888" y="6165850"/>
            <a:ext cx="649287" cy="595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027" name="Text Box 19"/>
          <p:cNvSpPr txBox="1">
            <a:spLocks noChangeArrowheads="1"/>
          </p:cNvSpPr>
          <p:nvPr/>
        </p:nvSpPr>
        <p:spPr bwMode="auto">
          <a:xfrm>
            <a:off x="104776" y="6196451"/>
            <a:ext cx="3365024" cy="584775"/>
          </a:xfrm>
          <a:prstGeom prst="rect">
            <a:avLst/>
          </a:prstGeom>
          <a:noFill/>
          <a:ln>
            <a:noFill/>
          </a:ln>
          <a:effectLst/>
          <a:extLst>
            <a:ext uri="{909E8E84-426E-40dd-AFC4-6F175D3DCCD1}">
              <a14:hiddenFill xmlns="" xmlns:a14="http://schemas.microsoft.com/office/drawing/2010/main">
                <a:gradFill rotWithShape="1">
                  <a:gsLst>
                    <a:gs pos="0">
                      <a:srgbClr val="FFFFFF"/>
                    </a:gs>
                    <a:gs pos="100000">
                      <a:srgbClr val="DAEAF1"/>
                    </a:gs>
                  </a:gsLst>
                  <a:lin ang="5400000" scaled="1"/>
                </a:gra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 charset="-128"/>
              </a:defRPr>
            </a:lvl9pPr>
          </a:lstStyle>
          <a:p>
            <a:pPr fontAlgn="base">
              <a:spcBef>
                <a:spcPct val="0"/>
              </a:spcBef>
              <a:spcAft>
                <a:spcPct val="0"/>
              </a:spcAft>
              <a:defRPr/>
            </a:pPr>
            <a:r>
              <a:rPr lang="sv-SE" sz="1600" b="1" dirty="0" smtClean="0">
                <a:solidFill>
                  <a:srgbClr val="D4272E"/>
                </a:solidFill>
              </a:rPr>
              <a:t>Läkemedelsrådet</a:t>
            </a:r>
          </a:p>
          <a:p>
            <a:pPr fontAlgn="base">
              <a:spcBef>
                <a:spcPct val="0"/>
              </a:spcBef>
              <a:spcAft>
                <a:spcPct val="0"/>
              </a:spcAft>
              <a:defRPr/>
            </a:pPr>
            <a:r>
              <a:rPr lang="sv-SE" sz="1600" b="1" dirty="0" smtClean="0">
                <a:solidFill>
                  <a:srgbClr val="D4272E"/>
                </a:solidFill>
              </a:rPr>
              <a:t>Enheten för Läkemedelsstyrning</a:t>
            </a:r>
          </a:p>
        </p:txBody>
      </p:sp>
    </p:spTree>
    <p:extLst>
      <p:ext uri="{BB962C8B-B14F-4D97-AF65-F5344CB8AC3E}">
        <p14:creationId xmlns:p14="http://schemas.microsoft.com/office/powerpoint/2010/main" val="2279381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mj-cs"/>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defRPr>
      </a:lvl5pPr>
      <a:lvl6pPr marL="457200" algn="l" rtl="0" fontAlgn="base">
        <a:spcBef>
          <a:spcPct val="0"/>
        </a:spcBef>
        <a:spcAft>
          <a:spcPct val="0"/>
        </a:spcAft>
        <a:defRPr sz="4000" b="1">
          <a:solidFill>
            <a:schemeClr val="tx1"/>
          </a:solidFill>
          <a:latin typeface="Arial" charset="0"/>
          <a:ea typeface="ヒラギノ角ゴ Pro W3" pitchFamily="1" charset="-128"/>
        </a:defRPr>
      </a:lvl6pPr>
      <a:lvl7pPr marL="914400" algn="l" rtl="0" fontAlgn="base">
        <a:spcBef>
          <a:spcPct val="0"/>
        </a:spcBef>
        <a:spcAft>
          <a:spcPct val="0"/>
        </a:spcAft>
        <a:defRPr sz="4000" b="1">
          <a:solidFill>
            <a:schemeClr val="tx1"/>
          </a:solidFill>
          <a:latin typeface="Arial" charset="0"/>
          <a:ea typeface="ヒラギノ角ゴ Pro W3" pitchFamily="1" charset="-128"/>
        </a:defRPr>
      </a:lvl7pPr>
      <a:lvl8pPr marL="1371600" algn="l" rtl="0" fontAlgn="base">
        <a:spcBef>
          <a:spcPct val="0"/>
        </a:spcBef>
        <a:spcAft>
          <a:spcPct val="0"/>
        </a:spcAft>
        <a:defRPr sz="4000" b="1">
          <a:solidFill>
            <a:schemeClr val="tx1"/>
          </a:solidFill>
          <a:latin typeface="Arial" charset="0"/>
          <a:ea typeface="ヒラギノ角ゴ Pro W3" pitchFamily="1" charset="-128"/>
        </a:defRPr>
      </a:lvl8pPr>
      <a:lvl9pPr marL="1828800" algn="l" rtl="0" fontAlgn="base">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a:solidFill>
            <a:schemeClr val="tx1"/>
          </a:solidFill>
          <a:latin typeface="+mn-lt"/>
          <a:ea typeface="+mn-ea"/>
        </a:defRPr>
      </a:lvl3pPr>
      <a:lvl4pPr marL="1600200" indent="-228600" algn="l" rtl="0" eaLnBrk="0" fontAlgn="base" hangingPunct="0">
        <a:spcBef>
          <a:spcPct val="20000"/>
        </a:spcBef>
        <a:spcAft>
          <a:spcPct val="0"/>
        </a:spcAft>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pn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hyperlink" Target="http://www.vardgivare.skane.se/patientadministration/trycksaker/patientinformation/mina-medicine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187624" y="980728"/>
            <a:ext cx="6858000" cy="578445"/>
          </a:xfrm>
        </p:spPr>
        <p:txBody>
          <a:bodyPr/>
          <a:lstStyle/>
          <a:p>
            <a:r>
              <a:rPr lang="sv-SE" sz="5400" dirty="0" smtClean="0"/>
              <a:t>Dina läkemedel</a:t>
            </a:r>
            <a:endParaRPr lang="sv-SE" sz="5400" dirty="0"/>
          </a:p>
        </p:txBody>
      </p:sp>
      <p:sp>
        <p:nvSpPr>
          <p:cNvPr id="3" name="Underrubrik 2"/>
          <p:cNvSpPr>
            <a:spLocks noGrp="1"/>
          </p:cNvSpPr>
          <p:nvPr>
            <p:ph type="subTitle" idx="1"/>
          </p:nvPr>
        </p:nvSpPr>
        <p:spPr>
          <a:xfrm>
            <a:off x="3347864" y="2400300"/>
            <a:ext cx="5472608" cy="2857500"/>
          </a:xfrm>
        </p:spPr>
        <p:txBody>
          <a:bodyPr/>
          <a:lstStyle/>
          <a:p>
            <a:pPr>
              <a:lnSpc>
                <a:spcPct val="150000"/>
              </a:lnSpc>
            </a:pPr>
            <a:r>
              <a:rPr lang="sv-SE" dirty="0"/>
              <a:t>Vad bör d</a:t>
            </a:r>
            <a:r>
              <a:rPr lang="sv-SE" dirty="0" smtClean="0"/>
              <a:t>u som äldre </a:t>
            </a:r>
            <a:r>
              <a:rPr lang="sv-SE" dirty="0"/>
              <a:t>känna till för </a:t>
            </a:r>
            <a:r>
              <a:rPr lang="sv-SE" dirty="0" smtClean="0"/>
              <a:t>att din läkemedelsbehandling </a:t>
            </a:r>
            <a:br>
              <a:rPr lang="sv-SE" dirty="0" smtClean="0"/>
            </a:br>
            <a:r>
              <a:rPr lang="sv-SE" dirty="0" smtClean="0"/>
              <a:t>ska </a:t>
            </a:r>
            <a:r>
              <a:rPr lang="sv-SE" dirty="0"/>
              <a:t>vara </a:t>
            </a:r>
            <a:r>
              <a:rPr lang="sv-SE" dirty="0" smtClean="0"/>
              <a:t>så </a:t>
            </a:r>
            <a:r>
              <a:rPr lang="sv-SE" dirty="0"/>
              <a:t>säker som möjligt?</a:t>
            </a:r>
          </a:p>
          <a:p>
            <a:pPr>
              <a:lnSpc>
                <a:spcPct val="150000"/>
              </a:lnSpc>
            </a:pPr>
            <a:endParaRPr lang="sv-SE" dirty="0"/>
          </a:p>
        </p:txBody>
      </p:sp>
      <p:pic>
        <p:nvPicPr>
          <p:cNvPr id="1026" name="Picture 2" descr="Färre läkemedelsfel för de äld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201" y="2276872"/>
            <a:ext cx="2160240" cy="324036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446688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548680"/>
            <a:ext cx="7886700" cy="1325563"/>
          </a:xfrm>
        </p:spPr>
        <p:txBody>
          <a:bodyPr/>
          <a:lstStyle/>
          <a:p>
            <a:pPr algn="ctr"/>
            <a:r>
              <a:rPr lang="sv-SE" sz="4000" dirty="0" smtClean="0"/>
              <a:t>Smärtstillande</a:t>
            </a:r>
            <a:endParaRPr lang="sv-SE" sz="4000" dirty="0"/>
          </a:p>
        </p:txBody>
      </p:sp>
      <p:sp>
        <p:nvSpPr>
          <p:cNvPr id="3" name="Platshållare för innehåll 2"/>
          <p:cNvSpPr>
            <a:spLocks noGrp="1"/>
          </p:cNvSpPr>
          <p:nvPr>
            <p:ph idx="1"/>
          </p:nvPr>
        </p:nvSpPr>
        <p:spPr>
          <a:xfrm>
            <a:off x="755576" y="2060848"/>
            <a:ext cx="7886700" cy="4351338"/>
          </a:xfrm>
        </p:spPr>
        <p:txBody>
          <a:bodyPr/>
          <a:lstStyle/>
          <a:p>
            <a:r>
              <a:rPr lang="sv-SE" sz="2400" dirty="0" smtClean="0"/>
              <a:t>Alla receptfria läkemedel är inte ofarliga!</a:t>
            </a:r>
          </a:p>
          <a:p>
            <a:pPr marL="0" indent="0">
              <a:buNone/>
            </a:pPr>
            <a:endParaRPr lang="sv-SE" sz="2400" dirty="0"/>
          </a:p>
          <a:p>
            <a:r>
              <a:rPr lang="sv-SE" sz="2400" dirty="0"/>
              <a:t>B</a:t>
            </a:r>
            <a:r>
              <a:rPr lang="sv-SE" sz="2400" dirty="0" smtClean="0"/>
              <a:t>ehandla inte på eget bevåg med smärtstillande medel som innehåller t ex ibuprofen och diklofenak</a:t>
            </a:r>
          </a:p>
          <a:p>
            <a:endParaRPr lang="sv-SE" sz="2400" dirty="0"/>
          </a:p>
          <a:p>
            <a:r>
              <a:rPr lang="sv-SE" sz="2400" dirty="0" err="1" smtClean="0"/>
              <a:t>Tramadol</a:t>
            </a:r>
            <a:r>
              <a:rPr lang="sv-SE" sz="2400" dirty="0" smtClean="0"/>
              <a:t> och Citodon (receptbelagda) tillhör gruppen olämpliga läkemedel för äldre</a:t>
            </a:r>
            <a:endParaRPr lang="sv-SE" sz="2400" dirty="0"/>
          </a:p>
        </p:txBody>
      </p:sp>
      <p:pic>
        <p:nvPicPr>
          <p:cNvPr id="9218" name="Picture 2" descr="C:\Documents and Settings\156234\Lokala inställningar\Temporary Internet Files\Content.IE5\B4050GXO\MP90044871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278674"/>
            <a:ext cx="2171733" cy="16288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616556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sz="4000" dirty="0" smtClean="0"/>
              <a:t>Naturläkemedel</a:t>
            </a:r>
            <a:endParaRPr lang="sv-SE" sz="4000" dirty="0"/>
          </a:p>
        </p:txBody>
      </p:sp>
      <p:sp>
        <p:nvSpPr>
          <p:cNvPr id="3" name="Platshållare för innehåll 2"/>
          <p:cNvSpPr>
            <a:spLocks noGrp="1"/>
          </p:cNvSpPr>
          <p:nvPr>
            <p:ph idx="1"/>
          </p:nvPr>
        </p:nvSpPr>
        <p:spPr>
          <a:xfrm>
            <a:off x="539552" y="1556792"/>
            <a:ext cx="8496944" cy="4351338"/>
          </a:xfrm>
        </p:spPr>
        <p:txBody>
          <a:bodyPr/>
          <a:lstStyle/>
          <a:p>
            <a:pPr marL="0" indent="0">
              <a:buNone/>
            </a:pPr>
            <a:r>
              <a:rPr lang="sv-SE" sz="2400" dirty="0" smtClean="0"/>
              <a:t>Observera:</a:t>
            </a:r>
            <a:r>
              <a:rPr lang="sv-SE" sz="2400" dirty="0" smtClean="0">
                <a:solidFill>
                  <a:srgbClr val="FF0000"/>
                </a:solidFill>
              </a:rPr>
              <a:t/>
            </a:r>
            <a:br>
              <a:rPr lang="sv-SE" sz="2400" dirty="0" smtClean="0">
                <a:solidFill>
                  <a:srgbClr val="FF0000"/>
                </a:solidFill>
              </a:rPr>
            </a:br>
            <a:endParaRPr lang="sv-SE" sz="2400" dirty="0" smtClean="0">
              <a:solidFill>
                <a:srgbClr val="FF0000"/>
              </a:solidFill>
            </a:endParaRPr>
          </a:p>
          <a:p>
            <a:r>
              <a:rPr lang="sv-SE" sz="2400" dirty="0" smtClean="0"/>
              <a:t>Naturläkemedel kan påverka andra läkemedel </a:t>
            </a:r>
          </a:p>
          <a:p>
            <a:pPr marL="0" indent="0">
              <a:buNone/>
            </a:pPr>
            <a:endParaRPr lang="sv-SE" sz="1600" dirty="0" smtClean="0"/>
          </a:p>
          <a:p>
            <a:r>
              <a:rPr lang="sv-SE" sz="2400" dirty="0" smtClean="0"/>
              <a:t>Medel med Johannesört kan påverka t ex Waran (blodförtunnande)</a:t>
            </a:r>
          </a:p>
          <a:p>
            <a:pPr marL="0" indent="0">
              <a:buNone/>
            </a:pPr>
            <a:endParaRPr lang="sv-SE" sz="1600" dirty="0"/>
          </a:p>
          <a:p>
            <a:r>
              <a:rPr lang="sv-SE" sz="2400" dirty="0" smtClean="0"/>
              <a:t>Vitlök och Omega 3 ökar blödningsrisken</a:t>
            </a:r>
          </a:p>
          <a:p>
            <a:pPr marL="0" indent="0">
              <a:buNone/>
            </a:pPr>
            <a:endParaRPr lang="sv-SE" sz="1600" dirty="0"/>
          </a:p>
          <a:p>
            <a:r>
              <a:rPr lang="sv-SE" sz="2400" dirty="0" smtClean="0"/>
              <a:t>Järn i vitamintabletter kan påverka upptaget av andra mediciner</a:t>
            </a:r>
            <a:endParaRPr lang="sv-SE" sz="2400" dirty="0"/>
          </a:p>
        </p:txBody>
      </p:sp>
      <p:pic>
        <p:nvPicPr>
          <p:cNvPr id="10242" name="Picture 2" descr="C:\Documents and Settings\156234\Lokala inställningar\Temporary Internet Files\Content.IE5\GF664NNL\MC90043475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9722" y="188640"/>
            <a:ext cx="1872208" cy="187220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624194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476672"/>
            <a:ext cx="7886700" cy="1325563"/>
          </a:xfrm>
        </p:spPr>
        <p:txBody>
          <a:bodyPr/>
          <a:lstStyle/>
          <a:p>
            <a:pPr algn="ctr"/>
            <a:r>
              <a:rPr lang="sv-SE" sz="4000" dirty="0" smtClean="0"/>
              <a:t>Generika</a:t>
            </a:r>
            <a:endParaRPr lang="sv-SE" sz="4000" dirty="0"/>
          </a:p>
        </p:txBody>
      </p:sp>
      <p:sp>
        <p:nvSpPr>
          <p:cNvPr id="3" name="Platshållare för innehåll 2"/>
          <p:cNvSpPr>
            <a:spLocks noGrp="1"/>
          </p:cNvSpPr>
          <p:nvPr>
            <p:ph idx="1"/>
          </p:nvPr>
        </p:nvSpPr>
        <p:spPr>
          <a:xfrm>
            <a:off x="611560" y="2204864"/>
            <a:ext cx="7886700" cy="4351338"/>
          </a:xfrm>
        </p:spPr>
        <p:txBody>
          <a:bodyPr/>
          <a:lstStyle/>
          <a:p>
            <a:r>
              <a:rPr lang="sv-SE" sz="2400" dirty="0" smtClean="0"/>
              <a:t>Samma läkemedelssubstans – olika namn</a:t>
            </a:r>
          </a:p>
          <a:p>
            <a:pPr marL="0" indent="0">
              <a:buNone/>
            </a:pPr>
            <a:endParaRPr lang="sv-SE" sz="1600" dirty="0" smtClean="0"/>
          </a:p>
          <a:p>
            <a:r>
              <a:rPr lang="sv-SE" sz="2400" dirty="0" smtClean="0"/>
              <a:t>Apoteket är skyldigt att byta till billigaste likvärdiga läkemedel</a:t>
            </a:r>
          </a:p>
          <a:p>
            <a:pPr marL="0" indent="0">
              <a:buNone/>
            </a:pPr>
            <a:endParaRPr lang="sv-SE" sz="1600" dirty="0" smtClean="0"/>
          </a:p>
          <a:p>
            <a:r>
              <a:rPr lang="sv-SE" sz="2400" dirty="0" smtClean="0"/>
              <a:t>Be gärna om en genomgång av din läkemedelslista så att du inte tar dubbelt av samma substans</a:t>
            </a:r>
            <a:endParaRPr lang="sv-SE" sz="2400" dirty="0"/>
          </a:p>
        </p:txBody>
      </p:sp>
      <p:pic>
        <p:nvPicPr>
          <p:cNvPr id="11266" name="Picture 2" descr="C:\Documents and Settings\156234\Lokala inställningar\Temporary Internet Files\Content.IE5\SEVHRLUD\MC900325702[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88640"/>
            <a:ext cx="1670609" cy="174924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277551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sz="4000" dirty="0" smtClean="0"/>
              <a:t>Hjälpmedel</a:t>
            </a:r>
            <a:endParaRPr lang="sv-SE" sz="4000" dirty="0"/>
          </a:p>
        </p:txBody>
      </p:sp>
      <p:sp>
        <p:nvSpPr>
          <p:cNvPr id="3" name="Platshållare för innehåll 2"/>
          <p:cNvSpPr>
            <a:spLocks noGrp="1"/>
          </p:cNvSpPr>
          <p:nvPr>
            <p:ph idx="1"/>
          </p:nvPr>
        </p:nvSpPr>
        <p:spPr>
          <a:xfrm>
            <a:off x="683567" y="1844824"/>
            <a:ext cx="7660437" cy="5565627"/>
          </a:xfrm>
        </p:spPr>
        <p:txBody>
          <a:bodyPr/>
          <a:lstStyle/>
          <a:p>
            <a:r>
              <a:rPr lang="sv-SE" sz="2800" dirty="0" smtClean="0"/>
              <a:t>Dosett </a:t>
            </a:r>
          </a:p>
          <a:p>
            <a:endParaRPr lang="sv-SE" sz="2800" dirty="0" smtClean="0"/>
          </a:p>
          <a:p>
            <a:r>
              <a:rPr lang="sv-SE" sz="2800" dirty="0" smtClean="0"/>
              <a:t>Dosdispenserade</a:t>
            </a:r>
            <a:br>
              <a:rPr lang="sv-SE" sz="2800" dirty="0" smtClean="0"/>
            </a:br>
            <a:r>
              <a:rPr lang="sv-SE" sz="2800" dirty="0" smtClean="0"/>
              <a:t>läkemedel</a:t>
            </a:r>
          </a:p>
          <a:p>
            <a:endParaRPr lang="sv-SE" sz="2800" dirty="0" smtClean="0"/>
          </a:p>
          <a:p>
            <a:r>
              <a:rPr lang="sv-SE" sz="2800" dirty="0" smtClean="0"/>
              <a:t>Hjälp av hemsjukvården</a:t>
            </a:r>
            <a:endParaRPr lang="sv-SE" sz="2800" dirty="0"/>
          </a:p>
        </p:txBody>
      </p:sp>
      <p:pic>
        <p:nvPicPr>
          <p:cNvPr id="1030" name="Picture 6" descr="https://encrypted-tbn0.gstatic.com/images?q=tbn:ANd9GcSMgq0NebClfuBH0kZtJbZLlokmNCLSTK9HM8X7CB7ZzVzLStK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8726" y="1844824"/>
            <a:ext cx="3294299" cy="22318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221634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65125"/>
            <a:ext cx="6247606" cy="1325563"/>
          </a:xfrm>
        </p:spPr>
        <p:txBody>
          <a:bodyPr/>
          <a:lstStyle/>
          <a:p>
            <a:pPr algn="ctr"/>
            <a:r>
              <a:rPr lang="sv-SE" sz="4000" dirty="0" smtClean="0"/>
              <a:t/>
            </a:r>
            <a:br>
              <a:rPr lang="sv-SE" sz="4000" dirty="0" smtClean="0"/>
            </a:br>
            <a:r>
              <a:rPr lang="sv-SE" sz="4000" dirty="0" smtClean="0"/>
              <a:t>Allt kan inte krossas</a:t>
            </a:r>
            <a:endParaRPr lang="sv-SE" sz="4000" dirty="0"/>
          </a:p>
        </p:txBody>
      </p:sp>
      <p:sp>
        <p:nvSpPr>
          <p:cNvPr id="3" name="Platshållare för innehåll 2"/>
          <p:cNvSpPr>
            <a:spLocks noGrp="1"/>
          </p:cNvSpPr>
          <p:nvPr>
            <p:ph idx="1"/>
          </p:nvPr>
        </p:nvSpPr>
        <p:spPr>
          <a:xfrm>
            <a:off x="611560" y="1993370"/>
            <a:ext cx="7886700" cy="3960439"/>
          </a:xfrm>
        </p:spPr>
        <p:txBody>
          <a:bodyPr/>
          <a:lstStyle/>
          <a:p>
            <a:r>
              <a:rPr lang="sv-SE" sz="2400" dirty="0" smtClean="0"/>
              <a:t>Depåtabletter/kapslar måste sväljas hela</a:t>
            </a:r>
          </a:p>
          <a:p>
            <a:endParaRPr lang="sv-SE" sz="2400" dirty="0"/>
          </a:p>
          <a:p>
            <a:r>
              <a:rPr lang="sv-SE" sz="2400" dirty="0" smtClean="0"/>
              <a:t>Om de krossas sprids inte effekten över dygnet</a:t>
            </a:r>
          </a:p>
          <a:p>
            <a:endParaRPr lang="sv-SE" sz="2400" dirty="0"/>
          </a:p>
          <a:p>
            <a:r>
              <a:rPr lang="sv-SE" sz="2400" dirty="0" smtClean="0"/>
              <a:t>Alla medel med ”efternamnet” </a:t>
            </a:r>
            <a:r>
              <a:rPr lang="sv-SE" sz="2400" dirty="0" err="1" smtClean="0"/>
              <a:t>retard</a:t>
            </a:r>
            <a:r>
              <a:rPr lang="sv-SE" sz="2400" dirty="0" smtClean="0"/>
              <a:t> eller depot ska sväljas hela</a:t>
            </a:r>
          </a:p>
          <a:p>
            <a:endParaRPr lang="sv-SE" sz="2400" dirty="0"/>
          </a:p>
          <a:p>
            <a:r>
              <a:rPr lang="sv-SE" sz="2400" dirty="0" smtClean="0"/>
              <a:t>Fråga på apoteket!</a:t>
            </a:r>
          </a:p>
        </p:txBody>
      </p:sp>
      <p:pic>
        <p:nvPicPr>
          <p:cNvPr id="12290" name="Picture 2" descr="C:\Documents and Settings\156234\Lokala inställningar\Temporary Internet Files\Content.IE5\8P3IGISH\MP90039884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355997"/>
            <a:ext cx="2710949" cy="19363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618825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11560" y="2204864"/>
            <a:ext cx="7886700" cy="4351338"/>
          </a:xfrm>
        </p:spPr>
        <p:txBody>
          <a:bodyPr/>
          <a:lstStyle/>
          <a:p>
            <a:r>
              <a:rPr lang="sv-SE" sz="2400" dirty="0" smtClean="0"/>
              <a:t>Om du har många läkemedel</a:t>
            </a:r>
          </a:p>
          <a:p>
            <a:pPr marL="0" indent="0">
              <a:buNone/>
            </a:pPr>
            <a:endParaRPr lang="sv-SE" sz="2400" dirty="0" smtClean="0"/>
          </a:p>
          <a:p>
            <a:r>
              <a:rPr lang="sv-SE" sz="2400" dirty="0" smtClean="0"/>
              <a:t>Vid läkemedelsgenomgång anpassas val av läkemedel och dos</a:t>
            </a:r>
            <a:endParaRPr lang="sv-SE" sz="2400" dirty="0"/>
          </a:p>
        </p:txBody>
      </p:sp>
      <p:pic>
        <p:nvPicPr>
          <p:cNvPr id="14339" name="Picture 3" descr="C:\Documents and Settings\156234\Lokala inställningar\Temporary Internet Files\Content.IE5\ABDHQ85E\MC90044180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778721">
            <a:off x="5076056" y="4797152"/>
            <a:ext cx="795536" cy="795536"/>
          </a:xfrm>
          <a:prstGeom prst="rect">
            <a:avLst/>
          </a:prstGeom>
          <a:noFill/>
          <a:extLst>
            <a:ext uri="{909E8E84-426E-40dd-AFC4-6F175D3DCCD1}">
              <a14:hiddenFill xmlns="" xmlns:a14="http://schemas.microsoft.com/office/drawing/2010/main">
                <a:solidFill>
                  <a:srgbClr val="FFFFFF"/>
                </a:solidFill>
              </a14:hiddenFill>
            </a:ext>
          </a:extLst>
        </p:spPr>
      </p:pic>
      <p:pic>
        <p:nvPicPr>
          <p:cNvPr id="14340" name="Picture 4" descr="C:\Documents and Settings\156234\Lokala inställningar\Temporary Internet Files\Content.IE5\ABDHQ85E\MC90044180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1203" y="4978034"/>
            <a:ext cx="433772" cy="433772"/>
          </a:xfrm>
          <a:prstGeom prst="rect">
            <a:avLst/>
          </a:prstGeom>
          <a:noFill/>
          <a:extLst>
            <a:ext uri="{909E8E84-426E-40dd-AFC4-6F175D3DCCD1}">
              <a14:hiddenFill xmlns="" xmlns:a14="http://schemas.microsoft.com/office/drawing/2010/main">
                <a:solidFill>
                  <a:srgbClr val="FFFFFF"/>
                </a:solidFill>
              </a14:hiddenFill>
            </a:ext>
          </a:extLst>
        </p:spPr>
      </p:pic>
      <p:pic>
        <p:nvPicPr>
          <p:cNvPr id="14341" name="Picture 5" descr="C:\Documents and Settings\156234\Lokala inställningar\Temporary Internet Files\Content.IE5\ABDHQ85E\MC90044180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71592" y="4073624"/>
            <a:ext cx="723528" cy="723528"/>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Picture 4" descr="C:\Documents and Settings\156234\Lokala inställningar\Temporary Internet Files\Content.IE5\ABDHQ85E\MC90044180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59170" y="4269584"/>
            <a:ext cx="433772" cy="433772"/>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4" descr="C:\Documents and Settings\156234\Lokala inställningar\Temporary Internet Files\Content.IE5\ABDHQ85E\MC90044180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178747">
            <a:off x="6888663" y="4696662"/>
            <a:ext cx="433772" cy="433772"/>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4" descr="C:\Documents and Settings\156234\Lokala inställningar\Temporary Internet Files\Content.IE5\ABDHQ85E\MC90044180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334861">
            <a:off x="5799584" y="5599382"/>
            <a:ext cx="433772" cy="433772"/>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4" descr="C:\Documents and Settings\156234\Lokala inställningar\Temporary Internet Files\Content.IE5\ABDHQ85E\MC90044180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8384" y="5037737"/>
            <a:ext cx="433772" cy="433772"/>
          </a:xfrm>
          <a:prstGeom prst="rect">
            <a:avLst/>
          </a:prstGeom>
          <a:noFill/>
          <a:extLst>
            <a:ext uri="{909E8E84-426E-40dd-AFC4-6F175D3DCCD1}">
              <a14:hiddenFill xmlns="" xmlns:a14="http://schemas.microsoft.com/office/drawing/2010/main">
                <a:solidFill>
                  <a:srgbClr val="FFFFFF"/>
                </a:solidFill>
              </a14:hiddenFill>
            </a:ext>
          </a:extLst>
        </p:spPr>
      </p:pic>
      <p:pic>
        <p:nvPicPr>
          <p:cNvPr id="13" name="Picture 4" descr="C:\Documents and Settings\156234\Lokala inställningar\Temporary Internet Files\Content.IE5\ABDHQ85E\MC90044180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7805102">
            <a:off x="6693804" y="5624152"/>
            <a:ext cx="433772" cy="433772"/>
          </a:xfrm>
          <a:prstGeom prst="rect">
            <a:avLst/>
          </a:prstGeom>
          <a:noFill/>
          <a:extLst>
            <a:ext uri="{909E8E84-426E-40dd-AFC4-6F175D3DCCD1}">
              <a14:hiddenFill xmlns="" xmlns:a14="http://schemas.microsoft.com/office/drawing/2010/main">
                <a:solidFill>
                  <a:srgbClr val="FFFFFF"/>
                </a:solidFill>
              </a14:hiddenFill>
            </a:ext>
          </a:extLst>
        </p:spPr>
      </p:pic>
      <p:pic>
        <p:nvPicPr>
          <p:cNvPr id="14343" name="Picture 7" descr="C:\Documents and Settings\156234\Lokala inställningar\Temporary Internet Files\Content.IE5\B4050GXO\MP900398845[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200" y="236315"/>
            <a:ext cx="2393910" cy="170993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ubrik 1"/>
          <p:cNvSpPr>
            <a:spLocks noGrp="1"/>
          </p:cNvSpPr>
          <p:nvPr>
            <p:ph type="title"/>
          </p:nvPr>
        </p:nvSpPr>
        <p:spPr>
          <a:xfrm>
            <a:off x="1115616" y="620688"/>
            <a:ext cx="7886700" cy="1325563"/>
          </a:xfrm>
        </p:spPr>
        <p:txBody>
          <a:bodyPr/>
          <a:lstStyle/>
          <a:p>
            <a:pPr algn="ctr"/>
            <a:r>
              <a:rPr lang="sv-SE" sz="4000" dirty="0" smtClean="0"/>
              <a:t>Läkemedelsgenomgångar</a:t>
            </a:r>
            <a:endParaRPr lang="sv-SE" sz="4000" dirty="0"/>
          </a:p>
        </p:txBody>
      </p:sp>
    </p:spTree>
    <p:extLst>
      <p:ext uri="{BB962C8B-B14F-4D97-AF65-F5344CB8AC3E}">
        <p14:creationId xmlns:p14="http://schemas.microsoft.com/office/powerpoint/2010/main" val="3009566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3568" y="1484784"/>
            <a:ext cx="7886700" cy="4351338"/>
          </a:xfrm>
        </p:spPr>
        <p:txBody>
          <a:bodyPr/>
          <a:lstStyle/>
          <a:p>
            <a:pPr marL="0" indent="0" algn="ctr">
              <a:lnSpc>
                <a:spcPct val="150000"/>
              </a:lnSpc>
              <a:buNone/>
            </a:pPr>
            <a:r>
              <a:rPr lang="sv-SE" sz="4000" i="1" dirty="0" smtClean="0"/>
              <a:t>Avbryt inte en behandling </a:t>
            </a:r>
          </a:p>
          <a:p>
            <a:pPr marL="0" indent="0" algn="ctr">
              <a:lnSpc>
                <a:spcPct val="150000"/>
              </a:lnSpc>
              <a:buNone/>
            </a:pPr>
            <a:r>
              <a:rPr lang="sv-SE" sz="4000" i="1" dirty="0" smtClean="0"/>
              <a:t>och ändra inte dos </a:t>
            </a:r>
          </a:p>
          <a:p>
            <a:pPr marL="0" indent="0" algn="ctr">
              <a:lnSpc>
                <a:spcPct val="150000"/>
              </a:lnSpc>
              <a:buNone/>
            </a:pPr>
            <a:r>
              <a:rPr lang="sv-SE" sz="4000" i="1" dirty="0" smtClean="0"/>
              <a:t>utan kontakt med din läkare</a:t>
            </a:r>
            <a:endParaRPr lang="sv-SE" sz="4000" i="1" dirty="0"/>
          </a:p>
        </p:txBody>
      </p:sp>
    </p:spTree>
    <p:extLst>
      <p:ext uri="{BB962C8B-B14F-4D97-AF65-F5344CB8AC3E}">
        <p14:creationId xmlns:p14="http://schemas.microsoft.com/office/powerpoint/2010/main" val="1269227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7504" y="620688"/>
            <a:ext cx="7886700" cy="1325563"/>
          </a:xfrm>
        </p:spPr>
        <p:txBody>
          <a:bodyPr/>
          <a:lstStyle/>
          <a:p>
            <a:pPr algn="ctr"/>
            <a:r>
              <a:rPr lang="sv-SE" sz="4000" dirty="0" smtClean="0"/>
              <a:t>Ökad kunskap</a:t>
            </a:r>
            <a:endParaRPr lang="sv-SE" sz="4000" dirty="0"/>
          </a:p>
        </p:txBody>
      </p:sp>
      <p:sp>
        <p:nvSpPr>
          <p:cNvPr id="3" name="Platshållare för innehåll 2"/>
          <p:cNvSpPr>
            <a:spLocks noGrp="1"/>
          </p:cNvSpPr>
          <p:nvPr>
            <p:ph idx="1"/>
          </p:nvPr>
        </p:nvSpPr>
        <p:spPr>
          <a:xfrm>
            <a:off x="467544" y="1916832"/>
            <a:ext cx="8676456" cy="4351338"/>
          </a:xfrm>
        </p:spPr>
        <p:txBody>
          <a:bodyPr/>
          <a:lstStyle/>
          <a:p>
            <a:pPr>
              <a:lnSpc>
                <a:spcPct val="200000"/>
              </a:lnSpc>
            </a:pPr>
            <a:r>
              <a:rPr lang="sv-SE" sz="2400" dirty="0"/>
              <a:t>o</a:t>
            </a:r>
            <a:r>
              <a:rPr lang="sv-SE" sz="2400" dirty="0" smtClean="0"/>
              <a:t>m åldrandets effekter i kroppen</a:t>
            </a:r>
          </a:p>
          <a:p>
            <a:pPr>
              <a:lnSpc>
                <a:spcPct val="200000"/>
              </a:lnSpc>
            </a:pPr>
            <a:r>
              <a:rPr lang="sv-SE" sz="2400" dirty="0"/>
              <a:t>o</a:t>
            </a:r>
            <a:r>
              <a:rPr lang="sv-SE" sz="2400" dirty="0" smtClean="0"/>
              <a:t>m varför man ordineras ett läkemedel</a:t>
            </a:r>
          </a:p>
          <a:p>
            <a:pPr>
              <a:lnSpc>
                <a:spcPct val="200000"/>
              </a:lnSpc>
            </a:pPr>
            <a:r>
              <a:rPr lang="sv-SE" sz="2400" dirty="0"/>
              <a:t>o</a:t>
            </a:r>
            <a:r>
              <a:rPr lang="sv-SE" sz="2400" dirty="0" smtClean="0"/>
              <a:t>m hur behandlingen påverkas av andra läkemedel och hälsoprodukter</a:t>
            </a:r>
          </a:p>
          <a:p>
            <a:pPr>
              <a:lnSpc>
                <a:spcPct val="200000"/>
              </a:lnSpc>
            </a:pPr>
            <a:r>
              <a:rPr lang="sv-SE" sz="2400" dirty="0"/>
              <a:t>o</a:t>
            </a:r>
            <a:r>
              <a:rPr lang="sv-SE" sz="2400" dirty="0" smtClean="0"/>
              <a:t>m vilka läkemedel som är /kan vara riskabla</a:t>
            </a:r>
            <a:endParaRPr lang="sv-SE" sz="2400" dirty="0"/>
          </a:p>
        </p:txBody>
      </p:sp>
      <p:pic>
        <p:nvPicPr>
          <p:cNvPr id="4102" name="Picture 6" descr="C:\Documents and Settings\156234\Lokala inställningar\Temporary Internet Files\Content.IE5\L6AABJT9\MC9004417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4776" y="-99392"/>
            <a:ext cx="2664296" cy="266429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762025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1916832"/>
            <a:ext cx="7886700" cy="1302991"/>
          </a:xfrm>
        </p:spPr>
        <p:txBody>
          <a:bodyPr/>
          <a:lstStyle/>
          <a:p>
            <a:pPr algn="ctr"/>
            <a:r>
              <a:rPr lang="sv-SE" dirty="0" smtClean="0"/>
              <a:t>Våga fråga!</a:t>
            </a:r>
            <a:endParaRPr lang="sv-SE" dirty="0"/>
          </a:p>
        </p:txBody>
      </p:sp>
      <p:pic>
        <p:nvPicPr>
          <p:cNvPr id="1026" name="Picture 2" descr="C:\Documents and Settings\156234\Lokala inställningar\Temporary Internet Files\Content.IE5\4D87KUOP\MC90043485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874" y="1837004"/>
            <a:ext cx="2456092" cy="2456092"/>
          </a:xfrm>
          <a:prstGeom prst="rect">
            <a:avLst/>
          </a:prstGeom>
          <a:noFill/>
          <a:extLst>
            <a:ext uri="{909E8E84-426E-40dd-AFC4-6F175D3DCCD1}">
              <a14:hiddenFill xmlns="" xmlns:a14="http://schemas.microsoft.com/office/drawing/2010/main">
                <a:solidFill>
                  <a:srgbClr val="FFFFFF"/>
                </a:solidFill>
              </a14:hiddenFill>
            </a:ext>
          </a:extLst>
        </p:spPr>
      </p:pic>
      <p:pic>
        <p:nvPicPr>
          <p:cNvPr id="1027" name="Picture 3" descr="C:\Documents and Settings\156234\Lokala inställningar\Temporary Internet Files\Content.IE5\8P3IGISH\MC90034744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71798" y="1700808"/>
            <a:ext cx="1582810" cy="25922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83381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404664"/>
            <a:ext cx="9144000" cy="1325563"/>
          </a:xfrm>
        </p:spPr>
        <p:txBody>
          <a:bodyPr/>
          <a:lstStyle/>
          <a:p>
            <a:pPr algn="ctr"/>
            <a:r>
              <a:rPr lang="sv-SE" sz="4000" dirty="0" smtClean="0"/>
              <a:t>Berätta om du redan tar läkemedel</a:t>
            </a:r>
            <a:endParaRPr lang="sv-SE" sz="4000" dirty="0"/>
          </a:p>
        </p:txBody>
      </p:sp>
      <p:sp>
        <p:nvSpPr>
          <p:cNvPr id="3" name="Platshållare för innehåll 2"/>
          <p:cNvSpPr>
            <a:spLocks noGrp="1"/>
          </p:cNvSpPr>
          <p:nvPr>
            <p:ph idx="1"/>
          </p:nvPr>
        </p:nvSpPr>
        <p:spPr>
          <a:xfrm>
            <a:off x="611560" y="1772816"/>
            <a:ext cx="7886700" cy="4495354"/>
          </a:xfrm>
          <a:solidFill>
            <a:schemeClr val="bg1"/>
          </a:solidFill>
        </p:spPr>
        <p:txBody>
          <a:bodyPr/>
          <a:lstStyle/>
          <a:p>
            <a:r>
              <a:rPr lang="sv-SE" sz="2400" dirty="0" smtClean="0"/>
              <a:t>Din läkare vet inte automatiskt vad som är förskrivet någon annanstans</a:t>
            </a:r>
          </a:p>
          <a:p>
            <a:pPr marL="0" indent="0">
              <a:buNone/>
            </a:pPr>
            <a:endParaRPr lang="sv-SE" sz="1000" dirty="0" smtClean="0"/>
          </a:p>
          <a:p>
            <a:r>
              <a:rPr lang="sv-SE" sz="2400" dirty="0" smtClean="0"/>
              <a:t>Ett nyinsatt läkemedel kan reagera negativt tillsammans med dina gamla läkemedel</a:t>
            </a:r>
          </a:p>
          <a:p>
            <a:pPr marL="0" indent="0">
              <a:buNone/>
            </a:pPr>
            <a:endParaRPr lang="sv-SE" sz="2400" dirty="0" smtClean="0"/>
          </a:p>
          <a:p>
            <a:pPr marL="0" indent="0">
              <a:buNone/>
            </a:pPr>
            <a:endParaRPr lang="sv-SE" sz="2400" dirty="0" smtClean="0"/>
          </a:p>
          <a:p>
            <a:pPr marL="0" indent="0">
              <a:buNone/>
            </a:pPr>
            <a:endParaRPr lang="sv-SE" sz="2400" dirty="0" smtClean="0"/>
          </a:p>
          <a:p>
            <a:r>
              <a:rPr lang="sv-SE" sz="2400" dirty="0" smtClean="0"/>
              <a:t>Använd gärna foldern ”Mina mediciner”</a:t>
            </a:r>
            <a:r>
              <a:rPr lang="sv-SE" sz="2400" dirty="0"/>
              <a:t/>
            </a:r>
            <a:br>
              <a:rPr lang="sv-SE" sz="2400" dirty="0"/>
            </a:br>
            <a:r>
              <a:rPr lang="sv-SE" sz="2400" b="1" dirty="0" smtClean="0">
                <a:hlinkClick r:id="rId3"/>
              </a:rPr>
              <a:t>www.vardgivare.skane.se/patientadministration/trycksaker/patientinformation/mina-mediciner/</a:t>
            </a:r>
            <a:endParaRPr lang="sv-SE" sz="2400" b="1" dirty="0" smtClean="0"/>
          </a:p>
          <a:p>
            <a:endParaRPr lang="sv-SE" sz="2400" dirty="0" smtClean="0"/>
          </a:p>
        </p:txBody>
      </p:sp>
      <p:pic>
        <p:nvPicPr>
          <p:cNvPr id="4" name="Bildobjekt 3"/>
          <p:cNvPicPr>
            <a:picLocks noChangeAspect="1"/>
          </p:cNvPicPr>
          <p:nvPr/>
        </p:nvPicPr>
        <p:blipFill>
          <a:blip r:embed="rId4"/>
          <a:stretch>
            <a:fillRect/>
          </a:stretch>
        </p:blipFill>
        <p:spPr>
          <a:xfrm>
            <a:off x="6804248" y="2492896"/>
            <a:ext cx="1896456" cy="2636208"/>
          </a:xfrm>
          <a:prstGeom prst="rect">
            <a:avLst/>
          </a:prstGeom>
          <a:scene3d>
            <a:camera prst="orthographicFront">
              <a:rot lat="0" lon="0" rev="19800000"/>
            </a:camera>
            <a:lightRig rig="threePt" dir="t"/>
          </a:scene3d>
        </p:spPr>
      </p:pic>
    </p:spTree>
    <p:extLst>
      <p:ext uri="{BB962C8B-B14F-4D97-AF65-F5344CB8AC3E}">
        <p14:creationId xmlns:p14="http://schemas.microsoft.com/office/powerpoint/2010/main" val="4242464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8650" y="404664"/>
            <a:ext cx="7886700" cy="5772299"/>
          </a:xfrm>
        </p:spPr>
        <p:txBody>
          <a:bodyPr/>
          <a:lstStyle/>
          <a:p>
            <a:pPr marL="0" indent="0" algn="ctr">
              <a:buNone/>
            </a:pPr>
            <a:endParaRPr lang="sv-SE" sz="4000" b="1" dirty="0" smtClean="0"/>
          </a:p>
          <a:p>
            <a:pPr marL="0" indent="0" algn="ctr">
              <a:buNone/>
            </a:pPr>
            <a:r>
              <a:rPr lang="sv-SE" sz="4000" b="1" dirty="0" smtClean="0"/>
              <a:t>Läkemedelslista från läkare</a:t>
            </a:r>
          </a:p>
          <a:p>
            <a:pPr marL="0" indent="0">
              <a:lnSpc>
                <a:spcPct val="150000"/>
              </a:lnSpc>
              <a:buNone/>
            </a:pPr>
            <a:r>
              <a:rPr lang="sv-SE" sz="2800" dirty="0" smtClean="0"/>
              <a:t/>
            </a:r>
            <a:br>
              <a:rPr lang="sv-SE" sz="2800" dirty="0" smtClean="0"/>
            </a:br>
            <a:r>
              <a:rPr lang="sv-SE" sz="2800" dirty="0" smtClean="0"/>
              <a:t>-  Namnet </a:t>
            </a:r>
            <a:r>
              <a:rPr lang="sv-SE" sz="2800" dirty="0"/>
              <a:t>på medicinen </a:t>
            </a:r>
            <a:endParaRPr lang="sv-SE" sz="2800" dirty="0" smtClean="0"/>
          </a:p>
          <a:p>
            <a:pPr>
              <a:lnSpc>
                <a:spcPct val="150000"/>
              </a:lnSpc>
              <a:buFontTx/>
              <a:buChar char="-"/>
            </a:pPr>
            <a:r>
              <a:rPr lang="sv-SE" sz="2800" dirty="0" smtClean="0"/>
              <a:t>Doseringen </a:t>
            </a:r>
          </a:p>
          <a:p>
            <a:pPr>
              <a:lnSpc>
                <a:spcPct val="150000"/>
              </a:lnSpc>
              <a:buFontTx/>
              <a:buChar char="-"/>
            </a:pPr>
            <a:r>
              <a:rPr lang="sv-SE" sz="2800" dirty="0" smtClean="0"/>
              <a:t>Varför </a:t>
            </a:r>
            <a:r>
              <a:rPr lang="sv-SE" sz="2800" dirty="0"/>
              <a:t>du </a:t>
            </a:r>
            <a:r>
              <a:rPr lang="sv-SE" sz="2800" dirty="0" smtClean="0"/>
              <a:t>har medicinen</a:t>
            </a:r>
          </a:p>
          <a:p>
            <a:pPr>
              <a:lnSpc>
                <a:spcPct val="150000"/>
              </a:lnSpc>
              <a:buFontTx/>
              <a:buChar char="-"/>
            </a:pPr>
            <a:r>
              <a:rPr lang="sv-SE" sz="2800" dirty="0" smtClean="0"/>
              <a:t>Hur länge du ska ta läkemedlet</a:t>
            </a:r>
          </a:p>
        </p:txBody>
      </p:sp>
      <p:pic>
        <p:nvPicPr>
          <p:cNvPr id="3074" name="Picture 2" descr="C:\Documents and Settings\156234\Lokala inställningar\Temporary Internet Files\Content.IE5\ENNQTSBJ\MC90029328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3789040"/>
            <a:ext cx="1592885" cy="180228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612840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86070" y="1811849"/>
            <a:ext cx="8407846" cy="4908203"/>
          </a:xfrm>
        </p:spPr>
        <p:txBody>
          <a:bodyPr/>
          <a:lstStyle/>
          <a:p>
            <a:pPr marL="0" indent="0">
              <a:buNone/>
            </a:pPr>
            <a:r>
              <a:rPr lang="sv-SE" sz="4000" dirty="0" smtClean="0"/>
              <a:t/>
            </a:r>
            <a:br>
              <a:rPr lang="sv-SE" sz="4000" dirty="0" smtClean="0"/>
            </a:br>
            <a:r>
              <a:rPr lang="sv-SE" sz="2400" dirty="0" smtClean="0"/>
              <a:t>- läkemedel som är utsatta kan finnas med</a:t>
            </a:r>
          </a:p>
          <a:p>
            <a:pPr marL="0" indent="0">
              <a:buNone/>
            </a:pPr>
            <a:r>
              <a:rPr lang="sv-SE" sz="1600" dirty="0" smtClean="0"/>
              <a:t/>
            </a:r>
            <a:br>
              <a:rPr lang="sv-SE" sz="1600" dirty="0" smtClean="0"/>
            </a:br>
            <a:r>
              <a:rPr lang="sv-SE" sz="2400" dirty="0" smtClean="0"/>
              <a:t>- dosen kan ha ändrats sedan receptet skrevs</a:t>
            </a:r>
          </a:p>
          <a:p>
            <a:pPr marL="0" indent="0">
              <a:buNone/>
            </a:pPr>
            <a:r>
              <a:rPr lang="sv-SE" sz="1600" dirty="0" smtClean="0"/>
              <a:t/>
            </a:r>
            <a:br>
              <a:rPr lang="sv-SE" sz="1600" dirty="0" smtClean="0"/>
            </a:br>
            <a:r>
              <a:rPr lang="sv-SE" sz="2400" dirty="0"/>
              <a:t>- läkemedel kan saknas på listan då sista uttaget är uthämtat</a:t>
            </a:r>
            <a:br>
              <a:rPr lang="sv-SE" sz="2400" dirty="0"/>
            </a:br>
            <a:r>
              <a:rPr lang="sv-SE" sz="1600" dirty="0"/>
              <a:t/>
            </a:r>
            <a:br>
              <a:rPr lang="sv-SE" sz="1600" dirty="0"/>
            </a:br>
            <a:r>
              <a:rPr lang="sv-SE" sz="2400" dirty="0"/>
              <a:t>- </a:t>
            </a:r>
            <a:r>
              <a:rPr lang="sv-SE" sz="2400" dirty="0" smtClean="0"/>
              <a:t>läkemedel med samma substans men olika namn kan stå      </a:t>
            </a:r>
          </a:p>
          <a:p>
            <a:pPr marL="0" indent="0">
              <a:buNone/>
            </a:pPr>
            <a:r>
              <a:rPr lang="sv-SE" sz="2400" dirty="0"/>
              <a:t> </a:t>
            </a:r>
            <a:r>
              <a:rPr lang="sv-SE" sz="2400" dirty="0" smtClean="0"/>
              <a:t> med flera gånger</a:t>
            </a:r>
          </a:p>
          <a:p>
            <a:pPr marL="0" indent="0">
              <a:buNone/>
            </a:pPr>
            <a:r>
              <a:rPr lang="sv-SE" sz="2400" dirty="0" smtClean="0"/>
              <a:t/>
            </a:r>
            <a:br>
              <a:rPr lang="sv-SE" sz="2400" dirty="0" smtClean="0"/>
            </a:br>
            <a:endParaRPr lang="sv-SE" sz="2400" dirty="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57160">
            <a:off x="6733600" y="436988"/>
            <a:ext cx="1750649" cy="256490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textruta 1"/>
          <p:cNvSpPr txBox="1"/>
          <p:nvPr/>
        </p:nvSpPr>
        <p:spPr>
          <a:xfrm>
            <a:off x="467544" y="260648"/>
            <a:ext cx="6624736" cy="2154436"/>
          </a:xfrm>
          <a:prstGeom prst="rect">
            <a:avLst/>
          </a:prstGeom>
          <a:noFill/>
        </p:spPr>
        <p:txBody>
          <a:bodyPr wrap="square" rtlCol="0">
            <a:spAutoFit/>
          </a:bodyPr>
          <a:lstStyle/>
          <a:p>
            <a:pPr marL="0" indent="0" algn="ctr">
              <a:buNone/>
            </a:pPr>
            <a:endParaRPr lang="sv-SE" sz="3600" b="1" dirty="0" smtClean="0">
              <a:solidFill>
                <a:schemeClr val="tx1"/>
              </a:solidFill>
              <a:latin typeface="Arial" panose="020B0604020202020204" pitchFamily="34" charset="0"/>
              <a:cs typeface="Arial" panose="020B0604020202020204" pitchFamily="34" charset="0"/>
            </a:endParaRPr>
          </a:p>
          <a:p>
            <a:pPr marL="0" indent="0" algn="ctr">
              <a:buNone/>
            </a:pPr>
            <a:r>
              <a:rPr lang="sv-SE" sz="4000" b="1" dirty="0" smtClean="0">
                <a:solidFill>
                  <a:schemeClr val="tx1"/>
                </a:solidFill>
                <a:latin typeface="Arial" panose="020B0604020202020204" pitchFamily="34" charset="0"/>
                <a:cs typeface="Arial" panose="020B0604020202020204" pitchFamily="34" charset="0"/>
              </a:rPr>
              <a:t>Apotekets </a:t>
            </a:r>
            <a:r>
              <a:rPr lang="sv-SE" sz="4000" b="1" dirty="0">
                <a:solidFill>
                  <a:schemeClr val="tx1"/>
                </a:solidFill>
                <a:latin typeface="Arial" panose="020B0604020202020204" pitchFamily="34" charset="0"/>
                <a:cs typeface="Arial" panose="020B0604020202020204" pitchFamily="34" charset="0"/>
              </a:rPr>
              <a:t>lista </a:t>
            </a:r>
          </a:p>
          <a:p>
            <a:pPr marL="0" indent="0" algn="ctr">
              <a:buNone/>
            </a:pPr>
            <a:r>
              <a:rPr lang="sv-SE" sz="4000" b="1" dirty="0">
                <a:solidFill>
                  <a:schemeClr val="tx1"/>
                </a:solidFill>
                <a:latin typeface="Arial" panose="020B0604020202020204" pitchFamily="34" charset="0"/>
                <a:cs typeface="Arial" panose="020B0604020202020204" pitchFamily="34" charset="0"/>
              </a:rPr>
              <a:t>”Mina sparade recept”</a:t>
            </a:r>
          </a:p>
          <a:p>
            <a:endParaRPr lang="sv-SE" dirty="0"/>
          </a:p>
        </p:txBody>
      </p:sp>
    </p:spTree>
    <p:extLst>
      <p:ext uri="{BB962C8B-B14F-4D97-AF65-F5344CB8AC3E}">
        <p14:creationId xmlns:p14="http://schemas.microsoft.com/office/powerpoint/2010/main" val="486036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65125"/>
            <a:ext cx="6535638" cy="1325563"/>
          </a:xfrm>
        </p:spPr>
        <p:txBody>
          <a:bodyPr/>
          <a:lstStyle/>
          <a:p>
            <a:pPr algn="ctr"/>
            <a:r>
              <a:rPr lang="sv-SE" dirty="0" smtClean="0"/>
              <a:t/>
            </a:r>
            <a:br>
              <a:rPr lang="sv-SE" dirty="0" smtClean="0"/>
            </a:br>
            <a:r>
              <a:rPr lang="sv-SE" sz="4000" dirty="0" smtClean="0"/>
              <a:t>Vad händer i kroppen när man blir äldre?</a:t>
            </a:r>
            <a:endParaRPr lang="sv-SE" sz="4000" dirty="0"/>
          </a:p>
        </p:txBody>
      </p:sp>
      <p:sp>
        <p:nvSpPr>
          <p:cNvPr id="3" name="Platshållare för innehåll 2"/>
          <p:cNvSpPr>
            <a:spLocks noGrp="1"/>
          </p:cNvSpPr>
          <p:nvPr>
            <p:ph idx="1"/>
          </p:nvPr>
        </p:nvSpPr>
        <p:spPr>
          <a:xfrm>
            <a:off x="971600" y="2204864"/>
            <a:ext cx="7454652" cy="4351338"/>
          </a:xfrm>
        </p:spPr>
        <p:txBody>
          <a:bodyPr/>
          <a:lstStyle/>
          <a:p>
            <a:r>
              <a:rPr lang="sv-SE" sz="2800" dirty="0" smtClean="0"/>
              <a:t>Kroppen blir känsligare för läkemedel </a:t>
            </a:r>
          </a:p>
          <a:p>
            <a:pPr marL="360000" indent="0">
              <a:buNone/>
            </a:pPr>
            <a:r>
              <a:rPr lang="sv-SE" sz="2400" dirty="0" smtClean="0"/>
              <a:t>– läkemedel som du tidigare mått bra av kan ge biverkningar när du blir äldre</a:t>
            </a:r>
          </a:p>
          <a:p>
            <a:endParaRPr lang="sv-SE" sz="2800" dirty="0" smtClean="0"/>
          </a:p>
          <a:p>
            <a:r>
              <a:rPr lang="sv-SE" sz="2800" dirty="0" smtClean="0"/>
              <a:t>Allra viktigast är hjärnans känslighet</a:t>
            </a:r>
          </a:p>
          <a:p>
            <a:endParaRPr lang="sv-SE" sz="2800" dirty="0" smtClean="0"/>
          </a:p>
          <a:p>
            <a:r>
              <a:rPr lang="sv-SE" sz="2800" dirty="0" smtClean="0"/>
              <a:t>Njurarna fungerar sämre och läkemedel ansamlas då lättare i kroppen</a:t>
            </a:r>
            <a:endParaRPr lang="sv-SE" sz="2800" dirty="0"/>
          </a:p>
        </p:txBody>
      </p:sp>
      <p:pic>
        <p:nvPicPr>
          <p:cNvPr id="6146" name="Picture 2" descr="C:\Documents and Settings\156234\Lokala inställningar\Temporary Internet Files\Content.IE5\ENNQTSBJ\MP90044829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78884"/>
            <a:ext cx="1577072" cy="2365609"/>
          </a:xfrm>
          <a:prstGeom prst="rect">
            <a:avLst/>
          </a:prstGeom>
          <a:noFill/>
          <a:extLst>
            <a:ext uri="{909E8E84-426E-40dd-AFC4-6F175D3DCCD1}">
              <a14:hiddenFill xmlns="" xmlns:a14="http://schemas.microsoft.com/office/drawing/2010/main">
                <a:solidFill>
                  <a:srgbClr val="FFFFFF"/>
                </a:solidFill>
              </a14:hiddenFill>
            </a:ext>
          </a:extLst>
        </p:spPr>
      </p:pic>
      <p:pic>
        <p:nvPicPr>
          <p:cNvPr id="6147" name="Picture 3" descr="C:\Documents and Settings\156234\Lokala inställningar\Temporary Internet Files\Content.IE5\4D87KUOP\MC90022988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4801378"/>
            <a:ext cx="958745" cy="146997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876022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34258"/>
            <a:ext cx="8219256" cy="2151090"/>
          </a:xfrm>
        </p:spPr>
        <p:txBody>
          <a:bodyPr/>
          <a:lstStyle/>
          <a:p>
            <a:pPr algn="ctr"/>
            <a:r>
              <a:rPr lang="sv-SE" sz="2800" dirty="0" smtClean="0"/>
              <a:t/>
            </a:r>
            <a:br>
              <a:rPr lang="sv-SE" sz="2800" dirty="0" smtClean="0"/>
            </a:br>
            <a:r>
              <a:rPr lang="sv-SE" sz="2800" dirty="0"/>
              <a:t/>
            </a:r>
            <a:br>
              <a:rPr lang="sv-SE" sz="2800" dirty="0"/>
            </a:br>
            <a:r>
              <a:rPr lang="sv-SE" sz="4000" dirty="0"/>
              <a:t>P</a:t>
            </a:r>
            <a:r>
              <a:rPr lang="sv-SE" sz="4000" dirty="0" smtClean="0"/>
              <a:t>otentiellt olämpliga läkemedel för äldre (75+)</a:t>
            </a:r>
            <a:br>
              <a:rPr lang="sv-SE" sz="4000" dirty="0" smtClean="0"/>
            </a:br>
            <a:endParaRPr lang="sv-SE" sz="4000" dirty="0"/>
          </a:p>
        </p:txBody>
      </p:sp>
      <p:sp>
        <p:nvSpPr>
          <p:cNvPr id="3" name="Platshållare för innehåll 2"/>
          <p:cNvSpPr>
            <a:spLocks noGrp="1"/>
          </p:cNvSpPr>
          <p:nvPr>
            <p:ph idx="1"/>
          </p:nvPr>
        </p:nvSpPr>
        <p:spPr>
          <a:xfrm>
            <a:off x="659434" y="1916832"/>
            <a:ext cx="7886700" cy="4188122"/>
          </a:xfrm>
        </p:spPr>
        <p:txBody>
          <a:bodyPr/>
          <a:lstStyle/>
          <a:p>
            <a:pPr marL="0" indent="0">
              <a:buNone/>
            </a:pPr>
            <a:r>
              <a:rPr lang="sv-SE" sz="2800" dirty="0" smtClean="0"/>
              <a:t>Medel med extra hög risk för biverkningar, t ex </a:t>
            </a:r>
          </a:p>
          <a:p>
            <a:pPr marL="0" indent="0">
              <a:buNone/>
            </a:pPr>
            <a:r>
              <a:rPr lang="sv-SE" sz="2800" dirty="0" smtClean="0"/>
              <a:t>yrsel, trötthet och sämre tankeförmåga</a:t>
            </a:r>
          </a:p>
          <a:p>
            <a:pPr marL="0" indent="0">
              <a:buNone/>
            </a:pPr>
            <a:r>
              <a:rPr lang="sv-SE" sz="2800" dirty="0" smtClean="0"/>
              <a:t>Exempel:</a:t>
            </a:r>
          </a:p>
          <a:p>
            <a:pPr marL="0" indent="0">
              <a:buNone/>
            </a:pPr>
            <a:endParaRPr lang="sv-SE" sz="2800" dirty="0" smtClean="0"/>
          </a:p>
          <a:p>
            <a:r>
              <a:rPr lang="sv-SE" sz="2800" dirty="0" smtClean="0"/>
              <a:t>Långverkande sömnmedel</a:t>
            </a:r>
          </a:p>
          <a:p>
            <a:r>
              <a:rPr lang="sv-SE" sz="2800" dirty="0" smtClean="0"/>
              <a:t>Vissa medel mot inkontinens</a:t>
            </a:r>
          </a:p>
          <a:p>
            <a:r>
              <a:rPr lang="sv-SE" sz="2800" dirty="0" smtClean="0"/>
              <a:t>Vissa smärtstillande som </a:t>
            </a:r>
            <a:r>
              <a:rPr lang="sv-SE" sz="2800" dirty="0" err="1" smtClean="0"/>
              <a:t>Tramadol</a:t>
            </a:r>
            <a:endParaRPr lang="sv-SE" sz="2800" dirty="0" smtClean="0"/>
          </a:p>
          <a:p>
            <a:pPr marL="0" indent="0">
              <a:buNone/>
            </a:pPr>
            <a:r>
              <a:rPr lang="sv-SE" sz="2800" dirty="0" smtClean="0"/>
              <a:t>    och Citodon</a:t>
            </a:r>
            <a:endParaRPr lang="sv-SE" sz="2800" dirty="0"/>
          </a:p>
        </p:txBody>
      </p:sp>
      <p:pic>
        <p:nvPicPr>
          <p:cNvPr id="7170" name="Bildobjekt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8531" y="2924944"/>
            <a:ext cx="2139950" cy="160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3909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493063"/>
            <a:ext cx="7886700" cy="1325563"/>
          </a:xfrm>
        </p:spPr>
        <p:txBody>
          <a:bodyPr/>
          <a:lstStyle/>
          <a:p>
            <a:pPr algn="ctr"/>
            <a:r>
              <a:rPr lang="sv-SE" sz="4000" dirty="0" smtClean="0"/>
              <a:t>Sömnmedel</a:t>
            </a:r>
            <a:endParaRPr lang="sv-SE" sz="4000" dirty="0"/>
          </a:p>
        </p:txBody>
      </p:sp>
      <p:sp>
        <p:nvSpPr>
          <p:cNvPr id="3" name="Platshållare för innehåll 2"/>
          <p:cNvSpPr>
            <a:spLocks noGrp="1"/>
          </p:cNvSpPr>
          <p:nvPr>
            <p:ph idx="1"/>
          </p:nvPr>
        </p:nvSpPr>
        <p:spPr>
          <a:xfrm>
            <a:off x="508662" y="2046310"/>
            <a:ext cx="8263830" cy="4764187"/>
          </a:xfrm>
        </p:spPr>
        <p:txBody>
          <a:bodyPr/>
          <a:lstStyle/>
          <a:p>
            <a:r>
              <a:rPr lang="sv-SE" sz="2400" dirty="0"/>
              <a:t>Risk för dagtrötthet, sämre minne, </a:t>
            </a:r>
            <a:r>
              <a:rPr lang="sv-SE" sz="2400" dirty="0" smtClean="0"/>
              <a:t>muskelsvaghet och fallolyckor</a:t>
            </a:r>
          </a:p>
          <a:p>
            <a:pPr marL="0" indent="0">
              <a:buNone/>
            </a:pPr>
            <a:endParaRPr lang="sv-SE" sz="2400" dirty="0"/>
          </a:p>
          <a:p>
            <a:r>
              <a:rPr lang="sv-SE" sz="2400" dirty="0" smtClean="0"/>
              <a:t>Är tänkta att användas under en kort tid eller vid behov</a:t>
            </a:r>
          </a:p>
          <a:p>
            <a:pPr marL="0" indent="0">
              <a:buNone/>
            </a:pPr>
            <a:endParaRPr lang="sv-SE" sz="2400" dirty="0" smtClean="0"/>
          </a:p>
          <a:p>
            <a:r>
              <a:rPr lang="sv-SE" sz="2400" dirty="0" smtClean="0"/>
              <a:t>Effekten försvinner vid långtidsbruk – biverkningarna kvarstår</a:t>
            </a:r>
          </a:p>
          <a:p>
            <a:pPr marL="0" indent="0">
              <a:buNone/>
            </a:pPr>
            <a:endParaRPr lang="sv-SE" sz="2400" dirty="0" smtClean="0"/>
          </a:p>
          <a:p>
            <a:r>
              <a:rPr lang="sv-SE" sz="2400" dirty="0" smtClean="0"/>
              <a:t>Bra</a:t>
            </a:r>
            <a:r>
              <a:rPr lang="sv-SE" sz="2400" dirty="0" smtClean="0">
                <a:solidFill>
                  <a:srgbClr val="FF0000"/>
                </a:solidFill>
              </a:rPr>
              <a:t> </a:t>
            </a:r>
            <a:r>
              <a:rPr lang="sv-SE" sz="2400" dirty="0" smtClean="0"/>
              <a:t>alternativ - utevistelse, fysisk aktivitet, kvällssmörgås</a:t>
            </a:r>
            <a:endParaRPr lang="sv-SE" sz="2400" dirty="0"/>
          </a:p>
        </p:txBody>
      </p:sp>
      <p:pic>
        <p:nvPicPr>
          <p:cNvPr id="8195" name="Picture 3" descr="C:\Documents and Settings\156234\Lokala inställningar\Temporary Internet Files\Content.IE5\WZ906TPQ\MC90031890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260648"/>
            <a:ext cx="1824228" cy="17903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376081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6_Tom presentation">
  <a:themeElements>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_x00e5_lgrupper xmlns="e94c5edb-4c97-43a8-8b42-5f400862cf7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77DA2E6E2CE3F46AC9755C0F4A92E52" ma:contentTypeVersion="1" ma:contentTypeDescription="Skapa ett nytt dokument." ma:contentTypeScope="" ma:versionID="3040ba845acaae2877905e39b4a8d834">
  <xsd:schema xmlns:xsd="http://www.w3.org/2001/XMLSchema" xmlns:xs="http://www.w3.org/2001/XMLSchema" xmlns:p="http://schemas.microsoft.com/office/2006/metadata/properties" xmlns:ns2="e94c5edb-4c97-43a8-8b42-5f400862cf78" targetNamespace="http://schemas.microsoft.com/office/2006/metadata/properties" ma:root="true" ma:fieldsID="6aefd969c5b6eaa961bbd888a1866d64" ns2:_="">
    <xsd:import namespace="e94c5edb-4c97-43a8-8b42-5f400862cf78"/>
    <xsd:element name="properties">
      <xsd:complexType>
        <xsd:sequence>
          <xsd:element name="documentManagement">
            <xsd:complexType>
              <xsd:all>
                <xsd:element ref="ns2:M_x00e5_lgrupp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4c5edb-4c97-43a8-8b42-5f400862cf78" elementFormDefault="qualified">
    <xsd:import namespace="http://schemas.microsoft.com/office/2006/documentManagement/types"/>
    <xsd:import namespace="http://schemas.microsoft.com/office/infopath/2007/PartnerControls"/>
    <xsd:element name="M_x00e5_lgrupper" ma:index="8" nillable="true" ma:displayName="Målgrupper" ma:internalName="M_x00e5_lgrupper">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E1D61F-EABB-4D83-A24D-9E0C52FA8339}">
  <ds:schemaRefs>
    <ds:schemaRef ds:uri="http://schemas.openxmlformats.org/package/2006/metadata/core-properties"/>
    <ds:schemaRef ds:uri="http://schemas.microsoft.com/office/2006/documentManagement/types"/>
    <ds:schemaRef ds:uri="http://purl.org/dc/dcmitype/"/>
    <ds:schemaRef ds:uri="http://purl.org/dc/elements/1.1/"/>
    <ds:schemaRef ds:uri="http://www.w3.org/XML/1998/namespace"/>
    <ds:schemaRef ds:uri="http://schemas.microsoft.com/office/2006/metadata/properties"/>
    <ds:schemaRef ds:uri="http://schemas.microsoft.com/office/infopath/2007/PartnerControls"/>
    <ds:schemaRef ds:uri="e94c5edb-4c97-43a8-8b42-5f400862cf78"/>
    <ds:schemaRef ds:uri="http://purl.org/dc/terms/"/>
  </ds:schemaRefs>
</ds:datastoreItem>
</file>

<file path=customXml/itemProps2.xml><?xml version="1.0" encoding="utf-8"?>
<ds:datastoreItem xmlns:ds="http://schemas.openxmlformats.org/officeDocument/2006/customXml" ds:itemID="{4F324DE7-D077-49B0-AF9C-7C747605903F}">
  <ds:schemaRefs>
    <ds:schemaRef ds:uri="http://schemas.microsoft.com/sharepoint/v3/contenttype/forms"/>
  </ds:schemaRefs>
</ds:datastoreItem>
</file>

<file path=customXml/itemProps3.xml><?xml version="1.0" encoding="utf-8"?>
<ds:datastoreItem xmlns:ds="http://schemas.openxmlformats.org/officeDocument/2006/customXml" ds:itemID="{80BAD353-4A81-4B44-86FC-A73741EEEC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4c5edb-4c97-43a8-8b42-5f400862cf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12882</TotalTime>
  <Words>2705</Words>
  <Application>Microsoft Office PowerPoint</Application>
  <PresentationFormat>Bildspel på skärmen (4:3)</PresentationFormat>
  <Paragraphs>217</Paragraphs>
  <Slides>16</Slides>
  <Notes>16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Calibri</vt:lpstr>
      <vt:lpstr>Times New Roman</vt:lpstr>
      <vt:lpstr>ヒラギノ角ゴ Pro W3</vt:lpstr>
      <vt:lpstr>6_Tom presentation</vt:lpstr>
      <vt:lpstr>Dina läkemedel</vt:lpstr>
      <vt:lpstr>Ökad kunskap</vt:lpstr>
      <vt:lpstr>Våga fråga!</vt:lpstr>
      <vt:lpstr>Berätta om du redan tar läkemedel</vt:lpstr>
      <vt:lpstr>PowerPoint-presentation</vt:lpstr>
      <vt:lpstr>PowerPoint-presentation</vt:lpstr>
      <vt:lpstr> Vad händer i kroppen när man blir äldre?</vt:lpstr>
      <vt:lpstr>  Potentiellt olämpliga läkemedel för äldre (75+) </vt:lpstr>
      <vt:lpstr>Sömnmedel</vt:lpstr>
      <vt:lpstr>Smärtstillande</vt:lpstr>
      <vt:lpstr>Naturläkemedel</vt:lpstr>
      <vt:lpstr>Generika</vt:lpstr>
      <vt:lpstr>Hjälpmedel</vt:lpstr>
      <vt:lpstr> Allt kan inte krossas</vt:lpstr>
      <vt:lpstr>Läkemedelsgenomgångar</vt:lpstr>
      <vt:lpstr>PowerPoint-presentation</vt:lpstr>
    </vt:vector>
  </TitlesOfParts>
  <Manager/>
  <Company>Region Skåne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Dina läkemedel</dc:title>
  <dc:subject/>
  <dc:creator>Sara Modig</dc:creator>
  <cp:keywords/>
  <dc:description/>
  <cp:lastModifiedBy>Andersson Catharina A</cp:lastModifiedBy>
  <cp:revision>452</cp:revision>
  <cp:lastPrinted>2014-12-30T07:02:26Z</cp:lastPrinted>
  <dcterms:created xsi:type="dcterms:W3CDTF">2014-10-10T12:28:20Z</dcterms:created>
  <dcterms:modified xsi:type="dcterms:W3CDTF">2017-08-22T14:30:56Z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0x010100277DA2E6E2CE3F46AC9755C0F4A92E52</vt:lpwstr>
  </property>
</Properties>
</file>